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257_240DE7E1.xml" ContentType="application/vnd.ms-powerpoint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omments/modernComment_258_D1BA6184.xml" ContentType="application/vnd.ms-powerpoint.comment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omments/modernComment_287_F706E57C.xml" ContentType="application/vnd.ms-powerpoint.comments+xml"/>
  <Override PartName="/ppt/notesSlides/notesSlide5.xml" ContentType="application/vnd.openxmlformats-officedocument.presentationml.notesSlide+xml"/>
  <Override PartName="/ppt/comments/modernComment_25D_250FA186.xml" ContentType="application/vnd.ms-powerpoint.comments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4"/>
  </p:notesMasterIdLst>
  <p:handoutMasterIdLst>
    <p:handoutMasterId r:id="rId15"/>
  </p:handoutMasterIdLst>
  <p:sldIdLst>
    <p:sldId id="440" r:id="rId2"/>
    <p:sldId id="591" r:id="rId3"/>
    <p:sldId id="644" r:id="rId4"/>
    <p:sldId id="645" r:id="rId5"/>
    <p:sldId id="646" r:id="rId6"/>
    <p:sldId id="596" r:id="rId7"/>
    <p:sldId id="599" r:id="rId8"/>
    <p:sldId id="600" r:id="rId9"/>
    <p:sldId id="647" r:id="rId10"/>
    <p:sldId id="605" r:id="rId11"/>
    <p:sldId id="648" r:id="rId12"/>
    <p:sldId id="617" r:id="rId1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3850F11-D57B-5F13-3A32-2FB3125EC987}" name="Bruno de Grissac" initials="BdG" userId="S::bruno.degrissac@smegreg.org::d3f85db1-402d-49d1-8f7f-5bc735f26e1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3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FAF"/>
    <a:srgbClr val="11B4F3"/>
    <a:srgbClr val="333399"/>
    <a:srgbClr val="B9B9DC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akvobdx-my.sharepoint.com/personal/margot_baudon_akvobdx_onmicrosoft_com/Documents/Bureau/AKVO/ETUDES/CENTRALE%20B&#201;TON/R&#233;union%2005.10/Document%20excel/Bilan%20juin%20central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akvobdx-my.sharepoint.com/personal/margot_baudon_akvobdx_onmicrosoft_com/Documents/Bureau/AKVO/ETUDES/CENTRALE%20B&#201;TON/R&#233;union%2005.10/Document%20excel/Bilan%20juin%20central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82688101487314"/>
          <c:y val="8.2639471700952233E-2"/>
          <c:w val="0.81740944552570827"/>
          <c:h val="0.76219216233408704"/>
        </c:manualLayout>
      </c:layout>
      <c:barChart>
        <c:barDir val="col"/>
        <c:grouping val="stacked"/>
        <c:varyColors val="0"/>
        <c:ser>
          <c:idx val="0"/>
          <c:order val="0"/>
          <c:tx>
            <c:v>Consommation eau de ville en m3/an</c:v>
          </c:tx>
          <c:spPr>
            <a:solidFill>
              <a:schemeClr val="accent5">
                <a:tint val="77000"/>
              </a:schemeClr>
            </a:solidFill>
            <a:ln w="3175">
              <a:solidFill>
                <a:schemeClr val="tx1"/>
              </a:solidFill>
            </a:ln>
            <a:effectLst/>
          </c:spPr>
          <c:invertIfNegative val="0"/>
          <c:cat>
            <c:numRef>
              <c:f>Classement!$B$60:$B$81</c:f>
              <c:numCache>
                <c:formatCode>General</c:formatCode>
                <c:ptCount val="22"/>
                <c:pt idx="0">
                  <c:v>1</c:v>
                </c:pt>
                <c:pt idx="1">
                  <c:v>3</c:v>
                </c:pt>
                <c:pt idx="2">
                  <c:v>10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>
                  <c:v>15</c:v>
                </c:pt>
                <c:pt idx="7">
                  <c:v>17</c:v>
                </c:pt>
                <c:pt idx="8">
                  <c:v>18</c:v>
                </c:pt>
                <c:pt idx="9">
                  <c:v>20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25</c:v>
                </c:pt>
                <c:pt idx="14">
                  <c:v>30</c:v>
                </c:pt>
                <c:pt idx="15">
                  <c:v>32</c:v>
                </c:pt>
                <c:pt idx="16">
                  <c:v>33</c:v>
                </c:pt>
                <c:pt idx="17">
                  <c:v>34</c:v>
                </c:pt>
                <c:pt idx="18">
                  <c:v>35</c:v>
                </c:pt>
                <c:pt idx="19">
                  <c:v>36</c:v>
                </c:pt>
                <c:pt idx="20">
                  <c:v>37</c:v>
                </c:pt>
                <c:pt idx="21">
                  <c:v>40</c:v>
                </c:pt>
              </c:numCache>
            </c:numRef>
          </c:cat>
          <c:val>
            <c:numRef>
              <c:f>Classement!$E$60:$E$81</c:f>
              <c:numCache>
                <c:formatCode>General</c:formatCode>
                <c:ptCount val="22"/>
                <c:pt idx="0">
                  <c:v>10786</c:v>
                </c:pt>
                <c:pt idx="1">
                  <c:v>0</c:v>
                </c:pt>
                <c:pt idx="2">
                  <c:v>14</c:v>
                </c:pt>
                <c:pt idx="3">
                  <c:v>25</c:v>
                </c:pt>
                <c:pt idx="4">
                  <c:v>20</c:v>
                </c:pt>
                <c:pt idx="5">
                  <c:v>1415</c:v>
                </c:pt>
                <c:pt idx="6">
                  <c:v>600</c:v>
                </c:pt>
                <c:pt idx="7">
                  <c:v>2892</c:v>
                </c:pt>
                <c:pt idx="8">
                  <c:v>4782</c:v>
                </c:pt>
                <c:pt idx="9">
                  <c:v>1148</c:v>
                </c:pt>
                <c:pt idx="10">
                  <c:v>101</c:v>
                </c:pt>
                <c:pt idx="11">
                  <c:v>8792</c:v>
                </c:pt>
                <c:pt idx="12">
                  <c:v>8028</c:v>
                </c:pt>
                <c:pt idx="13">
                  <c:v>1026</c:v>
                </c:pt>
                <c:pt idx="14">
                  <c:v>0</c:v>
                </c:pt>
                <c:pt idx="15">
                  <c:v>87</c:v>
                </c:pt>
                <c:pt idx="16">
                  <c:v>340</c:v>
                </c:pt>
                <c:pt idx="17">
                  <c:v>534</c:v>
                </c:pt>
                <c:pt idx="18">
                  <c:v>5282</c:v>
                </c:pt>
                <c:pt idx="19">
                  <c:v>5884</c:v>
                </c:pt>
                <c:pt idx="20">
                  <c:v>275</c:v>
                </c:pt>
                <c:pt idx="21">
                  <c:v>4215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A7-114A-99BA-7CB29D28110B}"/>
            </c:ext>
          </c:extLst>
        </c:ser>
        <c:ser>
          <c:idx val="1"/>
          <c:order val="1"/>
          <c:tx>
            <c:v>Consommation eau de forage en m3/an</c:v>
          </c:tx>
          <c:spPr>
            <a:solidFill>
              <a:srgbClr val="D4802C"/>
            </a:solidFill>
            <a:ln w="3175">
              <a:solidFill>
                <a:schemeClr val="tx1"/>
              </a:solidFill>
            </a:ln>
            <a:effectLst/>
          </c:spPr>
          <c:invertIfNegative val="0"/>
          <c:val>
            <c:numRef>
              <c:f>Classement!$F$60:$F$81</c:f>
              <c:numCache>
                <c:formatCode>General</c:formatCode>
                <c:ptCount val="22"/>
                <c:pt idx="0">
                  <c:v>0</c:v>
                </c:pt>
                <c:pt idx="1">
                  <c:v>10906</c:v>
                </c:pt>
                <c:pt idx="2">
                  <c:v>1896</c:v>
                </c:pt>
                <c:pt idx="3">
                  <c:v>3953</c:v>
                </c:pt>
                <c:pt idx="4">
                  <c:v>3689</c:v>
                </c:pt>
                <c:pt idx="5">
                  <c:v>8342</c:v>
                </c:pt>
                <c:pt idx="6">
                  <c:v>10277</c:v>
                </c:pt>
                <c:pt idx="7">
                  <c:v>5862</c:v>
                </c:pt>
                <c:pt idx="8">
                  <c:v>0</c:v>
                </c:pt>
                <c:pt idx="9">
                  <c:v>1714</c:v>
                </c:pt>
                <c:pt idx="10">
                  <c:v>1738</c:v>
                </c:pt>
                <c:pt idx="11">
                  <c:v>3729</c:v>
                </c:pt>
                <c:pt idx="12">
                  <c:v>2145</c:v>
                </c:pt>
                <c:pt idx="13">
                  <c:v>0</c:v>
                </c:pt>
                <c:pt idx="14">
                  <c:v>8260</c:v>
                </c:pt>
                <c:pt idx="15">
                  <c:v>8544</c:v>
                </c:pt>
                <c:pt idx="16">
                  <c:v>7082</c:v>
                </c:pt>
                <c:pt idx="17">
                  <c:v>0</c:v>
                </c:pt>
                <c:pt idx="18">
                  <c:v>181</c:v>
                </c:pt>
                <c:pt idx="19">
                  <c:v>8119</c:v>
                </c:pt>
                <c:pt idx="20">
                  <c:v>6168</c:v>
                </c:pt>
                <c:pt idx="2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A7-114A-99BA-7CB29D2811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100"/>
        <c:axId val="1517409631"/>
        <c:axId val="1517413791"/>
      </c:barChart>
      <c:catAx>
        <c:axId val="1517409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otham Rounded Book" pitchFamily="2" charset="0"/>
                <a:ea typeface="+mn-ea"/>
                <a:cs typeface="+mn-cs"/>
              </a:defRPr>
            </a:pPr>
            <a:endParaRPr lang="fr-FR"/>
          </a:p>
        </c:txPr>
        <c:crossAx val="1517413791"/>
        <c:crosses val="autoZero"/>
        <c:auto val="1"/>
        <c:lblAlgn val="ctr"/>
        <c:lblOffset val="100"/>
        <c:noMultiLvlLbl val="0"/>
      </c:catAx>
      <c:valAx>
        <c:axId val="1517413791"/>
        <c:scaling>
          <c:orientation val="minMax"/>
          <c:max val="1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otham Rounded Book" pitchFamily="2" charset="0"/>
                    <a:ea typeface="+mn-ea"/>
                    <a:cs typeface="+mn-cs"/>
                  </a:defRPr>
                </a:pPr>
                <a:r>
                  <a:rPr lang="fr-FR" sz="1400" dirty="0"/>
                  <a:t>Volume d’eau</a:t>
                </a:r>
                <a:r>
                  <a:rPr lang="fr-FR" sz="1400" baseline="0" dirty="0"/>
                  <a:t> annuel (m3)</a:t>
                </a:r>
                <a:endParaRPr lang="fr-FR" sz="14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otham Rounded Book" pitchFamily="2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otham Rounded Book" pitchFamily="2" charset="0"/>
                <a:ea typeface="+mn-ea"/>
                <a:cs typeface="+mn-cs"/>
              </a:defRPr>
            </a:pPr>
            <a:endParaRPr lang="fr-FR"/>
          </a:p>
        </c:txPr>
        <c:crossAx val="15174096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otham Rounded Book" pitchFamily="2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0" i="0">
          <a:latin typeface="Gotham Rounded Book" pitchFamily="2" charset="0"/>
        </a:defRPr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58284049051084E-2"/>
          <c:y val="0.12708802823964679"/>
          <c:w val="0.88754018479600527"/>
          <c:h val="0.7208905732921990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BILAN!$C$3</c:f>
              <c:strCache>
                <c:ptCount val="1"/>
                <c:pt idx="0">
                  <c:v>Ratio volume eau (L) / m3 de béton produit</c:v>
                </c:pt>
              </c:strCache>
            </c:strRef>
          </c:tx>
          <c:spPr>
            <a:solidFill>
              <a:schemeClr val="accent5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numRef>
              <c:f>BILAN!$B$5:$B$84</c:f>
              <c:numCache>
                <c:formatCode>General</c:formatCode>
                <c:ptCount val="80"/>
                <c:pt idx="0">
                  <c:v>1</c:v>
                </c:pt>
                <c:pt idx="2">
                  <c:v>2</c:v>
                </c:pt>
                <c:pt idx="4">
                  <c:v>3</c:v>
                </c:pt>
                <c:pt idx="6">
                  <c:v>4</c:v>
                </c:pt>
                <c:pt idx="8">
                  <c:v>5</c:v>
                </c:pt>
                <c:pt idx="10">
                  <c:v>6</c:v>
                </c:pt>
                <c:pt idx="12">
                  <c:v>7</c:v>
                </c:pt>
                <c:pt idx="14">
                  <c:v>8</c:v>
                </c:pt>
                <c:pt idx="16">
                  <c:v>9</c:v>
                </c:pt>
                <c:pt idx="18">
                  <c:v>10</c:v>
                </c:pt>
                <c:pt idx="20">
                  <c:v>11</c:v>
                </c:pt>
                <c:pt idx="22">
                  <c:v>12</c:v>
                </c:pt>
                <c:pt idx="24">
                  <c:v>13</c:v>
                </c:pt>
                <c:pt idx="26">
                  <c:v>14</c:v>
                </c:pt>
                <c:pt idx="28">
                  <c:v>15</c:v>
                </c:pt>
                <c:pt idx="30">
                  <c:v>16</c:v>
                </c:pt>
                <c:pt idx="32">
                  <c:v>17</c:v>
                </c:pt>
                <c:pt idx="34">
                  <c:v>18</c:v>
                </c:pt>
                <c:pt idx="36">
                  <c:v>19</c:v>
                </c:pt>
                <c:pt idx="38">
                  <c:v>20</c:v>
                </c:pt>
                <c:pt idx="40">
                  <c:v>21</c:v>
                </c:pt>
                <c:pt idx="42">
                  <c:v>22</c:v>
                </c:pt>
                <c:pt idx="44">
                  <c:v>23</c:v>
                </c:pt>
                <c:pt idx="46">
                  <c:v>24</c:v>
                </c:pt>
                <c:pt idx="48">
                  <c:v>25</c:v>
                </c:pt>
                <c:pt idx="50">
                  <c:v>26</c:v>
                </c:pt>
                <c:pt idx="52">
                  <c:v>27</c:v>
                </c:pt>
                <c:pt idx="54">
                  <c:v>28</c:v>
                </c:pt>
                <c:pt idx="56">
                  <c:v>29</c:v>
                </c:pt>
                <c:pt idx="58">
                  <c:v>30</c:v>
                </c:pt>
                <c:pt idx="60">
                  <c:v>31</c:v>
                </c:pt>
                <c:pt idx="62">
                  <c:v>32</c:v>
                </c:pt>
                <c:pt idx="64">
                  <c:v>33</c:v>
                </c:pt>
                <c:pt idx="66">
                  <c:v>34</c:v>
                </c:pt>
                <c:pt idx="68">
                  <c:v>35</c:v>
                </c:pt>
                <c:pt idx="70">
                  <c:v>36</c:v>
                </c:pt>
                <c:pt idx="72">
                  <c:v>37</c:v>
                </c:pt>
                <c:pt idx="74">
                  <c:v>38</c:v>
                </c:pt>
                <c:pt idx="76">
                  <c:v>39</c:v>
                </c:pt>
                <c:pt idx="78">
                  <c:v>40</c:v>
                </c:pt>
              </c:numCache>
            </c:numRef>
          </c:cat>
          <c:val>
            <c:numRef>
              <c:f>BILAN!$C$5:$C$84</c:f>
              <c:numCache>
                <c:formatCode>General</c:formatCode>
                <c:ptCount val="80"/>
                <c:pt idx="0">
                  <c:v>184</c:v>
                </c:pt>
                <c:pt idx="2">
                  <c:v>226</c:v>
                </c:pt>
                <c:pt idx="4">
                  <c:v>190</c:v>
                </c:pt>
                <c:pt idx="6">
                  <c:v>0</c:v>
                </c:pt>
                <c:pt idx="8">
                  <c:v>127</c:v>
                </c:pt>
                <c:pt idx="10">
                  <c:v>158</c:v>
                </c:pt>
                <c:pt idx="12">
                  <c:v>0</c:v>
                </c:pt>
                <c:pt idx="14">
                  <c:v>155</c:v>
                </c:pt>
                <c:pt idx="16">
                  <c:v>0</c:v>
                </c:pt>
                <c:pt idx="18">
                  <c:v>195</c:v>
                </c:pt>
                <c:pt idx="20">
                  <c:v>129</c:v>
                </c:pt>
                <c:pt idx="22">
                  <c:v>345</c:v>
                </c:pt>
                <c:pt idx="24">
                  <c:v>165</c:v>
                </c:pt>
                <c:pt idx="26">
                  <c:v>206</c:v>
                </c:pt>
                <c:pt idx="28">
                  <c:v>181</c:v>
                </c:pt>
                <c:pt idx="30">
                  <c:v>0</c:v>
                </c:pt>
                <c:pt idx="32">
                  <c:v>241</c:v>
                </c:pt>
                <c:pt idx="34">
                  <c:v>138</c:v>
                </c:pt>
                <c:pt idx="36">
                  <c:v>280</c:v>
                </c:pt>
                <c:pt idx="38">
                  <c:v>118</c:v>
                </c:pt>
                <c:pt idx="40">
                  <c:v>0</c:v>
                </c:pt>
                <c:pt idx="42">
                  <c:v>78</c:v>
                </c:pt>
                <c:pt idx="44">
                  <c:v>309</c:v>
                </c:pt>
                <c:pt idx="46">
                  <c:v>255</c:v>
                </c:pt>
                <c:pt idx="48">
                  <c:v>76</c:v>
                </c:pt>
                <c:pt idx="50">
                  <c:v>120</c:v>
                </c:pt>
                <c:pt idx="52">
                  <c:v>209</c:v>
                </c:pt>
                <c:pt idx="54">
                  <c:v>247</c:v>
                </c:pt>
                <c:pt idx="56">
                  <c:v>236</c:v>
                </c:pt>
                <c:pt idx="58">
                  <c:v>0</c:v>
                </c:pt>
                <c:pt idx="60">
                  <c:v>132</c:v>
                </c:pt>
                <c:pt idx="62">
                  <c:v>163</c:v>
                </c:pt>
                <c:pt idx="64">
                  <c:v>154</c:v>
                </c:pt>
                <c:pt idx="66">
                  <c:v>106</c:v>
                </c:pt>
                <c:pt idx="68">
                  <c:v>212</c:v>
                </c:pt>
                <c:pt idx="70">
                  <c:v>236</c:v>
                </c:pt>
                <c:pt idx="72">
                  <c:v>338</c:v>
                </c:pt>
                <c:pt idx="74">
                  <c:v>0</c:v>
                </c:pt>
                <c:pt idx="76">
                  <c:v>0</c:v>
                </c:pt>
                <c:pt idx="78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1B-7844-B24A-B35EEDA50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517409631"/>
        <c:axId val="1517413791"/>
      </c:barChart>
      <c:catAx>
        <c:axId val="151740963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otham Rounded Book" pitchFamily="2" charset="0"/>
                    <a:ea typeface="+mn-ea"/>
                    <a:cs typeface="+mn-cs"/>
                  </a:defRPr>
                </a:pPr>
                <a:r>
                  <a:rPr lang="en-US" sz="1600"/>
                  <a:t>Centrale</a:t>
                </a:r>
              </a:p>
            </c:rich>
          </c:tx>
          <c:layout>
            <c:manualLayout>
              <c:xMode val="edge"/>
              <c:yMode val="edge"/>
              <c:x val="0.46468321349337177"/>
              <c:y val="0.9166495972289909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otham Rounded Book" pitchFamily="2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otham Rounded Book" pitchFamily="2" charset="0"/>
                <a:ea typeface="+mn-ea"/>
                <a:cs typeface="+mn-cs"/>
              </a:defRPr>
            </a:pPr>
            <a:endParaRPr lang="fr-FR"/>
          </a:p>
        </c:txPr>
        <c:crossAx val="1517413791"/>
        <c:crosses val="autoZero"/>
        <c:auto val="1"/>
        <c:lblAlgn val="ctr"/>
        <c:lblOffset val="100"/>
        <c:noMultiLvlLbl val="0"/>
      </c:catAx>
      <c:valAx>
        <c:axId val="1517413791"/>
        <c:scaling>
          <c:orientation val="minMax"/>
          <c:max val="3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otham Rounded Book" pitchFamily="2" charset="0"/>
                    <a:ea typeface="+mn-ea"/>
                    <a:cs typeface="+mn-cs"/>
                  </a:defRPr>
                </a:pPr>
                <a:r>
                  <a:rPr lang="fr-FR" sz="1200" dirty="0"/>
                  <a:t>Ratio volume d’eau en</a:t>
                </a:r>
                <a:r>
                  <a:rPr lang="fr-FR" sz="1200" baseline="0" dirty="0"/>
                  <a:t> L / m</a:t>
                </a:r>
                <a:r>
                  <a:rPr lang="fr-FR" sz="1200" baseline="30000" dirty="0"/>
                  <a:t>3</a:t>
                </a:r>
                <a:r>
                  <a:rPr lang="fr-FR" sz="1200" baseline="0" dirty="0"/>
                  <a:t> de béton produit</a:t>
                </a:r>
                <a:endParaRPr lang="fr-FR" sz="12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otham Rounded Book" pitchFamily="2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otham Rounded Book" pitchFamily="2" charset="0"/>
                <a:ea typeface="+mn-ea"/>
                <a:cs typeface="+mn-cs"/>
              </a:defRPr>
            </a:pPr>
            <a:endParaRPr lang="fr-FR"/>
          </a:p>
        </c:txPr>
        <c:crossAx val="15174096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0" i="0">
          <a:latin typeface="Gotham Rounded Book" pitchFamily="2" charset="0"/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25D_250FA18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7B9F5F5-0544-41DC-8E5A-13C2BB689B05}" authorId="{D3850F11-D57B-5F13-3A32-2FB3125EC987}" created="2022-01-04T10:32:27.98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621781382" sldId="605"/>
      <ac:graphicFrameMk id="6" creationId="{5C8AA8A5-6FD0-134A-B99D-944D474C083B}"/>
    </ac:deMkLst>
    <p188:txBody>
      <a:bodyPr/>
      <a:lstStyle/>
      <a:p>
        <a:r>
          <a:rPr lang="fr-FR"/>
          <a:t>Police trop petite et centrer dans les cases</a:t>
        </a:r>
      </a:p>
    </p188:txBody>
  </p188:cm>
</p188:cmLst>
</file>

<file path=ppt/comments/modernComment_257_240DE7E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134A56F-9813-46F8-8F43-C2C49A2D30C1}" authorId="{D3850F11-D57B-5F13-3A32-2FB3125EC987}" created="2022-01-04T10:28:55.55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604891105" sldId="599"/>
      <ac:graphicFrameMk id="10" creationId="{0AACA0F8-7A01-3A46-BD40-4F1CB86B9AC1}"/>
    </ac:deMkLst>
    <p188:txBody>
      <a:bodyPr/>
      <a:lstStyle/>
      <a:p>
        <a:r>
          <a:rPr lang="fr-FR"/>
          <a:t>Légende ? Textes trop petits</a:t>
        </a:r>
      </a:p>
    </p188:txBody>
  </p188:cm>
</p188:cmLst>
</file>

<file path=ppt/comments/modernComment_258_D1BA618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0F97F6F-D932-4E87-B704-3DA6F406E14F}" authorId="{D3850F11-D57B-5F13-3A32-2FB3125EC987}" created="2022-01-04T10:29:37.856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518652804" sldId="600"/>
      <ac:graphicFrameMk id="11" creationId="{2D5FDF47-4A42-C04A-801C-3D3A9BA7C1A7}"/>
    </ac:deMkLst>
    <p188:txBody>
      <a:bodyPr/>
      <a:lstStyle/>
      <a:p>
        <a:r>
          <a:rPr lang="fr-FR"/>
          <a:t>Textes trop petits</a:t>
        </a:r>
      </a:p>
    </p188:txBody>
  </p188:cm>
</p188:cmLst>
</file>

<file path=ppt/comments/modernComment_287_F706E57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7A05B1B-5DA3-48AB-845F-0692460AD2AC}" authorId="{D3850F11-D57B-5F13-3A32-2FB3125EC987}" created="2022-01-04T10:31:37.53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144424316" sldId="647"/>
      <ac:picMk id="7" creationId="{D1CBD11F-54BE-4A44-ADF0-A735EE927500}"/>
    </ac:deMkLst>
    <p188:txBody>
      <a:bodyPr/>
      <a:lstStyle/>
      <a:p>
        <a:r>
          <a:rPr lang="fr-FR"/>
          <a:t>Textes trop petits pour être lus, non contrôlé en vert (plutôt en orange) légende en nombre et en % pas lisible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11/01/2022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11/01/2022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7763" y="1233488"/>
            <a:ext cx="4440237" cy="33289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Centrale non contrôlable sont généralement que des gravières ou ne sont plus en service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E83FD-24EC-4276-A896-17109F2B23A6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4797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7763" y="1233488"/>
            <a:ext cx="4440237" cy="33289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Part eau potable, eau de forage très variable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E83FD-24EC-4276-A896-17109F2B23A6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6060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7763" y="1233488"/>
            <a:ext cx="4440237" cy="33289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Grande partie de Forage non déclaré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E83FD-24EC-4276-A896-17109F2B23A6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2380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7763" y="1233488"/>
            <a:ext cx="4440237" cy="33289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Deux centrales à moins de 80 l/m3 et 3 au dessus de 300 l/m3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E83FD-24EC-4276-A896-17109F2B23A6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2950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47763" y="1233488"/>
            <a:ext cx="4440237" cy="33289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</a:t>
            </a:r>
            <a:r>
              <a:rPr lang="fr-FR" baseline="0" dirty="0"/>
              <a:t> c</a:t>
            </a:r>
            <a:r>
              <a:rPr lang="fr-FR" dirty="0"/>
              <a:t>lapet doit être contrôlé</a:t>
            </a:r>
            <a:r>
              <a:rPr lang="fr-FR" baseline="0" dirty="0"/>
              <a:t> (pas de connaissance particulière) mais le disconnecteur uniquement professionnel formé avec matériel spécifique AU MINIMUM 1 fois par an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E83FD-24EC-4276-A896-17109F2B23A6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4316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8670" y="274638"/>
            <a:ext cx="648813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48724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11/01/2022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57_240DE7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microsoft.com/office/2018/10/relationships/comments" Target="../comments/modernComment_258_D1BA618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87_F706E57C.xm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5D_250FA18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71166"/>
            <a:ext cx="8352928" cy="210185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fr-FR" sz="2400" b="1" dirty="0"/>
              <a:t>ORIGINE ET USAGES DE L'EAU</a:t>
            </a:r>
            <a:br>
              <a:rPr lang="fr-FR" sz="2400" b="1" dirty="0"/>
            </a:br>
            <a:r>
              <a:rPr lang="fr-FR" sz="2400" b="1" dirty="0"/>
              <a:t>DANS LES CENTRALES A BETON PRÊT A L'EMPLOI</a:t>
            </a:r>
            <a:endParaRPr lang="fr-FR" sz="2400" dirty="0">
              <a:latin typeface="+mn-lt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</a:t>
            </a:r>
            <a:r>
              <a:rPr lang="fr-FR"/>
              <a:t>du 10 janvier 2022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17F8CEB-BF7B-415F-B461-2EF5CB572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altLang="fr-FR" sz="2800" b="1" cap="none" dirty="0">
                <a:solidFill>
                  <a:srgbClr val="11B4F3"/>
                </a:solidFill>
                <a:latin typeface="Gotham Rounded Medium" panose="02000000000000000000" pitchFamily="2" charset="0"/>
              </a:rPr>
              <a:t>Rappel des objectifs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58FF22-79D3-4968-8BB0-A5E9DE326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76312"/>
            <a:ext cx="8229600" cy="3904751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000" dirty="0">
                <a:solidFill>
                  <a:srgbClr val="005FAF"/>
                </a:solidFill>
              </a:rPr>
              <a:t>Connaître l'origine de l'eau utilisée par les centrales à béton du département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000" dirty="0">
                <a:solidFill>
                  <a:srgbClr val="005FAF"/>
                </a:solidFill>
              </a:rPr>
              <a:t>Obtenir une évaluation des volumes utilisés, et leur répartition, par les centrales béton de Gironde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000" dirty="0">
                <a:solidFill>
                  <a:srgbClr val="005FAF"/>
                </a:solidFill>
              </a:rPr>
              <a:t>Connaître plus précisément les ratios de volume d'eau/m</a:t>
            </a:r>
            <a:r>
              <a:rPr lang="fr-FR" altLang="fr-FR" sz="2000" baseline="30000" dirty="0">
                <a:solidFill>
                  <a:srgbClr val="005FAF"/>
                </a:solidFill>
              </a:rPr>
              <a:t>3</a:t>
            </a:r>
            <a:r>
              <a:rPr lang="fr-FR" altLang="fr-FR" sz="2000" dirty="0">
                <a:solidFill>
                  <a:srgbClr val="005FAF"/>
                </a:solidFill>
              </a:rPr>
              <a:t> de béton produit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000" dirty="0">
                <a:solidFill>
                  <a:srgbClr val="005FAF"/>
                </a:solidFill>
              </a:rPr>
              <a:t>Établir un état des pratiques des centrales girondines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000" dirty="0">
                <a:solidFill>
                  <a:srgbClr val="005FAF"/>
                </a:solidFill>
              </a:rPr>
              <a:t>Fournir des pistes d'amélioration d'optimisation des usages :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altLang="fr-FR" sz="2000" dirty="0">
                <a:solidFill>
                  <a:srgbClr val="005FAF"/>
                </a:solidFill>
              </a:rPr>
              <a:t>centrale par centrale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altLang="fr-FR" sz="2000" dirty="0">
                <a:solidFill>
                  <a:srgbClr val="005FAF"/>
                </a:solidFill>
              </a:rPr>
              <a:t>pour la profession, par la mise en œuvre d'un "manuel de bonnes pratiques</a:t>
            </a:r>
          </a:p>
          <a:p>
            <a:pPr marL="5715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altLang="fr-FR" sz="2400" dirty="0">
                <a:solidFill>
                  <a:schemeClr val="accent6">
                    <a:lumMod val="75000"/>
                  </a:schemeClr>
                </a:solidFill>
              </a:rPr>
              <a:t>Travail mené en collaboration avec l’UNICEM</a:t>
            </a:r>
            <a:endParaRPr lang="fr-FR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555E-0B24-4B2F-B57F-531F023B8F57}" type="slidenum">
              <a:rPr lang="fr-FR" smtClean="0"/>
              <a:pPr/>
              <a:t>2</a:t>
            </a:fld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83DEAA7-3D56-4F70-9759-94186584C1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912" y="5687513"/>
            <a:ext cx="1831266" cy="765823"/>
          </a:xfrm>
          <a:prstGeom prst="rect">
            <a:avLst/>
          </a:prstGeom>
        </p:spPr>
      </p:pic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19F52BD8-A81C-4231-BB71-5997E80E4DFC}"/>
              </a:ext>
            </a:extLst>
          </p:cNvPr>
          <p:cNvSpPr txBox="1">
            <a:spLocks/>
          </p:cNvSpPr>
          <p:nvPr/>
        </p:nvSpPr>
        <p:spPr>
          <a:xfrm>
            <a:off x="1049787" y="5935290"/>
            <a:ext cx="5899260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altLang="fr-FR" sz="2000" b="1" i="1" dirty="0">
                <a:solidFill>
                  <a:schemeClr val="accent6">
                    <a:lumMod val="75000"/>
                  </a:schemeClr>
                </a:solidFill>
              </a:rPr>
              <a:t>Etude confiée à la société girondine &gt;&gt;&gt; </a:t>
            </a:r>
            <a:endParaRPr lang="fr-FR" sz="20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910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6A8829A-DCDB-4FAB-8981-C6117D197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807EE-CD1D-4590-8BC8-3307D96355C9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1FBC422-FFFC-45B7-B069-439B48DA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Visites réalisées à partir de juin 2020 par AKVO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9AE1CD-4FBA-4937-868D-CCB41A9DAF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78" r="5525"/>
          <a:stretch/>
        </p:blipFill>
        <p:spPr>
          <a:xfrm>
            <a:off x="3419872" y="2434460"/>
            <a:ext cx="5599735" cy="4104456"/>
          </a:xfrm>
          <a:prstGeom prst="rect">
            <a:avLst/>
          </a:prstGeo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61859C68-B3AE-4335-9446-CA74D3111826}"/>
              </a:ext>
            </a:extLst>
          </p:cNvPr>
          <p:cNvSpPr txBox="1">
            <a:spLocks noChangeArrowheads="1"/>
          </p:cNvSpPr>
          <p:nvPr/>
        </p:nvSpPr>
        <p:spPr>
          <a:xfrm>
            <a:off x="223920" y="1844824"/>
            <a:ext cx="8668560" cy="648072"/>
          </a:xfrm>
          <a:prstGeom prst="rect">
            <a:avLst/>
          </a:prstGeom>
          <a:noFill/>
        </p:spPr>
        <p:txBody>
          <a:bodyPr wrap="square" lIns="0" tIns="0" rIns="0" bIns="0" numCol="1" spcCol="36000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00"/>
              </a:lnSpc>
              <a:spcBef>
                <a:spcPts val="0"/>
              </a:spcBef>
              <a:buClr>
                <a:srgbClr val="00B0F0"/>
              </a:buClr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40 des 46 centrales visitées</a:t>
            </a:r>
          </a:p>
          <a:p>
            <a:pPr algn="ctr">
              <a:lnSpc>
                <a:spcPts val="2400"/>
              </a:lnSpc>
              <a:spcBef>
                <a:spcPts val="1200"/>
              </a:spcBef>
              <a:buClr>
                <a:srgbClr val="00B0F0"/>
              </a:buClr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soit 87% des sites de production de béton prêt à l'emploi</a:t>
            </a:r>
          </a:p>
        </p:txBody>
      </p:sp>
    </p:spTree>
    <p:extLst>
      <p:ext uri="{BB962C8B-B14F-4D97-AF65-F5344CB8AC3E}">
        <p14:creationId xmlns:p14="http://schemas.microsoft.com/office/powerpoint/2010/main" val="340495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6A8829A-DCDB-4FAB-8981-C6117D197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807EE-CD1D-4590-8BC8-3307D96355C9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1FBC422-FFFC-45B7-B069-439B48DA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Visites réalisées à partir de juin 2020 par AKVO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BC85FB-06B1-4A6D-AD52-B9A009ED9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359780"/>
            <a:ext cx="3672408" cy="52193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FF55156-A906-4865-9C79-9BDF5EEB8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888" y="1361706"/>
            <a:ext cx="3706536" cy="521636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75735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278D66F-863D-48BB-8151-3DBC75290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807EE-CD1D-4590-8BC8-3307D96355C9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48C2476-FBE6-4D13-94CD-19F45AF08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Origines de l’eau utilisée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D8D9187-C1BD-4227-BBB5-94E88E27F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1412776"/>
            <a:ext cx="4176464" cy="28373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2653CE6-03D8-4498-BB13-973C50316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2630255"/>
            <a:ext cx="5688632" cy="24433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C0B6C1-6E35-4106-A28D-451470407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0163" y="3851932"/>
            <a:ext cx="6985025" cy="259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71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ACB86-E20B-404F-AC5C-A45AF73DDB74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951719A-58FD-45E4-9C73-902F26015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Données de consommation fournies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C4CC819F-E66B-B64E-8A1D-AD175C8EA8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279531"/>
              </p:ext>
            </p:extLst>
          </p:nvPr>
        </p:nvGraphicFramePr>
        <p:xfrm>
          <a:off x="323529" y="2348124"/>
          <a:ext cx="8568951" cy="28810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1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7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0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9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638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Gotham Rounded Light" pitchFamily="50" charset="0"/>
                        </a:rPr>
                        <a:t> 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otham Rounded Light" pitchFamily="50" charset="0"/>
                      </a:endParaRPr>
                    </a:p>
                  </a:txBody>
                  <a:tcPr marL="5715" marR="5715" marT="571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Gotham Rounded Bold" panose="02000000000000000000" pitchFamily="2" charset="0"/>
                        </a:rPr>
                        <a:t>Eau potable</a:t>
                      </a:r>
                    </a:p>
                  </a:txBody>
                  <a:tcPr marL="81000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Gotham Rounded Bold" panose="02000000000000000000" pitchFamily="2" charset="0"/>
                        </a:rPr>
                        <a:t>Ressources alternatives</a:t>
                      </a:r>
                    </a:p>
                  </a:txBody>
                  <a:tcPr marL="81000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Gotham Rounded Bold" panose="02000000000000000000" pitchFamily="2" charset="0"/>
                        </a:rPr>
                        <a:t>Ratios de consommation d’eau par rapport</a:t>
                      </a:r>
                      <a:r>
                        <a:rPr lang="fr-FR" sz="16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Gotham Rounded Bold" panose="02000000000000000000" pitchFamily="2" charset="0"/>
                        </a:rPr>
                        <a:t> à la production de béton</a:t>
                      </a:r>
                      <a:endParaRPr lang="fr-FR" sz="1600" b="1" i="0" u="none" strike="noStrike" dirty="0">
                        <a:solidFill>
                          <a:schemeClr val="bg1"/>
                        </a:solidFill>
                        <a:effectLst/>
                        <a:latin typeface="Gotham Rounded Bold" panose="02000000000000000000" pitchFamily="2" charset="0"/>
                      </a:endParaRPr>
                    </a:p>
                  </a:txBody>
                  <a:tcPr marL="81000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94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Gotham Rounded Light" pitchFamily="50" charset="0"/>
                        </a:rPr>
                        <a:t>Données communiquées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otham Rounded Light" pitchFamily="50" charset="0"/>
                      </a:endParaRPr>
                    </a:p>
                  </a:txBody>
                  <a:tcPr marL="81000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Gotham Rounded Light" pitchFamily="50" charset="0"/>
                        </a:rPr>
                        <a:t>26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otham Rounded Light" pitchFamily="50" charset="0"/>
                      </a:endParaRPr>
                    </a:p>
                  </a:txBody>
                  <a:tcPr marL="81000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Gotham Rounded Light" pitchFamily="50" charset="0"/>
                        </a:rPr>
                        <a:t>27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otham Rounded Light" pitchFamily="50" charset="0"/>
                      </a:endParaRPr>
                    </a:p>
                  </a:txBody>
                  <a:tcPr marL="81000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Gotham Rounded Light" pitchFamily="50" charset="0"/>
                        </a:rPr>
                        <a:t>32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otham Rounded Light" pitchFamily="50" charset="0"/>
                      </a:endParaRPr>
                    </a:p>
                  </a:txBody>
                  <a:tcPr marL="81000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297450"/>
                  </a:ext>
                </a:extLst>
              </a:tr>
              <a:tr h="58894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Gotham Rounded Light" pitchFamily="50" charset="0"/>
                        </a:rPr>
                        <a:t>Nombre de centrales concernées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otham Rounded Light" pitchFamily="50" charset="0"/>
                      </a:endParaRPr>
                    </a:p>
                  </a:txBody>
                  <a:tcPr marL="81000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Gotham Rounded Light" pitchFamily="50" charset="0"/>
                        </a:rPr>
                        <a:t>40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otham Rounded Light" pitchFamily="50" charset="0"/>
                      </a:endParaRPr>
                    </a:p>
                  </a:txBody>
                  <a:tcPr marL="81000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Gotham Rounded Light" pitchFamily="50" charset="0"/>
                        </a:rPr>
                        <a:t>35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otham Rounded Light" pitchFamily="50" charset="0"/>
                      </a:endParaRPr>
                    </a:p>
                  </a:txBody>
                  <a:tcPr marL="81000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Gotham Rounded Light" pitchFamily="50" charset="0"/>
                        </a:rPr>
                        <a:t>40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otham Rounded Light" pitchFamily="50" charset="0"/>
                      </a:endParaRPr>
                    </a:p>
                  </a:txBody>
                  <a:tcPr marL="81000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766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Gotham Rounded Light" pitchFamily="50" charset="0"/>
                        </a:rPr>
                        <a:t>Données</a:t>
                      </a:r>
                    </a:p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Gotham Rounded Light" pitchFamily="50" charset="0"/>
                        </a:rPr>
                        <a:t>manquantes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otham Rounded Light" pitchFamily="50" charset="0"/>
                      </a:endParaRPr>
                    </a:p>
                  </a:txBody>
                  <a:tcPr marL="81000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Gotham Rounded Light" pitchFamily="50" charset="0"/>
                        </a:rPr>
                        <a:t>14 dont 2 négligeables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otham Rounded Light" pitchFamily="50" charset="0"/>
                      </a:endParaRPr>
                    </a:p>
                  </a:txBody>
                  <a:tcPr marL="81000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Gotham Rounded Light" pitchFamily="50" charset="0"/>
                        </a:rPr>
                        <a:t>8 dont 5 sans comptage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otham Rounded Light" pitchFamily="50" charset="0"/>
                      </a:endParaRPr>
                    </a:p>
                  </a:txBody>
                  <a:tcPr marL="81000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Gotham Rounded Light" pitchFamily="50" charset="0"/>
                        </a:rPr>
                        <a:t>8 dont 3 non calculables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Gotham Rounded Light" pitchFamily="50" charset="0"/>
                      </a:endParaRPr>
                    </a:p>
                  </a:txBody>
                  <a:tcPr marL="81000" marR="5715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0074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ACB86-E20B-404F-AC5C-A45AF73DDB74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46DE9F6-DC2E-4342-81D4-7F98A0FF5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Volumes consommés (eau potable)</a:t>
            </a:r>
            <a:br>
              <a:rPr lang="fr-FR" dirty="0"/>
            </a:br>
            <a:r>
              <a:rPr lang="fr-FR" dirty="0"/>
              <a:t>ou prélevés directement (forage)</a:t>
            </a:r>
          </a:p>
        </p:txBody>
      </p:sp>
      <p:sp>
        <p:nvSpPr>
          <p:cNvPr id="7" name="ZoneTexte 9">
            <a:extLst>
              <a:ext uri="{FF2B5EF4-FFF2-40B4-BE49-F238E27FC236}">
                <a16:creationId xmlns:a16="http://schemas.microsoft.com/office/drawing/2014/main" id="{EC56206B-75C3-C046-921F-D03608D92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712" y="5534883"/>
            <a:ext cx="64881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None/>
            </a:pPr>
            <a:r>
              <a:rPr lang="fr-FR" altLang="fr-FR" sz="1800" i="1" dirty="0">
                <a:latin typeface="Gotham Rounded Book" pitchFamily="2" charset="0"/>
              </a:rPr>
              <a:t>pour les 22 centrales ayant communiqué les 2 données</a:t>
            </a:r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0AACA0F8-7A01-3A46-BD40-4F1CB86B9A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558501"/>
              </p:ext>
            </p:extLst>
          </p:nvPr>
        </p:nvGraphicFramePr>
        <p:xfrm>
          <a:off x="223920" y="1412776"/>
          <a:ext cx="9144000" cy="3854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0489110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ACB86-E20B-404F-AC5C-A45AF73DDB74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EDB948C-CD3D-4E66-9699-3AFA1EDC0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Consommation d’eau par m</a:t>
            </a:r>
            <a:r>
              <a:rPr lang="fr-FR" baseline="30000" dirty="0"/>
              <a:t>3</a:t>
            </a:r>
            <a:r>
              <a:rPr lang="fr-FR" dirty="0"/>
              <a:t> de béton produit</a:t>
            </a:r>
            <a:br>
              <a:rPr lang="fr-FR" dirty="0"/>
            </a:br>
            <a:r>
              <a:rPr lang="fr-FR" dirty="0"/>
              <a:t>par centrale</a:t>
            </a:r>
          </a:p>
        </p:txBody>
      </p:sp>
      <p:sp>
        <p:nvSpPr>
          <p:cNvPr id="7" name="ZoneTexte 9">
            <a:extLst>
              <a:ext uri="{FF2B5EF4-FFF2-40B4-BE49-F238E27FC236}">
                <a16:creationId xmlns:a16="http://schemas.microsoft.com/office/drawing/2014/main" id="{EC56206B-75C3-C046-921F-D03608D92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2970" y="1693961"/>
            <a:ext cx="656383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None/>
            </a:pPr>
            <a:r>
              <a:rPr lang="fr-FR" altLang="fr-FR" sz="1400" i="1" dirty="0">
                <a:latin typeface="Gotham Rounded Book" pitchFamily="2" charset="0"/>
              </a:rPr>
              <a:t>Ratio volume d’eau (en litres) utilisé par m</a:t>
            </a:r>
            <a:r>
              <a:rPr lang="fr-FR" altLang="fr-FR" sz="1400" i="1" baseline="30000" dirty="0">
                <a:latin typeface="Gotham Rounded Book" pitchFamily="2" charset="0"/>
              </a:rPr>
              <a:t>3</a:t>
            </a:r>
            <a:r>
              <a:rPr lang="fr-FR" altLang="fr-FR" sz="1400" i="1" dirty="0">
                <a:latin typeface="Gotham Rounded Book" pitchFamily="2" charset="0"/>
              </a:rPr>
              <a:t> de béton produit par centrale</a:t>
            </a:r>
          </a:p>
        </p:txBody>
      </p:sp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2D5FDF47-4A42-C04A-801C-3D3A9BA7C1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188205"/>
              </p:ext>
            </p:extLst>
          </p:nvPr>
        </p:nvGraphicFramePr>
        <p:xfrm>
          <a:off x="0" y="1909405"/>
          <a:ext cx="9036496" cy="4183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Connecteur droit 4"/>
          <p:cNvCxnSpPr/>
          <p:nvPr/>
        </p:nvCxnSpPr>
        <p:spPr>
          <a:xfrm>
            <a:off x="808837" y="3872929"/>
            <a:ext cx="7770807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65280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ACB86-E20B-404F-AC5C-A45AF73DDB74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550B966-2E25-49E4-998D-FC4733580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Quelques constats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4DED968-E9E3-0444-8655-8A3B6687132E}"/>
              </a:ext>
            </a:extLst>
          </p:cNvPr>
          <p:cNvSpPr txBox="1">
            <a:spLocks noChangeArrowheads="1"/>
          </p:cNvSpPr>
          <p:nvPr/>
        </p:nvSpPr>
        <p:spPr>
          <a:xfrm>
            <a:off x="282543" y="1463147"/>
            <a:ext cx="2726978" cy="214191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cap="all" baseline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fr-FR" altLang="fr-FR" sz="1500" cap="none" dirty="0">
                <a:solidFill>
                  <a:srgbClr val="00B0F0"/>
                </a:solidFill>
                <a:latin typeface="+mn-lt"/>
              </a:rPr>
              <a:t>Déclaration de forage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6011118-AD4F-405E-9C36-BEC851A9ADE5}"/>
              </a:ext>
            </a:extLst>
          </p:cNvPr>
          <p:cNvSpPr txBox="1">
            <a:spLocks noChangeArrowheads="1"/>
          </p:cNvSpPr>
          <p:nvPr/>
        </p:nvSpPr>
        <p:spPr>
          <a:xfrm>
            <a:off x="4499754" y="1463147"/>
            <a:ext cx="3231034" cy="250703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cap="all" baseline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fr-FR" altLang="fr-FR" sz="1500" cap="none" dirty="0">
                <a:solidFill>
                  <a:srgbClr val="00B0F0"/>
                </a:solidFill>
                <a:latin typeface="+mn-lt"/>
              </a:rPr>
              <a:t>Compteur sur ressource alternative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48C6A4A6-BEF1-4AC4-83AB-1603BE5ED751}"/>
              </a:ext>
            </a:extLst>
          </p:cNvPr>
          <p:cNvSpPr txBox="1">
            <a:spLocks noChangeArrowheads="1"/>
          </p:cNvSpPr>
          <p:nvPr/>
        </p:nvSpPr>
        <p:spPr>
          <a:xfrm>
            <a:off x="693699" y="4402433"/>
            <a:ext cx="2561755" cy="250703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cap="all" baseline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algn="ctr"/>
            <a:r>
              <a:rPr lang="fr-FR" altLang="fr-FR" sz="1500" cap="none" dirty="0">
                <a:solidFill>
                  <a:srgbClr val="00B0F0"/>
                </a:solidFill>
                <a:latin typeface="+mn-lt"/>
              </a:rPr>
              <a:t>Clapets anti-pollution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0D7C4A46-6E26-4B5C-B0D4-651AAAAA6BCA}"/>
              </a:ext>
            </a:extLst>
          </p:cNvPr>
          <p:cNvSpPr txBox="1">
            <a:spLocks noChangeArrowheads="1"/>
          </p:cNvSpPr>
          <p:nvPr/>
        </p:nvSpPr>
        <p:spPr>
          <a:xfrm>
            <a:off x="5299844" y="4402432"/>
            <a:ext cx="2059179" cy="250703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cap="all" baseline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algn="ctr"/>
            <a:r>
              <a:rPr lang="fr-FR" altLang="fr-FR" sz="1500" cap="none" dirty="0">
                <a:solidFill>
                  <a:srgbClr val="00B0F0"/>
                </a:solidFill>
                <a:latin typeface="+mn-lt"/>
              </a:rPr>
              <a:t>Type d’assainissement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BFCBE5C-0F5B-4534-B7B6-C325506B6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754" y="1728642"/>
            <a:ext cx="4405902" cy="24890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DAEBCE-F83A-4640-A730-91380B3F52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543" y="1695594"/>
            <a:ext cx="3832254" cy="252214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A84EE47-9480-4E62-9B48-ABBBDE2D26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902" y="4653136"/>
            <a:ext cx="2763904" cy="174930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72FC1D-FEED-4175-8E95-EC0619DA1A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857" y="4653136"/>
            <a:ext cx="2743059" cy="168763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4442431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ACB86-E20B-404F-AC5C-A45AF73DDB74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749147-D8A3-4F3F-A6A6-0642AC2B7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Consommation à l’échelle départementale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4DED968-E9E3-0444-8655-8A3B6687132E}"/>
              </a:ext>
            </a:extLst>
          </p:cNvPr>
          <p:cNvSpPr txBox="1">
            <a:spLocks noChangeArrowheads="1"/>
          </p:cNvSpPr>
          <p:nvPr/>
        </p:nvSpPr>
        <p:spPr>
          <a:xfrm>
            <a:off x="640556" y="1550081"/>
            <a:ext cx="8046244" cy="250703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cap="all" baseline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fr-FR" altLang="fr-FR" sz="1500" cap="none" dirty="0">
                <a:solidFill>
                  <a:srgbClr val="00B0F0"/>
                </a:solidFill>
                <a:latin typeface="Gotham Rounded Medium" panose="02000000000000000000" pitchFamily="2" charset="0"/>
              </a:rPr>
              <a:t>Moyenne des consommations d’eau et ratios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C8AA8A5-6FD0-134A-B99D-944D474C0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784472"/>
              </p:ext>
            </p:extLst>
          </p:nvPr>
        </p:nvGraphicFramePr>
        <p:xfrm>
          <a:off x="683568" y="1777656"/>
          <a:ext cx="7272807" cy="1993844"/>
        </p:xfrm>
        <a:graphic>
          <a:graphicData uri="http://schemas.openxmlformats.org/drawingml/2006/table">
            <a:tbl>
              <a:tblPr/>
              <a:tblGrid>
                <a:gridCol w="19500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5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81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2949">
                <a:tc>
                  <a:txBody>
                    <a:bodyPr/>
                    <a:lstStyle/>
                    <a:p>
                      <a:pPr algn="ctr" fontAlgn="ctr"/>
                      <a:endParaRPr lang="fr-FR" sz="1100" b="1" i="0" u="none" strike="noStrike" dirty="0">
                        <a:solidFill>
                          <a:schemeClr val="bg1"/>
                        </a:solidFill>
                        <a:effectLst/>
                        <a:latin typeface="Gotham Rounded Bold" panose="02000000000000000000" pitchFamily="2" charset="0"/>
                      </a:endParaRPr>
                    </a:p>
                  </a:txBody>
                  <a:tcPr marL="108000" marR="5714" marT="57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 dirty="0">
                        <a:solidFill>
                          <a:schemeClr val="bg1"/>
                        </a:solidFill>
                        <a:effectLst/>
                        <a:latin typeface="Gotham Rounded Bold" panose="02000000000000000000" pitchFamily="2" charset="0"/>
                      </a:endParaRPr>
                    </a:p>
                  </a:txBody>
                  <a:tcPr marL="108000" marR="5714" marT="57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Gotham Rounded Bold" panose="02000000000000000000" pitchFamily="2" charset="0"/>
                        </a:rPr>
                        <a:t>Moyenne</a:t>
                      </a:r>
                    </a:p>
                  </a:txBody>
                  <a:tcPr marL="108000" marR="5714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Gotham Rounded Bold" panose="02000000000000000000" pitchFamily="2" charset="0"/>
                        </a:rPr>
                        <a:t>Minimum</a:t>
                      </a:r>
                    </a:p>
                  </a:txBody>
                  <a:tcPr marL="108000" marR="5714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chemeClr val="bg1"/>
                          </a:solidFill>
                          <a:effectLst/>
                          <a:latin typeface="Gotham Rounded Bold" panose="02000000000000000000" pitchFamily="2" charset="0"/>
                        </a:rPr>
                        <a:t>Maximum</a:t>
                      </a:r>
                    </a:p>
                  </a:txBody>
                  <a:tcPr marL="108000" marR="5714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Gotham Rounded Bold" panose="02000000000000000000" pitchFamily="2" charset="0"/>
                        </a:rPr>
                        <a:t>Données </a:t>
                      </a:r>
                      <a:br>
                        <a:rPr lang="fr-F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Gotham Rounded Bold" panose="02000000000000000000" pitchFamily="2" charset="0"/>
                        </a:rPr>
                      </a:br>
                      <a:r>
                        <a:rPr lang="fr-F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Gotham Rounded Bold" panose="02000000000000000000" pitchFamily="2" charset="0"/>
                        </a:rPr>
                        <a:t>non disponibles</a:t>
                      </a:r>
                    </a:p>
                  </a:txBody>
                  <a:tcPr marL="108000" marR="5714" marT="57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3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Ratio </a:t>
                      </a:r>
                      <a:br>
                        <a:rPr lang="fr-F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</a:br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V</a:t>
                      </a:r>
                      <a:r>
                        <a:rPr lang="fr-FR" sz="1600" b="0" i="0" u="none" strike="noStrike" baseline="-25000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eau</a:t>
                      </a:r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(L)/B</a:t>
                      </a:r>
                      <a:r>
                        <a:rPr lang="fr-FR" sz="1600" b="0" i="0" u="none" strike="noStrike" baseline="-25000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éton produit</a:t>
                      </a:r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(m</a:t>
                      </a:r>
                      <a:r>
                        <a:rPr lang="fr-FR" sz="16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3</a:t>
                      </a:r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)</a:t>
                      </a:r>
                    </a:p>
                  </a:txBody>
                  <a:tcPr marL="108000" marR="5714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188</a:t>
                      </a:r>
                    </a:p>
                  </a:txBody>
                  <a:tcPr marL="108000" marR="5714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76</a:t>
                      </a:r>
                    </a:p>
                  </a:txBody>
                  <a:tcPr marL="108000" marR="5714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345</a:t>
                      </a:r>
                    </a:p>
                  </a:txBody>
                  <a:tcPr marL="108000" marR="5714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8</a:t>
                      </a:r>
                    </a:p>
                  </a:txBody>
                  <a:tcPr marL="108000" marR="5714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26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Consommation totale</a:t>
                      </a:r>
                      <a:br>
                        <a:rPr lang="fr-F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</a:br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(m</a:t>
                      </a:r>
                      <a:r>
                        <a:rPr lang="fr-FR" sz="160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3</a:t>
                      </a:r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/an)</a:t>
                      </a:r>
                    </a:p>
                  </a:txBody>
                  <a:tcPr marL="108000" marR="5714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6 770</a:t>
                      </a:r>
                    </a:p>
                  </a:txBody>
                  <a:tcPr marL="108000" marR="5714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534</a:t>
                      </a:r>
                    </a:p>
                  </a:txBody>
                  <a:tcPr marL="108000" marR="5714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14 083</a:t>
                      </a:r>
                    </a:p>
                  </a:txBody>
                  <a:tcPr marL="108000" marR="5714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Gotham Rounded Book" pitchFamily="50" charset="0"/>
                        </a:rPr>
                        <a:t>18</a:t>
                      </a:r>
                    </a:p>
                  </a:txBody>
                  <a:tcPr marL="108000" marR="5714" marT="571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864C7B63-8C58-434A-B091-E67C7FEC4B8E}"/>
              </a:ext>
            </a:extLst>
          </p:cNvPr>
          <p:cNvSpPr txBox="1">
            <a:spLocks noChangeArrowheads="1"/>
          </p:cNvSpPr>
          <p:nvPr/>
        </p:nvSpPr>
        <p:spPr>
          <a:xfrm>
            <a:off x="3203848" y="4365104"/>
            <a:ext cx="4896544" cy="148512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numCol="1" spcCol="36000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buClr>
                <a:srgbClr val="00B0F0"/>
              </a:buClr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Consommation annuelle d'eau pour la production de béton prêt à l'emploi : 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  <a:buClr>
                <a:srgbClr val="00B0F0"/>
              </a:buClr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environ 300 000 m</a:t>
            </a:r>
            <a:r>
              <a:rPr lang="fr-FR" altLang="fr-FR" sz="2000" b="1" baseline="30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3</a:t>
            </a: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/an</a:t>
            </a:r>
          </a:p>
        </p:txBody>
      </p:sp>
      <p:sp>
        <p:nvSpPr>
          <p:cNvPr id="10" name="Flèche : virage 9">
            <a:extLst>
              <a:ext uri="{FF2B5EF4-FFF2-40B4-BE49-F238E27FC236}">
                <a16:creationId xmlns:a16="http://schemas.microsoft.com/office/drawing/2014/main" id="{0A43B117-1E76-4FDF-94DA-E67F7B549319}"/>
              </a:ext>
            </a:extLst>
          </p:cNvPr>
          <p:cNvSpPr/>
          <p:nvPr/>
        </p:nvSpPr>
        <p:spPr>
          <a:xfrm rot="10800000" flipH="1">
            <a:off x="1547664" y="3993596"/>
            <a:ext cx="1224136" cy="1165766"/>
          </a:xfrm>
          <a:prstGeom prst="bentArrow">
            <a:avLst>
              <a:gd name="adj1" fmla="val 25000"/>
              <a:gd name="adj2" fmla="val 25000"/>
              <a:gd name="adj3" fmla="val 36660"/>
              <a:gd name="adj4" fmla="val 43750"/>
            </a:avLst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78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  <p:extLst>
    <p:ext uri="{6950BFC3-D8DA-4A85-94F7-54DA5524770B}">
      <p188:commentRel xmlns:p188="http://schemas.microsoft.com/office/powerpoint/2018/8/main" r:id="rId3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6FFCA1C-AD6B-4572-B17C-D8CD871FD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586226"/>
            <a:ext cx="8568952" cy="4451278"/>
          </a:xfrm>
        </p:spPr>
        <p:txBody>
          <a:bodyPr/>
          <a:lstStyle/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Forages : carte d’identité et régularisation</a:t>
            </a: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endParaRPr lang="fr-FR" dirty="0"/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Installation de clapets anti-pollution</a:t>
            </a: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endParaRPr lang="fr-FR" dirty="0"/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Etude d’optimisation de la récupération des eaux de pluie</a:t>
            </a:r>
          </a:p>
          <a:p>
            <a:pPr marL="400050" lvl="1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1341A1"/>
                </a:solidFill>
              </a:rPr>
              <a:t>(augmentation de la surface de récupération et du stockage)</a:t>
            </a: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endParaRPr lang="fr-FR" dirty="0"/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Equipement des points d’eau sanitaire en matériels hydro-économes</a:t>
            </a: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endParaRPr lang="fr-FR" dirty="0"/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Suivi des consommations (relève a minima mensuelle des compteurs)</a:t>
            </a: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endParaRPr lang="fr-FR" dirty="0"/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Redevance assainissement collectif (non due si assainissement non collectif)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383F401-E525-4CE4-BE0B-23BBA17E3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807EE-CD1D-4590-8BC8-3307D96355C9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4B62F80-3907-4481-A438-DAC7CBAA1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Actions à mettre en œuvre, au cas par cas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25BBDC9-CA08-449B-B37C-767C6C34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2060848"/>
            <a:ext cx="1872233" cy="679143"/>
          </a:xfrm>
          <a:prstGeom prst="rect">
            <a:avLst/>
          </a:prstGeom>
        </p:spPr>
      </p:pic>
      <p:pic>
        <p:nvPicPr>
          <p:cNvPr id="7" name="Image 3">
            <a:extLst>
              <a:ext uri="{FF2B5EF4-FFF2-40B4-BE49-F238E27FC236}">
                <a16:creationId xmlns:a16="http://schemas.microsoft.com/office/drawing/2014/main" id="{8E3A6C45-7290-47FC-A4A4-5C7106928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237809"/>
            <a:ext cx="1811689" cy="1327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lèche : virage 7">
            <a:extLst>
              <a:ext uri="{FF2B5EF4-FFF2-40B4-BE49-F238E27FC236}">
                <a16:creationId xmlns:a16="http://schemas.microsoft.com/office/drawing/2014/main" id="{D353766A-8CCF-44B2-83FE-B2C6680A21DB}"/>
              </a:ext>
            </a:extLst>
          </p:cNvPr>
          <p:cNvSpPr/>
          <p:nvPr/>
        </p:nvSpPr>
        <p:spPr>
          <a:xfrm rot="10800000" flipH="1">
            <a:off x="1819161" y="5530313"/>
            <a:ext cx="759018" cy="673604"/>
          </a:xfrm>
          <a:prstGeom prst="bentArrow">
            <a:avLst>
              <a:gd name="adj1" fmla="val 25000"/>
              <a:gd name="adj2" fmla="val 25000"/>
              <a:gd name="adj3" fmla="val 36660"/>
              <a:gd name="adj4" fmla="val 43750"/>
            </a:avLst>
          </a:prstGeom>
          <a:solidFill>
            <a:schemeClr val="bg1"/>
          </a:solidFill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0681A5E4-E15C-49F2-A5E9-4FAC48EEF399}"/>
              </a:ext>
            </a:extLst>
          </p:cNvPr>
          <p:cNvSpPr txBox="1">
            <a:spLocks noChangeArrowheads="1"/>
          </p:cNvSpPr>
          <p:nvPr/>
        </p:nvSpPr>
        <p:spPr>
          <a:xfrm>
            <a:off x="2914671" y="5720009"/>
            <a:ext cx="5977809" cy="634991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numCol="1" spcCol="36000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rgbClr val="00B0F0"/>
              </a:buClr>
            </a:pPr>
            <a:r>
              <a:rPr lang="fr-FR" altLang="fr-FR" sz="2400" dirty="0">
                <a:solidFill>
                  <a:srgbClr val="005FAF"/>
                </a:solidFill>
                <a:latin typeface="+mj-lt"/>
              </a:rPr>
              <a:t>Une fiche de synthèse et de préconisations pour chacun des 46 sites visités</a:t>
            </a:r>
          </a:p>
        </p:txBody>
      </p:sp>
    </p:spTree>
    <p:extLst>
      <p:ext uri="{BB962C8B-B14F-4D97-AF65-F5344CB8AC3E}">
        <p14:creationId xmlns:p14="http://schemas.microsoft.com/office/powerpoint/2010/main" val="403159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ACB86-E20B-404F-AC5C-A45AF73DDB74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266BBCE-07D4-495B-9F97-F1760757A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 souhait de la profession :</a:t>
            </a:r>
            <a:br>
              <a:rPr lang="fr-FR" dirty="0"/>
            </a:br>
            <a:r>
              <a:rPr lang="fr-FR" dirty="0"/>
              <a:t>un label « économie d’eau »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AE5608E5-4145-A845-9E0C-D5BC0B96C648}"/>
              </a:ext>
            </a:extLst>
          </p:cNvPr>
          <p:cNvSpPr txBox="1">
            <a:spLocks noChangeArrowheads="1"/>
          </p:cNvSpPr>
          <p:nvPr/>
        </p:nvSpPr>
        <p:spPr>
          <a:xfrm>
            <a:off x="201716" y="1412776"/>
            <a:ext cx="8740568" cy="3960440"/>
          </a:xfrm>
          <a:prstGeom prst="rect">
            <a:avLst/>
          </a:prstGeom>
        </p:spPr>
        <p:txBody>
          <a:bodyPr wrap="square" lIns="0" tIns="0" rIns="0" bIns="0" numCol="1" spcCol="36000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rgbClr val="00B0F0"/>
              </a:buClr>
            </a:pPr>
            <a:r>
              <a:rPr lang="fr-FR" altLang="fr-FR" sz="2000" dirty="0">
                <a:solidFill>
                  <a:srgbClr val="005FAF"/>
                </a:solidFill>
                <a:latin typeface="+mn-lt"/>
                <a:cs typeface="+mn-cs"/>
              </a:rPr>
              <a:t>La profession est favorable à la création d'un label "économies d'eau" pour  valoriser les efforts des sites qui ont mis en œuvre une démarche d’optimisation des consommations d’eau.</a:t>
            </a:r>
          </a:p>
          <a:p>
            <a:pPr defTabSz="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defRPr/>
            </a:pPr>
            <a:r>
              <a:rPr lang="fr-FR" sz="2000" dirty="0">
                <a:solidFill>
                  <a:srgbClr val="005FAF"/>
                </a:solidFill>
                <a:latin typeface="+mn-lt"/>
                <a:cs typeface="+mn-cs"/>
              </a:rPr>
              <a:t>Conditions d'obtention proposées :</a:t>
            </a:r>
          </a:p>
          <a:p>
            <a:pPr marL="342900" indent="-342900" defTabSz="457200">
              <a:spcBef>
                <a:spcPts val="900"/>
              </a:spcBef>
              <a:buClr>
                <a:schemeClr val="accent6">
                  <a:lumMod val="75000"/>
                </a:schemeClr>
              </a:buClr>
              <a:buFont typeface="Arial"/>
              <a:buChar char="•"/>
              <a:defRPr/>
            </a:pPr>
            <a:r>
              <a:rPr lang="fr-FR" sz="2000" dirty="0">
                <a:solidFill>
                  <a:srgbClr val="005FAF"/>
                </a:solidFill>
                <a:latin typeface="+mn-lt"/>
                <a:cs typeface="+mn-cs"/>
              </a:rPr>
              <a:t>forages et prélèvements en conformité avec la réglementation</a:t>
            </a:r>
          </a:p>
          <a:p>
            <a:pPr marL="342900" indent="-342900" defTabSz="457200">
              <a:spcBef>
                <a:spcPts val="900"/>
              </a:spcBef>
              <a:buClr>
                <a:schemeClr val="accent6">
                  <a:lumMod val="75000"/>
                </a:schemeClr>
              </a:buClr>
              <a:buFont typeface="Arial"/>
              <a:buChar char="•"/>
              <a:defRPr/>
            </a:pPr>
            <a:r>
              <a:rPr lang="fr-FR" sz="2000" dirty="0">
                <a:solidFill>
                  <a:srgbClr val="005FAF"/>
                </a:solidFill>
                <a:latin typeface="+mn-lt"/>
                <a:cs typeface="+mn-cs"/>
              </a:rPr>
              <a:t>conformité des systèmes anti-retour d’eau (clapet, disconnecteur)</a:t>
            </a:r>
          </a:p>
          <a:p>
            <a:pPr marL="342900" indent="-342900" defTabSz="457200">
              <a:spcBef>
                <a:spcPts val="900"/>
              </a:spcBef>
              <a:buClr>
                <a:schemeClr val="accent6">
                  <a:lumMod val="75000"/>
                </a:schemeClr>
              </a:buClr>
              <a:buFont typeface="Arial"/>
              <a:buChar char="•"/>
              <a:defRPr/>
            </a:pPr>
            <a:r>
              <a:rPr lang="fr-FR" sz="2000" dirty="0">
                <a:solidFill>
                  <a:srgbClr val="005FAF"/>
                </a:solidFill>
                <a:latin typeface="+mn-lt"/>
                <a:cs typeface="+mn-cs"/>
              </a:rPr>
              <a:t>étude identifiant les ressources mobilisables, dans des conditions technico-économiques acceptables, en alternative à l’eau potable (forage, eau de pluie, recyclage de l’eau de process…)</a:t>
            </a:r>
          </a:p>
          <a:p>
            <a:pPr marL="342900" indent="-342900" defTabSz="457200">
              <a:spcBef>
                <a:spcPts val="900"/>
              </a:spcBef>
              <a:buClr>
                <a:schemeClr val="accent6">
                  <a:lumMod val="75000"/>
                </a:schemeClr>
              </a:buClr>
              <a:buFont typeface="Arial"/>
              <a:buChar char="•"/>
              <a:defRPr/>
            </a:pPr>
            <a:r>
              <a:rPr lang="fr-FR" sz="2000" dirty="0">
                <a:solidFill>
                  <a:srgbClr val="005FAF"/>
                </a:solidFill>
                <a:latin typeface="+mn-lt"/>
                <a:cs typeface="+mn-cs"/>
              </a:rPr>
              <a:t>équipements hydro-économes sur le réseau sanitaire (réducteur de pression, robinets, douches et WC hydro-économes…)</a:t>
            </a:r>
          </a:p>
          <a:p>
            <a:pPr marL="342900" indent="-342900" defTabSz="457200">
              <a:spcBef>
                <a:spcPts val="900"/>
              </a:spcBef>
              <a:buClr>
                <a:schemeClr val="accent6">
                  <a:lumMod val="75000"/>
                </a:schemeClr>
              </a:buClr>
              <a:buFont typeface="Arial"/>
              <a:buChar char="•"/>
              <a:defRPr/>
            </a:pPr>
            <a:r>
              <a:rPr lang="fr-FR" sz="2000" dirty="0">
                <a:solidFill>
                  <a:srgbClr val="005FAF"/>
                </a:solidFill>
                <a:latin typeface="+mn-lt"/>
                <a:cs typeface="+mn-cs"/>
              </a:rPr>
              <a:t>suivi des consommations d’eau (compteur et relève)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3D67422-A9A0-4277-A630-C400896329CD}"/>
              </a:ext>
            </a:extLst>
          </p:cNvPr>
          <p:cNvSpPr txBox="1">
            <a:spLocks noChangeArrowheads="1"/>
          </p:cNvSpPr>
          <p:nvPr/>
        </p:nvSpPr>
        <p:spPr>
          <a:xfrm>
            <a:off x="2411760" y="5773615"/>
            <a:ext cx="5760640" cy="768571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numCol="1" spcCol="36000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Si principe validé :</a:t>
            </a:r>
          </a:p>
          <a:p>
            <a:pPr algn="ctr">
              <a:defRPr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travail avec l’UNICEM pour validation par la CLE</a:t>
            </a:r>
          </a:p>
        </p:txBody>
      </p:sp>
    </p:spTree>
    <p:extLst>
      <p:ext uri="{BB962C8B-B14F-4D97-AF65-F5344CB8AC3E}">
        <p14:creationId xmlns:p14="http://schemas.microsoft.com/office/powerpoint/2010/main" val="224981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5656</TotalTime>
  <Words>651</Words>
  <Application>Microsoft Office PowerPoint</Application>
  <PresentationFormat>Affichage à l'écran (4:3)</PresentationFormat>
  <Paragraphs>112</Paragraphs>
  <Slides>12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Arial</vt:lpstr>
      <vt:lpstr>Calibri</vt:lpstr>
      <vt:lpstr>Gotham Rounded Bold</vt:lpstr>
      <vt:lpstr>Gotham Rounded Book</vt:lpstr>
      <vt:lpstr>Gotham Rounded Light</vt:lpstr>
      <vt:lpstr>Gotham Rounded Medium</vt:lpstr>
      <vt:lpstr>Trebuchet MS</vt:lpstr>
      <vt:lpstr>Wingdings</vt:lpstr>
      <vt:lpstr>Office Theme</vt:lpstr>
      <vt:lpstr>ORIGINE ET USAGES DE L'EAU DANS LES CENTRALES A BETON PRÊT A L'EMPLOI</vt:lpstr>
      <vt:lpstr>Rappel des objectifs</vt:lpstr>
      <vt:lpstr>Visites réalisées à partir de juin 2020 par AKVO</vt:lpstr>
      <vt:lpstr>Visites réalisées à partir de juin 2020 par AKVO</vt:lpstr>
      <vt:lpstr>Origines de l’eau utilisée</vt:lpstr>
      <vt:lpstr>Données de consommation fournies</vt:lpstr>
      <vt:lpstr>Volumes consommés (eau potable) ou prélevés directement (forage)</vt:lpstr>
      <vt:lpstr>Consommation d’eau par m3 de béton produit par centrale</vt:lpstr>
      <vt:lpstr>Quelques constats</vt:lpstr>
      <vt:lpstr>Consommation à l’échelle départementale</vt:lpstr>
      <vt:lpstr>Actions à mettre en œuvre, au cas par cas</vt:lpstr>
      <vt:lpstr>Le souhait de la profession : un label « économie d’eau »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330</cp:revision>
  <cp:lastPrinted>2019-02-01T13:57:01Z</cp:lastPrinted>
  <dcterms:created xsi:type="dcterms:W3CDTF">2015-09-15T19:44:09Z</dcterms:created>
  <dcterms:modified xsi:type="dcterms:W3CDTF">2022-01-11T08:09:31Z</dcterms:modified>
</cp:coreProperties>
</file>