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51" r:id="rId2"/>
    <p:sldId id="456" r:id="rId3"/>
    <p:sldId id="457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9" autoAdjust="0"/>
    <p:restoredTop sz="96005" autoAdjust="0"/>
  </p:normalViewPr>
  <p:slideViewPr>
    <p:cSldViewPr>
      <p:cViewPr varScale="1">
        <p:scale>
          <a:sx n="106" d="100"/>
          <a:sy n="106" d="100"/>
        </p:scale>
        <p:origin x="169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04/01/2022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04/01/2022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Règles de fonctionnement de la CLE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10 janvier 2022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BBECAD-3F45-47EC-B71B-0331CDE99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200" dirty="0"/>
              <a:t>Règles de fonctionnement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1CCB1E-C0DA-421B-8274-BE5C7F7BD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40768"/>
            <a:ext cx="8229600" cy="43924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Règles de fonctionnement de la CLE :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arrêtées le 11 mai 2009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modifiées le 11 janvier 2016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nécessitent une mise en cohérence (interne et externe) pour des précisions administratives et en application: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i="1" dirty="0">
                <a:solidFill>
                  <a:srgbClr val="0070C0"/>
                </a:solidFill>
                <a:latin typeface="+mj-lt"/>
              </a:rPr>
              <a:t>de l’ordonnance 2016-1060 du 3 août 2016  portant réforme des procédures destinées à assurer l'information et la participation du public à l'élaboration de certaines décisions susceptibles d'avoir une incidence sur l'environnement (modifie le code de l’environnement et la notion de révision des SAGE) ;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i="1" dirty="0">
                <a:solidFill>
                  <a:srgbClr val="0070C0"/>
                </a:solidFill>
                <a:latin typeface="+mj-lt"/>
              </a:rPr>
              <a:t>de la loi 2016-1087 du 8 août 2016 pour la reconquête de la biodiversité, de la nature et des paysages ;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1600" i="1" dirty="0">
                <a:solidFill>
                  <a:srgbClr val="0070C0"/>
                </a:solidFill>
                <a:latin typeface="+mj-lt"/>
              </a:rPr>
              <a:t>de la loi 2018-148 du 2 mars 2018 ratifiant les ordonnances n° 2016-1058 du 3 août 2016 relative à la modification des règles applicables à l'évaluation environnementale des projets, plans et programmes (modifie le code de l’environnement et introduit la modification des SAGE)</a:t>
            </a:r>
            <a:endParaRPr lang="fr-FR" sz="3200" i="1" dirty="0">
              <a:solidFill>
                <a:srgbClr val="0070C0"/>
              </a:solidFill>
              <a:latin typeface="+mj-lt"/>
            </a:endParaRP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400" dirty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89868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87524" y="1417638"/>
            <a:ext cx="8568952" cy="3904751"/>
          </a:xfrm>
        </p:spPr>
        <p:txBody>
          <a:bodyPr>
            <a:noAutofit/>
          </a:bodyPr>
          <a:lstStyle/>
          <a:p>
            <a:pPr marL="0" lvl="0" indent="0">
              <a:spcBef>
                <a:spcPts val="1200"/>
              </a:spcBef>
              <a:buClr>
                <a:srgbClr val="F79646">
                  <a:lumMod val="75000"/>
                </a:srgbClr>
              </a:buClr>
              <a:buNone/>
            </a:pPr>
            <a:r>
              <a:rPr lang="fr-FR" sz="2400" dirty="0"/>
              <a:t>Modifications proposées :</a:t>
            </a:r>
          </a:p>
          <a:p>
            <a:pPr lvl="0">
              <a:buClr>
                <a:srgbClr val="F79646">
                  <a:lumMod val="75000"/>
                </a:srgbClr>
              </a:buClr>
            </a:pPr>
            <a:r>
              <a:rPr lang="fr-FR" sz="2400" dirty="0"/>
              <a:t>réorganisent les règles pour plus de cohérence</a:t>
            </a:r>
          </a:p>
          <a:p>
            <a:pPr lvl="0">
              <a:buClr>
                <a:srgbClr val="F79646">
                  <a:lumMod val="75000"/>
                </a:srgbClr>
              </a:buClr>
            </a:pPr>
            <a:r>
              <a:rPr lang="fr-FR" sz="2400" dirty="0"/>
              <a:t>prennent en compte la possibilité de modifier le SAGE et non plus seulement de le réviser</a:t>
            </a:r>
          </a:p>
          <a:p>
            <a:pPr lvl="0">
              <a:buClr>
                <a:srgbClr val="F79646">
                  <a:lumMod val="75000"/>
                </a:srgbClr>
              </a:buClr>
            </a:pPr>
            <a:r>
              <a:rPr lang="fr-FR" sz="2400" dirty="0"/>
              <a:t>complètent les modalités d'élection du président</a:t>
            </a:r>
          </a:p>
          <a:p>
            <a:pPr lvl="0">
              <a:buClr>
                <a:srgbClr val="F79646">
                  <a:lumMod val="75000"/>
                </a:srgbClr>
              </a:buClr>
            </a:pPr>
            <a:r>
              <a:rPr lang="fr-FR" sz="2400" dirty="0"/>
              <a:t>prévoient formellement les réunions dématérialisées</a:t>
            </a:r>
          </a:p>
          <a:p>
            <a:pPr lvl="0">
              <a:buClr>
                <a:srgbClr val="F79646">
                  <a:lumMod val="75000"/>
                </a:srgbClr>
              </a:buClr>
            </a:pPr>
            <a:r>
              <a:rPr lang="fr-FR" sz="2400" dirty="0"/>
              <a:t>précisent la forme des convocations, des éléments d'information, les modalités de leur envoi et mise à disposition : </a:t>
            </a:r>
            <a:r>
              <a:rPr lang="fr-FR" sz="1800" dirty="0"/>
              <a:t>les convocations présentent l’</a:t>
            </a:r>
            <a:r>
              <a:rPr lang="fr-FR" sz="1800" dirty="0" err="1"/>
              <a:t>Odj</a:t>
            </a:r>
            <a:r>
              <a:rPr lang="fr-FR" sz="1800" dirty="0"/>
              <a:t>, le lien de visioconférence  si nécessaire et le lien vers les documents de présentation. Les comptes rendus ne sont plus envoyés mais mis à disposition en téléchargement.</a:t>
            </a:r>
          </a:p>
          <a:p>
            <a:pPr lvl="0">
              <a:buClr>
                <a:srgbClr val="F79646">
                  <a:lumMod val="75000"/>
                </a:srgbClr>
              </a:buClr>
            </a:pPr>
            <a:r>
              <a:rPr lang="fr-FR" sz="2400" dirty="0"/>
              <a:t>précisent l'étendue de la délégation donnée au SMEGREG</a:t>
            </a:r>
          </a:p>
          <a:p>
            <a:endParaRPr lang="fr-FR" sz="2400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F9E00C95-33E1-463E-98A5-027EE3DC3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038" y="274638"/>
            <a:ext cx="6481762" cy="1143000"/>
          </a:xfrm>
        </p:spPr>
        <p:txBody>
          <a:bodyPr>
            <a:normAutofit/>
          </a:bodyPr>
          <a:lstStyle/>
          <a:p>
            <a:pPr algn="ctr"/>
            <a:r>
              <a:rPr lang="fr-FR" sz="3200" dirty="0"/>
              <a:t>Règles de fonctionnement</a:t>
            </a:r>
          </a:p>
        </p:txBody>
      </p:sp>
    </p:spTree>
    <p:extLst>
      <p:ext uri="{BB962C8B-B14F-4D97-AF65-F5344CB8AC3E}">
        <p14:creationId xmlns:p14="http://schemas.microsoft.com/office/powerpoint/2010/main" val="3229427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4566</TotalTime>
  <Words>270</Words>
  <Application>Microsoft Office PowerPoint</Application>
  <PresentationFormat>Affichage à l'écran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</vt:lpstr>
      <vt:lpstr>Office Theme</vt:lpstr>
      <vt:lpstr>Règles de fonctionnement de la CLE</vt:lpstr>
      <vt:lpstr>Règles de fonctionnement</vt:lpstr>
      <vt:lpstr>Règles de fonctionnement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277</cp:revision>
  <cp:lastPrinted>2017-10-06T12:34:26Z</cp:lastPrinted>
  <dcterms:created xsi:type="dcterms:W3CDTF">2015-09-15T19:44:09Z</dcterms:created>
  <dcterms:modified xsi:type="dcterms:W3CDTF">2022-01-04T09:50:01Z</dcterms:modified>
</cp:coreProperties>
</file>