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76" r:id="rId3"/>
    <p:sldId id="277" r:id="rId4"/>
    <p:sldId id="263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0000"/>
    <a:srgbClr val="D9D9D9"/>
    <a:srgbClr val="FFCC00"/>
    <a:srgbClr val="006600"/>
    <a:srgbClr val="006C31"/>
    <a:srgbClr val="00642D"/>
    <a:srgbClr val="0000FF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7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7695045" cy="4942461"/>
          </a:xfrm>
        </p:spPr>
        <p:txBody>
          <a:bodyPr>
            <a:normAutofit fontScale="92500" lnSpcReduction="10000"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endParaRPr lang="fr-FR" altLang="fr-FR" sz="18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SIGDU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AEP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sur le projet</a:t>
            </a:r>
          </a:p>
          <a:p>
            <a:pPr marL="355600" lvl="0" indent="-355600" algn="ctr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(demande en date du 14 juin 2021)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présentation du projet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captif en zone centre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           à l’équilibre et hors zone à risque de dénoyage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Régularisation de captages existants au titre du code de l’Environnement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Recherche à l’Oligocène d’une ressource de substitution aux prélèvement à l’Eocène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8764" y="1362668"/>
            <a:ext cx="3565233" cy="4195019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2549236" y="2041236"/>
            <a:ext cx="4516582" cy="158865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3130718"/>
              <a:gd name="connsiteY0" fmla="*/ 216130 h 9056937"/>
              <a:gd name="connsiteX1" fmla="*/ 2374541 w 3130718"/>
              <a:gd name="connsiteY1" fmla="*/ 186904 h 9056937"/>
              <a:gd name="connsiteX2" fmla="*/ 3053990 w 3130718"/>
              <a:gd name="connsiteY2" fmla="*/ 9056937 h 9056937"/>
              <a:gd name="connsiteX0" fmla="*/ 0 w 3130718"/>
              <a:gd name="connsiteY0" fmla="*/ 48440 h 8889247"/>
              <a:gd name="connsiteX1" fmla="*/ 2374541 w 3130718"/>
              <a:gd name="connsiteY1" fmla="*/ 19214 h 8889247"/>
              <a:gd name="connsiteX2" fmla="*/ 3053990 w 3130718"/>
              <a:gd name="connsiteY2" fmla="*/ 8889247 h 8889247"/>
              <a:gd name="connsiteX0" fmla="*/ 0 w 3130718"/>
              <a:gd name="connsiteY0" fmla="*/ 35106 h 8875913"/>
              <a:gd name="connsiteX1" fmla="*/ 2374541 w 3130718"/>
              <a:gd name="connsiteY1" fmla="*/ 5880 h 8875913"/>
              <a:gd name="connsiteX2" fmla="*/ 3053990 w 3130718"/>
              <a:gd name="connsiteY2" fmla="*/ 8875913 h 8875913"/>
              <a:gd name="connsiteX0" fmla="*/ 0 w 3130718"/>
              <a:gd name="connsiteY0" fmla="*/ 48440 h 8889247"/>
              <a:gd name="connsiteX1" fmla="*/ 2374541 w 3130718"/>
              <a:gd name="connsiteY1" fmla="*/ 19214 h 8889247"/>
              <a:gd name="connsiteX2" fmla="*/ 3053990 w 3130718"/>
              <a:gd name="connsiteY2" fmla="*/ 8889247 h 8889247"/>
              <a:gd name="connsiteX0" fmla="*/ 0 w 3053990"/>
              <a:gd name="connsiteY0" fmla="*/ 1 h 8840808"/>
              <a:gd name="connsiteX1" fmla="*/ 3053990 w 3053990"/>
              <a:gd name="connsiteY1" fmla="*/ 8840808 h 8840808"/>
              <a:gd name="connsiteX0" fmla="*/ 0 w 3053990"/>
              <a:gd name="connsiteY0" fmla="*/ 3291 h 8844098"/>
              <a:gd name="connsiteX1" fmla="*/ 3053990 w 3053990"/>
              <a:gd name="connsiteY1" fmla="*/ 8844098 h 8844098"/>
              <a:gd name="connsiteX0" fmla="*/ 0 w 3053990"/>
              <a:gd name="connsiteY0" fmla="*/ 7444 h 8848251"/>
              <a:gd name="connsiteX1" fmla="*/ 3053990 w 3053990"/>
              <a:gd name="connsiteY1" fmla="*/ 8848251 h 8848251"/>
              <a:gd name="connsiteX0" fmla="*/ 0 w 3053990"/>
              <a:gd name="connsiteY0" fmla="*/ 85336 h 8926143"/>
              <a:gd name="connsiteX1" fmla="*/ 3053990 w 3053990"/>
              <a:gd name="connsiteY1" fmla="*/ 8926143 h 892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53990" h="8926143">
                <a:moveTo>
                  <a:pt x="0" y="85336"/>
                </a:moveTo>
                <a:cubicBezTo>
                  <a:pt x="1590459" y="-79429"/>
                  <a:pt x="2992193" y="-876263"/>
                  <a:pt x="3053990" y="8926143"/>
                </a:cubicBezTo>
              </a:path>
            </a:pathLst>
          </a:custGeom>
          <a:ln w="635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l’Oligocène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SIGDU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484746"/>
            <a:ext cx="8568820" cy="1393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Ouvrages exploités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2 forages Eocène centre (Paillère 1 et 3)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1 forage au Campano-Maastrichtien centre (Stadium)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rgbClr val="333399"/>
                </a:solidFill>
              </a:rPr>
              <a:t>utilisé la géothermie</a:t>
            </a: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D96F85F-985B-40F7-8894-AA7ED104FD0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l’Oligocène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SIGDU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144B1B-D831-4327-B04C-73F08E3C2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10" y="2630054"/>
            <a:ext cx="4892790" cy="2743200"/>
          </a:xfrm>
          <a:prstGeom prst="rect">
            <a:avLst/>
          </a:prstGeom>
        </p:spPr>
      </p:pic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07402A44-AF9D-49CC-BC91-00FBF3F87845}"/>
              </a:ext>
            </a:extLst>
          </p:cNvPr>
          <p:cNvSpPr txBox="1">
            <a:spLocks/>
          </p:cNvSpPr>
          <p:nvPr/>
        </p:nvSpPr>
        <p:spPr>
          <a:xfrm>
            <a:off x="251652" y="2918691"/>
            <a:ext cx="4177185" cy="24545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Besoin actuel environ 500 000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/an </a:t>
            </a:r>
            <a:br>
              <a:rPr lang="fr-FR" sz="1800" dirty="0">
                <a:solidFill>
                  <a:srgbClr val="333399"/>
                </a:solidFill>
              </a:rPr>
            </a:br>
            <a:r>
              <a:rPr lang="fr-FR" sz="1800" dirty="0">
                <a:solidFill>
                  <a:srgbClr val="333399"/>
                </a:solidFill>
              </a:rPr>
              <a:t>65 000 usagers</a:t>
            </a:r>
          </a:p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Rendement : 92%</a:t>
            </a:r>
          </a:p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SIGDU n'à pas la main sur la demande (construction de logements, développement des établissements universitaires, etc.)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1CB531-EA08-4A08-9255-6C868317C665}"/>
              </a:ext>
            </a:extLst>
          </p:cNvPr>
          <p:cNvSpPr txBox="1"/>
          <p:nvPr/>
        </p:nvSpPr>
        <p:spPr>
          <a:xfrm>
            <a:off x="1190479" y="5413834"/>
            <a:ext cx="76299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A noter l'abandon en 2002 du forage à l'Oligocène centre de Paillère 2 du fait du passage de la ligne de tram B dans l'emprise du périmètre de protection rapprochée.</a:t>
            </a:r>
          </a:p>
        </p:txBody>
      </p:sp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1748719-A282-4AFE-A420-917A3C235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055" y="2726222"/>
            <a:ext cx="8164945" cy="302259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300"/>
              </a:spcBef>
              <a:buNone/>
            </a:pPr>
            <a:r>
              <a:rPr lang="fr-FR" sz="2000" dirty="0">
                <a:solidFill>
                  <a:srgbClr val="333399"/>
                </a:solidFill>
              </a:rPr>
              <a:t>Le projet :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Cible : Oligocène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Unité de gestion : Oligocène centre captif hors ZAR de dénoyage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Profondeur d'investigation : 70 m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Unité de gestion : Oligocène centre à l’équilibre 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Débit recherché : 65 m3/h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Deux implantions possibles (proches) :</a:t>
            </a:r>
          </a:p>
          <a:p>
            <a:pPr lvl="2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</a:rPr>
              <a:t>à proximité de Paillère 2 </a:t>
            </a:r>
          </a:p>
          <a:p>
            <a:pPr lvl="2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</a:rPr>
              <a:t>à proximité de Paillère 3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194873" y="1484746"/>
            <a:ext cx="8949128" cy="3022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000" u="sng" dirty="0">
                <a:solidFill>
                  <a:srgbClr val="333399"/>
                </a:solidFill>
              </a:rPr>
              <a:t>Implication du SIGDU dans les substitutions de ressources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99"/>
                </a:solidFill>
              </a:rPr>
              <a:t>Participation au projet CCLM : 100 000 m</a:t>
            </a:r>
            <a:r>
              <a:rPr lang="fr-FR" sz="2000" baseline="30000" dirty="0">
                <a:solidFill>
                  <a:srgbClr val="333399"/>
                </a:solidFill>
              </a:rPr>
              <a:t>3</a:t>
            </a:r>
            <a:r>
              <a:rPr lang="fr-FR" sz="2000" dirty="0">
                <a:solidFill>
                  <a:srgbClr val="333399"/>
                </a:solidFill>
              </a:rPr>
              <a:t>/an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99"/>
                </a:solidFill>
              </a:rPr>
              <a:t>Recherche d’une ressource à Oligocène se substituant à Paillère 2</a:t>
            </a:r>
          </a:p>
          <a:p>
            <a:pPr marL="0" indent="0">
              <a:buFont typeface="Arial"/>
              <a:buNone/>
            </a:pPr>
            <a:endParaRPr lang="fr-FR" sz="2000" dirty="0">
              <a:solidFill>
                <a:srgbClr val="333399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D96F85F-985B-40F7-8894-AA7ED104FD0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l’Oligocène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SIGDU</a:t>
            </a:r>
          </a:p>
        </p:txBody>
      </p:sp>
    </p:spTree>
    <p:extLst>
      <p:ext uri="{BB962C8B-B14F-4D97-AF65-F5344CB8AC3E}">
        <p14:creationId xmlns:p14="http://schemas.microsoft.com/office/powerpoint/2010/main" val="408154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2040124"/>
            <a:ext cx="8658098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l’Oligocène centre à l’équilibre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caractère captif de la nappe et la localisation hors zone à risque de dénoyage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l'usage de l'eau, à savoir l'alimentation en eau potable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destination des volumes prélevés, à savoir une substitution à des prélèvements à l’Eocène centre déficitaire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très bon rendement actuel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participation du SIGDU au projet structurant de substitution du Champ Captant des Landes du Médoc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de ce forage s’inscrit dans les objectifs du SAGE et le projet peut donc être jugé compatible avec le SAGE Nappes profondes de Gironde.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B691D7D-D4BC-4DEB-A7FA-9AC0C4E78A2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l’Oligocène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SIGDU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1752</TotalTime>
  <Words>411</Words>
  <Application>Microsoft Office PowerPoint</Application>
  <PresentationFormat>Affichage à l'écran (4:3)</PresentationFormat>
  <Paragraphs>59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114</cp:revision>
  <dcterms:created xsi:type="dcterms:W3CDTF">2018-06-11T08:02:18Z</dcterms:created>
  <dcterms:modified xsi:type="dcterms:W3CDTF">2021-06-14T12:30:42Z</dcterms:modified>
</cp:coreProperties>
</file>