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17"/>
  </p:notesMasterIdLst>
  <p:handoutMasterIdLst>
    <p:handoutMasterId r:id="rId18"/>
  </p:handoutMasterIdLst>
  <p:sldIdLst>
    <p:sldId id="440" r:id="rId2"/>
    <p:sldId id="657" r:id="rId3"/>
    <p:sldId id="631" r:id="rId4"/>
    <p:sldId id="632" r:id="rId5"/>
    <p:sldId id="634" r:id="rId6"/>
    <p:sldId id="662" r:id="rId7"/>
    <p:sldId id="635" r:id="rId8"/>
    <p:sldId id="636" r:id="rId9"/>
    <p:sldId id="637" r:id="rId10"/>
    <p:sldId id="663" r:id="rId11"/>
    <p:sldId id="664" r:id="rId12"/>
    <p:sldId id="666" r:id="rId13"/>
    <p:sldId id="667" r:id="rId14"/>
    <p:sldId id="668" r:id="rId15"/>
    <p:sldId id="669" r:id="rId16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uno de Grissac" initials="BdG" lastIdx="3" clrIdx="0">
    <p:extLst>
      <p:ext uri="{19B8F6BF-5375-455C-9EA6-DF929625EA0E}">
        <p15:presenceInfo xmlns:p15="http://schemas.microsoft.com/office/powerpoint/2012/main" userId="S::bruno.degrissac@smegreg.org::d3f85db1-402d-49d1-8f7f-5bc735f26e1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99"/>
    <a:srgbClr val="B9B9DC"/>
    <a:srgbClr val="007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4" autoAdjust="0"/>
    <p:restoredTop sz="94660"/>
  </p:normalViewPr>
  <p:slideViewPr>
    <p:cSldViewPr>
      <p:cViewPr varScale="1">
        <p:scale>
          <a:sx n="104" d="100"/>
          <a:sy n="104" d="100"/>
        </p:scale>
        <p:origin x="1734" y="10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03/06/2021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03/06/2021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0556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7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39723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8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00076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9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1650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538414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397148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96877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51278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98670" y="274638"/>
            <a:ext cx="6488130" cy="978809"/>
          </a:xfrm>
        </p:spPr>
        <p:txBody>
          <a:bodyPr/>
          <a:lstStyle>
            <a:lvl1pPr algn="l">
              <a:defRPr sz="2200">
                <a:solidFill>
                  <a:srgbClr val="0077D4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294872434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03/06/2021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m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m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m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3568" y="1471166"/>
            <a:ext cx="8352928" cy="2101850"/>
          </a:xfrm>
        </p:spPr>
        <p:txBody>
          <a:bodyPr>
            <a:noAutofit/>
          </a:bodyPr>
          <a:lstStyle/>
          <a:p>
            <a:r>
              <a:rPr lang="fr-FR" sz="2400" b="1" dirty="0"/>
              <a:t>IDENTIFICATION DES CIBLES POTENTIELLES</a:t>
            </a:r>
            <a:br>
              <a:rPr lang="fr-FR" sz="2400" b="1" dirty="0"/>
            </a:br>
            <a:r>
              <a:rPr lang="fr-FR" sz="2400" b="1" dirty="0"/>
              <a:t>POUR LA RECHERCHE DE RESSOURCES NOUVELLES</a:t>
            </a:r>
            <a:br>
              <a:rPr lang="fr-FR" sz="2400" b="1" dirty="0"/>
            </a:br>
            <a:r>
              <a:rPr lang="fr-FR" sz="2400" b="1" dirty="0"/>
              <a:t>POUR L'ALIMENTATION EN EAU POTABLE</a:t>
            </a:r>
            <a:br>
              <a:rPr lang="fr-FR" sz="2400" b="1" dirty="0"/>
            </a:br>
            <a:r>
              <a:rPr lang="fr-FR" sz="2400" b="1" dirty="0"/>
              <a:t>DANS L'EST DU DEPARTEMENT DE LA GIRONDE</a:t>
            </a:r>
            <a:endParaRPr lang="fr-FR" sz="24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Bureau de la Commission locale de l'eau</a:t>
            </a:r>
          </a:p>
          <a:p>
            <a:r>
              <a:rPr lang="fr-FR" dirty="0"/>
              <a:t>Réunion </a:t>
            </a:r>
            <a:r>
              <a:rPr lang="fr-FR"/>
              <a:t>du 28 </a:t>
            </a:r>
            <a:r>
              <a:rPr lang="fr-FR" dirty="0"/>
              <a:t>juin 2021</a:t>
            </a:r>
          </a:p>
        </p:txBody>
      </p:sp>
    </p:spTree>
    <p:extLst>
      <p:ext uri="{BB962C8B-B14F-4D97-AF65-F5344CB8AC3E}">
        <p14:creationId xmlns:p14="http://schemas.microsoft.com/office/powerpoint/2010/main" val="1281333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2CBC85-C237-4D11-944A-5D14FD8CD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altLang="fr-FR" dirty="0"/>
              <a:t>La situation actuelle</a:t>
            </a:r>
            <a:br>
              <a:rPr lang="fr-FR" altLang="fr-FR" dirty="0"/>
            </a:br>
            <a:r>
              <a:rPr lang="fr-FR" altLang="fr-FR" dirty="0"/>
              <a:t>Substitutions opérationnelles</a:t>
            </a:r>
            <a:endParaRPr lang="fr-FR" dirty="0"/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7F40B246-3CD0-44D0-8A58-16F229AAA3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880" y="1509629"/>
            <a:ext cx="7981301" cy="5207052"/>
          </a:xfrm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E9A55D2-0A43-436D-A9B2-F0D4A828E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2</a:t>
            </a:fld>
            <a:endParaRPr lang="fr-FR" dirty="0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E39E61CE-6197-400F-B14C-1C877A34164A}"/>
              </a:ext>
            </a:extLst>
          </p:cNvPr>
          <p:cNvSpPr/>
          <p:nvPr/>
        </p:nvSpPr>
        <p:spPr>
          <a:xfrm>
            <a:off x="3707904" y="3705938"/>
            <a:ext cx="216024" cy="216024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DB7F3D1C-ABD8-4E89-BB72-19654A52B7BE}"/>
              </a:ext>
            </a:extLst>
          </p:cNvPr>
          <p:cNvSpPr/>
          <p:nvPr/>
        </p:nvSpPr>
        <p:spPr>
          <a:xfrm>
            <a:off x="4419767" y="3356311"/>
            <a:ext cx="216024" cy="216024"/>
          </a:xfrm>
          <a:prstGeom prst="ellipse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A6453E3E-F53E-458F-B574-BCB0E15FD4A8}"/>
              </a:ext>
            </a:extLst>
          </p:cNvPr>
          <p:cNvSpPr/>
          <p:nvPr/>
        </p:nvSpPr>
        <p:spPr>
          <a:xfrm>
            <a:off x="4748518" y="3320988"/>
            <a:ext cx="216024" cy="216024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56736F8E-13AC-4074-8F0C-F0B0AF873A51}"/>
              </a:ext>
            </a:extLst>
          </p:cNvPr>
          <p:cNvSpPr/>
          <p:nvPr/>
        </p:nvSpPr>
        <p:spPr>
          <a:xfrm>
            <a:off x="3212487" y="3526411"/>
            <a:ext cx="216024" cy="216024"/>
          </a:xfrm>
          <a:prstGeom prst="ellipse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E372150-44BA-41DC-9586-93C66119D300}"/>
              </a:ext>
            </a:extLst>
          </p:cNvPr>
          <p:cNvSpPr txBox="1"/>
          <p:nvPr/>
        </p:nvSpPr>
        <p:spPr>
          <a:xfrm>
            <a:off x="3596069" y="1440720"/>
            <a:ext cx="3700008" cy="369332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333399"/>
                </a:solidFill>
              </a:rPr>
              <a:t>Des projets locaux opérationnels</a:t>
            </a: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7EBFADC7-4F51-49C8-BC3D-FE3AEC482304}"/>
              </a:ext>
            </a:extLst>
          </p:cNvPr>
          <p:cNvCxnSpPr>
            <a:cxnSpLocks/>
          </p:cNvCxnSpPr>
          <p:nvPr/>
        </p:nvCxnSpPr>
        <p:spPr>
          <a:xfrm flipH="1">
            <a:off x="4932906" y="1824653"/>
            <a:ext cx="513167" cy="1542572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652255A5-1A29-4E16-8EC6-141A6B9B7CC5}"/>
              </a:ext>
            </a:extLst>
          </p:cNvPr>
          <p:cNvCxnSpPr>
            <a:cxnSpLocks/>
            <a:endCxn id="8" idx="7"/>
          </p:cNvCxnSpPr>
          <p:nvPr/>
        </p:nvCxnSpPr>
        <p:spPr>
          <a:xfrm flipH="1">
            <a:off x="4604155" y="1803932"/>
            <a:ext cx="841918" cy="1584015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A834DEFB-F626-474D-BB00-9335D27EF4B7}"/>
              </a:ext>
            </a:extLst>
          </p:cNvPr>
          <p:cNvCxnSpPr>
            <a:cxnSpLocks/>
          </p:cNvCxnSpPr>
          <p:nvPr/>
        </p:nvCxnSpPr>
        <p:spPr>
          <a:xfrm flipH="1">
            <a:off x="3892292" y="1824653"/>
            <a:ext cx="1553781" cy="1927522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7D5412C1-5617-4DEB-9095-8BD2B2ABF479}"/>
              </a:ext>
            </a:extLst>
          </p:cNvPr>
          <p:cNvCxnSpPr>
            <a:cxnSpLocks/>
          </p:cNvCxnSpPr>
          <p:nvPr/>
        </p:nvCxnSpPr>
        <p:spPr>
          <a:xfrm flipH="1">
            <a:off x="3396875" y="1824653"/>
            <a:ext cx="2049198" cy="1747995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52184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2CBC85-C237-4D11-944A-5D14FD8CD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altLang="fr-FR" dirty="0"/>
              <a:t>La situation actuelle</a:t>
            </a:r>
            <a:br>
              <a:rPr lang="fr-FR" altLang="fr-FR" dirty="0"/>
            </a:br>
            <a:r>
              <a:rPr lang="fr-FR" altLang="fr-FR" dirty="0"/>
              <a:t>Substitutions structurante à venir</a:t>
            </a:r>
            <a:endParaRPr lang="fr-FR" dirty="0"/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7F40B246-3CD0-44D0-8A58-16F229AAA3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644" y="1502838"/>
            <a:ext cx="7981301" cy="5207052"/>
          </a:xfrm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E9A55D2-0A43-436D-A9B2-F0D4A828E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3</a:t>
            </a:fld>
            <a:endParaRPr lang="fr-FR" dirty="0"/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3C905F85-07A8-4E41-B843-92BA2C79AA26}"/>
              </a:ext>
            </a:extLst>
          </p:cNvPr>
          <p:cNvCxnSpPr>
            <a:cxnSpLocks/>
            <a:stCxn id="3" idx="6"/>
          </p:cNvCxnSpPr>
          <p:nvPr/>
        </p:nvCxnSpPr>
        <p:spPr>
          <a:xfrm>
            <a:off x="3017887" y="3868189"/>
            <a:ext cx="690017" cy="222035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734295D5-0D97-469A-B39B-DE6EF37A7A1C}"/>
              </a:ext>
            </a:extLst>
          </p:cNvPr>
          <p:cNvCxnSpPr>
            <a:cxnSpLocks/>
          </p:cNvCxnSpPr>
          <p:nvPr/>
        </p:nvCxnSpPr>
        <p:spPr>
          <a:xfrm flipH="1" flipV="1">
            <a:off x="3671900" y="3447246"/>
            <a:ext cx="180020" cy="55777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D0BBA7D8-0291-453D-9A3E-75DA5246285A}"/>
              </a:ext>
            </a:extLst>
          </p:cNvPr>
          <p:cNvCxnSpPr>
            <a:cxnSpLocks/>
          </p:cNvCxnSpPr>
          <p:nvPr/>
        </p:nvCxnSpPr>
        <p:spPr>
          <a:xfrm flipV="1">
            <a:off x="3923928" y="3984850"/>
            <a:ext cx="360040" cy="10537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C4058E8F-1DB5-4D1A-A57A-A358D497F98E}"/>
              </a:ext>
            </a:extLst>
          </p:cNvPr>
          <p:cNvCxnSpPr>
            <a:cxnSpLocks/>
          </p:cNvCxnSpPr>
          <p:nvPr/>
        </p:nvCxnSpPr>
        <p:spPr>
          <a:xfrm>
            <a:off x="3923928" y="4297248"/>
            <a:ext cx="252028" cy="2118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97CF2E8-58F3-479A-9401-E869E2BE60C2}"/>
              </a:ext>
            </a:extLst>
          </p:cNvPr>
          <p:cNvCxnSpPr>
            <a:cxnSpLocks/>
          </p:cNvCxnSpPr>
          <p:nvPr/>
        </p:nvCxnSpPr>
        <p:spPr>
          <a:xfrm>
            <a:off x="3811724" y="4297248"/>
            <a:ext cx="184212" cy="41889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CEE98F9C-CA0F-44CC-B86C-A26695EA48A0}"/>
              </a:ext>
            </a:extLst>
          </p:cNvPr>
          <p:cNvSpPr txBox="1"/>
          <p:nvPr/>
        </p:nvSpPr>
        <p:spPr>
          <a:xfrm>
            <a:off x="49525" y="2819920"/>
            <a:ext cx="2464306" cy="923330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333399"/>
                </a:solidFill>
              </a:rPr>
              <a:t>Champ captant des Landes du Médoc en cours de création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BBA4A847-620C-4C2C-9C94-192BDD54081E}"/>
              </a:ext>
            </a:extLst>
          </p:cNvPr>
          <p:cNvSpPr/>
          <p:nvPr/>
        </p:nvSpPr>
        <p:spPr>
          <a:xfrm>
            <a:off x="3347864" y="3532446"/>
            <a:ext cx="1080120" cy="1323522"/>
          </a:xfrm>
          <a:prstGeom prst="ellipse">
            <a:avLst/>
          </a:prstGeom>
          <a:noFill/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A184FCEB-59B0-47DE-8C2A-347AD3920130}"/>
              </a:ext>
            </a:extLst>
          </p:cNvPr>
          <p:cNvSpPr/>
          <p:nvPr/>
        </p:nvSpPr>
        <p:spPr>
          <a:xfrm>
            <a:off x="2657847" y="3688189"/>
            <a:ext cx="360040" cy="360000"/>
          </a:xfrm>
          <a:prstGeom prst="ellipse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DB0183ED-117D-4559-AA5B-5C71EE45E935}"/>
              </a:ext>
            </a:extLst>
          </p:cNvPr>
          <p:cNvSpPr/>
          <p:nvPr/>
        </p:nvSpPr>
        <p:spPr>
          <a:xfrm>
            <a:off x="3707904" y="3705938"/>
            <a:ext cx="216024" cy="216024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95350720-47C9-4A39-8C6D-E85B4FDCDEF8}"/>
              </a:ext>
            </a:extLst>
          </p:cNvPr>
          <p:cNvSpPr/>
          <p:nvPr/>
        </p:nvSpPr>
        <p:spPr>
          <a:xfrm>
            <a:off x="4419767" y="3356311"/>
            <a:ext cx="216024" cy="216024"/>
          </a:xfrm>
          <a:prstGeom prst="ellipse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46F92C7F-B553-445B-B6B3-FB26696CEA44}"/>
              </a:ext>
            </a:extLst>
          </p:cNvPr>
          <p:cNvSpPr/>
          <p:nvPr/>
        </p:nvSpPr>
        <p:spPr>
          <a:xfrm>
            <a:off x="4748518" y="3320988"/>
            <a:ext cx="216024" cy="216024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1D6A22C3-1EF3-49E3-A79D-685648B721D0}"/>
              </a:ext>
            </a:extLst>
          </p:cNvPr>
          <p:cNvSpPr/>
          <p:nvPr/>
        </p:nvSpPr>
        <p:spPr>
          <a:xfrm>
            <a:off x="3212487" y="3526411"/>
            <a:ext cx="216024" cy="216024"/>
          </a:xfrm>
          <a:prstGeom prst="ellipse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18215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2CBC85-C237-4D11-944A-5D14FD8CD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altLang="fr-FR" dirty="0"/>
              <a:t>La situation actuelle</a:t>
            </a:r>
            <a:br>
              <a:rPr lang="fr-FR" altLang="fr-FR" dirty="0"/>
            </a:br>
            <a:r>
              <a:rPr lang="fr-FR" altLang="fr-FR" dirty="0"/>
              <a:t>Substitution structurante potentielle</a:t>
            </a:r>
            <a:endParaRPr lang="fr-FR" dirty="0"/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7F40B246-3CD0-44D0-8A58-16F229AAA3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644" y="1502838"/>
            <a:ext cx="7981301" cy="5207052"/>
          </a:xfrm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E9A55D2-0A43-436D-A9B2-F0D4A828E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4</a:t>
            </a:fld>
            <a:endParaRPr lang="fr-FR" dirty="0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57A5E88F-C15E-4E95-A634-398DF1950A0A}"/>
              </a:ext>
            </a:extLst>
          </p:cNvPr>
          <p:cNvSpPr/>
          <p:nvPr/>
        </p:nvSpPr>
        <p:spPr>
          <a:xfrm>
            <a:off x="3414228" y="4908262"/>
            <a:ext cx="504056" cy="504000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734295D5-0D97-469A-B39B-DE6EF37A7A1C}"/>
              </a:ext>
            </a:extLst>
          </p:cNvPr>
          <p:cNvCxnSpPr>
            <a:cxnSpLocks/>
          </p:cNvCxnSpPr>
          <p:nvPr/>
        </p:nvCxnSpPr>
        <p:spPr>
          <a:xfrm flipH="1" flipV="1">
            <a:off x="3671900" y="3447246"/>
            <a:ext cx="180020" cy="55777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D0BBA7D8-0291-453D-9A3E-75DA5246285A}"/>
              </a:ext>
            </a:extLst>
          </p:cNvPr>
          <p:cNvCxnSpPr>
            <a:cxnSpLocks/>
          </p:cNvCxnSpPr>
          <p:nvPr/>
        </p:nvCxnSpPr>
        <p:spPr>
          <a:xfrm flipV="1">
            <a:off x="3923928" y="3984850"/>
            <a:ext cx="360040" cy="10537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C4058E8F-1DB5-4D1A-A57A-A358D497F98E}"/>
              </a:ext>
            </a:extLst>
          </p:cNvPr>
          <p:cNvCxnSpPr>
            <a:cxnSpLocks/>
          </p:cNvCxnSpPr>
          <p:nvPr/>
        </p:nvCxnSpPr>
        <p:spPr>
          <a:xfrm>
            <a:off x="3923928" y="4297248"/>
            <a:ext cx="252028" cy="2118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97CF2E8-58F3-479A-9401-E869E2BE60C2}"/>
              </a:ext>
            </a:extLst>
          </p:cNvPr>
          <p:cNvCxnSpPr>
            <a:cxnSpLocks/>
          </p:cNvCxnSpPr>
          <p:nvPr/>
        </p:nvCxnSpPr>
        <p:spPr>
          <a:xfrm>
            <a:off x="3811724" y="4297248"/>
            <a:ext cx="184212" cy="41889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306764A2-93CC-49A5-B6E1-308F361D39FF}"/>
              </a:ext>
            </a:extLst>
          </p:cNvPr>
          <p:cNvCxnSpPr>
            <a:cxnSpLocks/>
            <a:stCxn id="7" idx="0"/>
          </p:cNvCxnSpPr>
          <p:nvPr/>
        </p:nvCxnSpPr>
        <p:spPr>
          <a:xfrm flipV="1">
            <a:off x="3666256" y="4548222"/>
            <a:ext cx="108012" cy="36004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C8BBC55D-07E8-40A4-A9F4-D96BD5A324B6}"/>
              </a:ext>
            </a:extLst>
          </p:cNvPr>
          <p:cNvCxnSpPr>
            <a:cxnSpLocks/>
          </p:cNvCxnSpPr>
          <p:nvPr/>
        </p:nvCxnSpPr>
        <p:spPr>
          <a:xfrm>
            <a:off x="3824300" y="5093568"/>
            <a:ext cx="603684" cy="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41018B2C-0706-48DB-976B-22C32B415A5A}"/>
              </a:ext>
            </a:extLst>
          </p:cNvPr>
          <p:cNvSpPr txBox="1"/>
          <p:nvPr/>
        </p:nvSpPr>
        <p:spPr>
          <a:xfrm>
            <a:off x="3995936" y="4908262"/>
            <a:ext cx="3286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?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7C524EA-83EE-4436-95A8-8450281EFEFB}"/>
              </a:ext>
            </a:extLst>
          </p:cNvPr>
          <p:cNvSpPr txBox="1"/>
          <p:nvPr/>
        </p:nvSpPr>
        <p:spPr>
          <a:xfrm>
            <a:off x="3543591" y="4946762"/>
            <a:ext cx="3286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?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5D07FD0-F1EF-4E49-9578-A5DDFFE11D01}"/>
              </a:ext>
            </a:extLst>
          </p:cNvPr>
          <p:cNvSpPr txBox="1"/>
          <p:nvPr/>
        </p:nvSpPr>
        <p:spPr>
          <a:xfrm>
            <a:off x="3403938" y="4658710"/>
            <a:ext cx="3286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?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C740C5F-8711-4AE2-8747-DEC042BF6012}"/>
              </a:ext>
            </a:extLst>
          </p:cNvPr>
          <p:cNvSpPr txBox="1"/>
          <p:nvPr/>
        </p:nvSpPr>
        <p:spPr>
          <a:xfrm>
            <a:off x="163215" y="4708831"/>
            <a:ext cx="2256666" cy="64633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333399"/>
                </a:solidFill>
              </a:rPr>
              <a:t>Cénomanien du sud Gironde à l'étude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1031EF53-D4F2-437E-B3BF-6C34B224622B}"/>
              </a:ext>
            </a:extLst>
          </p:cNvPr>
          <p:cNvSpPr/>
          <p:nvPr/>
        </p:nvSpPr>
        <p:spPr>
          <a:xfrm>
            <a:off x="3347864" y="3532446"/>
            <a:ext cx="1080120" cy="1323522"/>
          </a:xfrm>
          <a:prstGeom prst="ellipse">
            <a:avLst/>
          </a:prstGeom>
          <a:noFill/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4CD1E329-3F6F-4C88-B7EF-E2EEAEF6C81F}"/>
              </a:ext>
            </a:extLst>
          </p:cNvPr>
          <p:cNvCxnSpPr>
            <a:cxnSpLocks/>
            <a:stCxn id="26" idx="6"/>
          </p:cNvCxnSpPr>
          <p:nvPr/>
        </p:nvCxnSpPr>
        <p:spPr>
          <a:xfrm>
            <a:off x="3017887" y="3868189"/>
            <a:ext cx="690017" cy="222035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Ellipse 25">
            <a:extLst>
              <a:ext uri="{FF2B5EF4-FFF2-40B4-BE49-F238E27FC236}">
                <a16:creationId xmlns:a16="http://schemas.microsoft.com/office/drawing/2014/main" id="{9A999883-8E31-4479-B79E-CF313C24142B}"/>
              </a:ext>
            </a:extLst>
          </p:cNvPr>
          <p:cNvSpPr/>
          <p:nvPr/>
        </p:nvSpPr>
        <p:spPr>
          <a:xfrm>
            <a:off x="2657847" y="3688189"/>
            <a:ext cx="360040" cy="360000"/>
          </a:xfrm>
          <a:prstGeom prst="ellipse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8783878E-3E13-4081-AE85-55FE75CD67BB}"/>
              </a:ext>
            </a:extLst>
          </p:cNvPr>
          <p:cNvSpPr/>
          <p:nvPr/>
        </p:nvSpPr>
        <p:spPr>
          <a:xfrm>
            <a:off x="3707904" y="3705938"/>
            <a:ext cx="216024" cy="216024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55B07431-AC97-4155-82AE-C5D3D669D468}"/>
              </a:ext>
            </a:extLst>
          </p:cNvPr>
          <p:cNvSpPr/>
          <p:nvPr/>
        </p:nvSpPr>
        <p:spPr>
          <a:xfrm>
            <a:off x="4419767" y="3356311"/>
            <a:ext cx="216024" cy="216024"/>
          </a:xfrm>
          <a:prstGeom prst="ellipse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3EDB6276-3DBC-4AF3-AE20-B6E37A1BB366}"/>
              </a:ext>
            </a:extLst>
          </p:cNvPr>
          <p:cNvSpPr/>
          <p:nvPr/>
        </p:nvSpPr>
        <p:spPr>
          <a:xfrm>
            <a:off x="4748518" y="3320988"/>
            <a:ext cx="216024" cy="216024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18855A53-E94B-4E83-9C79-C0E8E5CE72CE}"/>
              </a:ext>
            </a:extLst>
          </p:cNvPr>
          <p:cNvSpPr/>
          <p:nvPr/>
        </p:nvSpPr>
        <p:spPr>
          <a:xfrm>
            <a:off x="3212487" y="3526411"/>
            <a:ext cx="216024" cy="216024"/>
          </a:xfrm>
          <a:prstGeom prst="ellipse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12780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2CBC85-C237-4D11-944A-5D14FD8CD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altLang="fr-FR" dirty="0"/>
              <a:t>La situation actuelle</a:t>
            </a:r>
            <a:br>
              <a:rPr lang="fr-FR" altLang="fr-FR" dirty="0"/>
            </a:br>
            <a:r>
              <a:rPr lang="fr-FR" altLang="fr-FR" dirty="0"/>
              <a:t>Les territoires "orphelins"</a:t>
            </a:r>
            <a:endParaRPr lang="fr-FR" dirty="0"/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7F40B246-3CD0-44D0-8A58-16F229AAA3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644" y="1502838"/>
            <a:ext cx="7981301" cy="5207052"/>
          </a:xfrm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E9A55D2-0A43-436D-A9B2-F0D4A828E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5</a:t>
            </a:fld>
            <a:endParaRPr lang="fr-FR" dirty="0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57A5E88F-C15E-4E95-A634-398DF1950A0A}"/>
              </a:ext>
            </a:extLst>
          </p:cNvPr>
          <p:cNvSpPr/>
          <p:nvPr/>
        </p:nvSpPr>
        <p:spPr>
          <a:xfrm>
            <a:off x="3491880" y="4941168"/>
            <a:ext cx="360040" cy="3600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5AA53479-4C26-4A71-9098-7740769AE600}"/>
              </a:ext>
            </a:extLst>
          </p:cNvPr>
          <p:cNvSpPr/>
          <p:nvPr/>
        </p:nvSpPr>
        <p:spPr>
          <a:xfrm>
            <a:off x="3347864" y="3532446"/>
            <a:ext cx="1080120" cy="1323522"/>
          </a:xfrm>
          <a:prstGeom prst="ellipse">
            <a:avLst/>
          </a:prstGeom>
          <a:noFill/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734295D5-0D97-469A-B39B-DE6EF37A7A1C}"/>
              </a:ext>
            </a:extLst>
          </p:cNvPr>
          <p:cNvCxnSpPr>
            <a:cxnSpLocks/>
          </p:cNvCxnSpPr>
          <p:nvPr/>
        </p:nvCxnSpPr>
        <p:spPr>
          <a:xfrm flipH="1" flipV="1">
            <a:off x="3671900" y="3447246"/>
            <a:ext cx="180020" cy="55777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D0BBA7D8-0291-453D-9A3E-75DA5246285A}"/>
              </a:ext>
            </a:extLst>
          </p:cNvPr>
          <p:cNvCxnSpPr>
            <a:cxnSpLocks/>
          </p:cNvCxnSpPr>
          <p:nvPr/>
        </p:nvCxnSpPr>
        <p:spPr>
          <a:xfrm flipV="1">
            <a:off x="3923928" y="3984850"/>
            <a:ext cx="360040" cy="10537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C4058E8F-1DB5-4D1A-A57A-A358D497F98E}"/>
              </a:ext>
            </a:extLst>
          </p:cNvPr>
          <p:cNvCxnSpPr>
            <a:cxnSpLocks/>
          </p:cNvCxnSpPr>
          <p:nvPr/>
        </p:nvCxnSpPr>
        <p:spPr>
          <a:xfrm>
            <a:off x="3923928" y="4297248"/>
            <a:ext cx="252028" cy="2118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97CF2E8-58F3-479A-9401-E869E2BE60C2}"/>
              </a:ext>
            </a:extLst>
          </p:cNvPr>
          <p:cNvCxnSpPr>
            <a:cxnSpLocks/>
          </p:cNvCxnSpPr>
          <p:nvPr/>
        </p:nvCxnSpPr>
        <p:spPr>
          <a:xfrm>
            <a:off x="3811724" y="4297248"/>
            <a:ext cx="184212" cy="41889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306764A2-93CC-49A5-B6E1-308F361D39FF}"/>
              </a:ext>
            </a:extLst>
          </p:cNvPr>
          <p:cNvCxnSpPr>
            <a:stCxn id="7" idx="0"/>
          </p:cNvCxnSpPr>
          <p:nvPr/>
        </p:nvCxnSpPr>
        <p:spPr>
          <a:xfrm flipV="1">
            <a:off x="3671900" y="4581128"/>
            <a:ext cx="36004" cy="36004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C8BBC55D-07E8-40A4-A9F4-D96BD5A324B6}"/>
              </a:ext>
            </a:extLst>
          </p:cNvPr>
          <p:cNvCxnSpPr>
            <a:cxnSpLocks/>
          </p:cNvCxnSpPr>
          <p:nvPr/>
        </p:nvCxnSpPr>
        <p:spPr>
          <a:xfrm>
            <a:off x="3824300" y="5093568"/>
            <a:ext cx="603684" cy="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41018B2C-0706-48DB-976B-22C32B415A5A}"/>
              </a:ext>
            </a:extLst>
          </p:cNvPr>
          <p:cNvSpPr txBox="1"/>
          <p:nvPr/>
        </p:nvSpPr>
        <p:spPr>
          <a:xfrm>
            <a:off x="3995936" y="4908262"/>
            <a:ext cx="3286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?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7C524EA-83EE-4436-95A8-8450281EFEFB}"/>
              </a:ext>
            </a:extLst>
          </p:cNvPr>
          <p:cNvSpPr txBox="1"/>
          <p:nvPr/>
        </p:nvSpPr>
        <p:spPr>
          <a:xfrm>
            <a:off x="3543591" y="4946762"/>
            <a:ext cx="3286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?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5D07FD0-F1EF-4E49-9578-A5DDFFE11D01}"/>
              </a:ext>
            </a:extLst>
          </p:cNvPr>
          <p:cNvSpPr txBox="1"/>
          <p:nvPr/>
        </p:nvSpPr>
        <p:spPr>
          <a:xfrm>
            <a:off x="3403938" y="4658710"/>
            <a:ext cx="3286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?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65FEC7D8-00AF-4F34-A4A8-2F99748BF45A}"/>
              </a:ext>
            </a:extLst>
          </p:cNvPr>
          <p:cNvSpPr/>
          <p:nvPr/>
        </p:nvSpPr>
        <p:spPr>
          <a:xfrm rot="1331094">
            <a:off x="4202363" y="3474829"/>
            <a:ext cx="1587896" cy="2992898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47901509-EE8D-40D9-981A-2383CCF66F2D}"/>
              </a:ext>
            </a:extLst>
          </p:cNvPr>
          <p:cNvCxnSpPr>
            <a:cxnSpLocks/>
            <a:stCxn id="23" idx="6"/>
          </p:cNvCxnSpPr>
          <p:nvPr/>
        </p:nvCxnSpPr>
        <p:spPr>
          <a:xfrm>
            <a:off x="3017887" y="3868189"/>
            <a:ext cx="690017" cy="222035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lipse 22">
            <a:extLst>
              <a:ext uri="{FF2B5EF4-FFF2-40B4-BE49-F238E27FC236}">
                <a16:creationId xmlns:a16="http://schemas.microsoft.com/office/drawing/2014/main" id="{BD662092-1A59-4B37-907C-D0882633CE22}"/>
              </a:ext>
            </a:extLst>
          </p:cNvPr>
          <p:cNvSpPr/>
          <p:nvPr/>
        </p:nvSpPr>
        <p:spPr>
          <a:xfrm>
            <a:off x="2657847" y="3688189"/>
            <a:ext cx="360040" cy="360000"/>
          </a:xfrm>
          <a:prstGeom prst="ellipse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DBA223E4-9FBA-47D4-81A1-340A18CDE80E}"/>
              </a:ext>
            </a:extLst>
          </p:cNvPr>
          <p:cNvSpPr/>
          <p:nvPr/>
        </p:nvSpPr>
        <p:spPr>
          <a:xfrm>
            <a:off x="3707904" y="3705938"/>
            <a:ext cx="216024" cy="216024"/>
          </a:xfrm>
          <a:prstGeom prst="ellipse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5C9DF424-8A71-4EAE-84BB-CA40B72CA58B}"/>
              </a:ext>
            </a:extLst>
          </p:cNvPr>
          <p:cNvSpPr/>
          <p:nvPr/>
        </p:nvSpPr>
        <p:spPr>
          <a:xfrm>
            <a:off x="4419767" y="3356311"/>
            <a:ext cx="216024" cy="216024"/>
          </a:xfrm>
          <a:prstGeom prst="ellipse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A2E90F9C-1360-40AE-9906-D288B46C5D01}"/>
              </a:ext>
            </a:extLst>
          </p:cNvPr>
          <p:cNvSpPr/>
          <p:nvPr/>
        </p:nvSpPr>
        <p:spPr>
          <a:xfrm>
            <a:off x="4748518" y="3320988"/>
            <a:ext cx="216024" cy="216024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AA7456EF-D43A-4F54-AF62-6BF5231C7DBE}"/>
              </a:ext>
            </a:extLst>
          </p:cNvPr>
          <p:cNvSpPr/>
          <p:nvPr/>
        </p:nvSpPr>
        <p:spPr>
          <a:xfrm>
            <a:off x="3212487" y="3526411"/>
            <a:ext cx="216024" cy="216024"/>
          </a:xfrm>
          <a:prstGeom prst="ellipse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3408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93D25A-4198-43EA-8836-7BCEF7F1E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Espace réservé du contenu 5" descr="Une image contenant carte&#10;&#10;Description générée automatiquement">
            <a:extLst>
              <a:ext uri="{FF2B5EF4-FFF2-40B4-BE49-F238E27FC236}">
                <a16:creationId xmlns:a16="http://schemas.microsoft.com/office/drawing/2014/main" id="{CF952E24-DE20-4E1B-B5B9-A109AB8F2C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484784"/>
            <a:ext cx="3563353" cy="5040000"/>
          </a:xfrm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903B6A2-3B6C-4379-B310-D2363E4F6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6</a:t>
            </a:fld>
            <a:endParaRPr lang="fr-FR" dirty="0"/>
          </a:p>
        </p:txBody>
      </p:sp>
      <p:pic>
        <p:nvPicPr>
          <p:cNvPr id="7" name="Image 6" descr="Une image contenant carte&#10;&#10;Description générée automatiquement">
            <a:extLst>
              <a:ext uri="{FF2B5EF4-FFF2-40B4-BE49-F238E27FC236}">
                <a16:creationId xmlns:a16="http://schemas.microsoft.com/office/drawing/2014/main" id="{6137CA90-8845-4EC1-8202-85959ADE7EE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670" y="1484784"/>
            <a:ext cx="3563353" cy="504000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2B25A37-EB89-401E-BCBF-4E40DA98DCCB}"/>
              </a:ext>
            </a:extLst>
          </p:cNvPr>
          <p:cNvSpPr txBox="1"/>
          <p:nvPr/>
        </p:nvSpPr>
        <p:spPr>
          <a:xfrm>
            <a:off x="2205348" y="107474"/>
            <a:ext cx="6388870" cy="147732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333399"/>
                </a:solidFill>
              </a:rPr>
              <a:t>Des territoires sur lesquels :</a:t>
            </a:r>
          </a:p>
          <a:p>
            <a:pPr marL="285750" indent="-28575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333399"/>
                </a:solidFill>
              </a:rPr>
              <a:t>des </a:t>
            </a:r>
            <a:r>
              <a:rPr lang="fr-FR" b="1" dirty="0">
                <a:solidFill>
                  <a:srgbClr val="333399"/>
                </a:solidFill>
              </a:rPr>
              <a:t>dépassements</a:t>
            </a:r>
            <a:r>
              <a:rPr lang="fr-FR" dirty="0">
                <a:solidFill>
                  <a:srgbClr val="333399"/>
                </a:solidFill>
              </a:rPr>
              <a:t> </a:t>
            </a:r>
            <a:r>
              <a:rPr lang="fr-FR" b="1" dirty="0">
                <a:solidFill>
                  <a:srgbClr val="333399"/>
                </a:solidFill>
              </a:rPr>
              <a:t>d’autorisation</a:t>
            </a:r>
            <a:r>
              <a:rPr lang="fr-FR" dirty="0">
                <a:solidFill>
                  <a:srgbClr val="333399"/>
                </a:solidFill>
              </a:rPr>
              <a:t> à l’Eocène centre</a:t>
            </a:r>
          </a:p>
          <a:p>
            <a:pPr marL="285750" indent="-28575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333399"/>
                </a:solidFill>
              </a:rPr>
              <a:t>une demande en augmentation</a:t>
            </a:r>
          </a:p>
          <a:p>
            <a:pPr marL="285750" indent="-28575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333399"/>
                </a:solidFill>
              </a:rPr>
              <a:t>des ressources alternatives mal connues (</a:t>
            </a:r>
            <a:r>
              <a:rPr lang="fr-FR" sz="1600" dirty="0">
                <a:solidFill>
                  <a:srgbClr val="333399"/>
                </a:solidFill>
              </a:rPr>
              <a:t>quantité, qualité</a:t>
            </a:r>
            <a:r>
              <a:rPr lang="fr-FR" dirty="0">
                <a:solidFill>
                  <a:srgbClr val="333399"/>
                </a:solidFill>
              </a:rPr>
              <a:t>)</a:t>
            </a:r>
          </a:p>
          <a:p>
            <a:pPr marL="285750" indent="-28575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333399"/>
                </a:solidFill>
              </a:rPr>
              <a:t>pas de solution évidente, mutualisée ou non</a:t>
            </a:r>
          </a:p>
        </p:txBody>
      </p:sp>
    </p:spTree>
    <p:extLst>
      <p:ext uri="{BB962C8B-B14F-4D97-AF65-F5344CB8AC3E}">
        <p14:creationId xmlns:p14="http://schemas.microsoft.com/office/powerpoint/2010/main" val="25082429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7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66C8D489-931A-4858-991C-60D42CD5B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969" y="1412776"/>
            <a:ext cx="4106000" cy="1296144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Identification des ressources mobilisables dans l’est du département</a:t>
            </a:r>
            <a:endParaRPr lang="fr-FR" dirty="0"/>
          </a:p>
        </p:txBody>
      </p:sp>
      <p:pic>
        <p:nvPicPr>
          <p:cNvPr id="9" name="Image 8" descr="Une image contenant carte&#10;&#10;Description générée automatiquement">
            <a:extLst>
              <a:ext uri="{FF2B5EF4-FFF2-40B4-BE49-F238E27FC236}">
                <a16:creationId xmlns:a16="http://schemas.microsoft.com/office/drawing/2014/main" id="{6F179878-4A78-4226-97D7-24FFAC6E65C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0216" y="0"/>
            <a:ext cx="4833784" cy="6858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E7817CC-F57E-4DA7-8DCE-882141BCF32F}"/>
              </a:ext>
            </a:extLst>
          </p:cNvPr>
          <p:cNvSpPr txBox="1"/>
          <p:nvPr/>
        </p:nvSpPr>
        <p:spPr>
          <a:xfrm>
            <a:off x="263872" y="3573016"/>
            <a:ext cx="432048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fr-FR" sz="2800" dirty="0">
                <a:solidFill>
                  <a:srgbClr val="333399"/>
                </a:solidFill>
              </a:rPr>
              <a:t>3 478 km</a:t>
            </a:r>
            <a:r>
              <a:rPr lang="fr-FR" sz="2800" baseline="30000" dirty="0">
                <a:solidFill>
                  <a:srgbClr val="333399"/>
                </a:solidFill>
              </a:rPr>
              <a:t>2</a:t>
            </a:r>
          </a:p>
          <a:p>
            <a:pPr>
              <a:spcBef>
                <a:spcPts val="600"/>
              </a:spcBef>
            </a:pPr>
            <a:r>
              <a:rPr lang="fr-FR" sz="2800" dirty="0">
                <a:solidFill>
                  <a:srgbClr val="333399"/>
                </a:solidFill>
              </a:rPr>
              <a:t>35 services d’eau potable</a:t>
            </a:r>
          </a:p>
          <a:p>
            <a:pPr>
              <a:spcBef>
                <a:spcPts val="600"/>
              </a:spcBef>
            </a:pPr>
            <a:r>
              <a:rPr lang="fr-FR" sz="2800" dirty="0">
                <a:solidFill>
                  <a:srgbClr val="333399"/>
                </a:solidFill>
              </a:rPr>
              <a:t>89 captages AEP</a:t>
            </a:r>
          </a:p>
        </p:txBody>
      </p:sp>
    </p:spTree>
    <p:extLst>
      <p:ext uri="{BB962C8B-B14F-4D97-AF65-F5344CB8AC3E}">
        <p14:creationId xmlns:p14="http://schemas.microsoft.com/office/powerpoint/2010/main" val="989930865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395536" y="1576531"/>
            <a:ext cx="8291263" cy="3939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  <a:buClr>
                <a:schemeClr val="accent2"/>
              </a:buClr>
              <a:buSzPct val="100000"/>
            </a:pPr>
            <a:r>
              <a:rPr lang="fr-FR" altLang="fr-FR" sz="2000" b="1" dirty="0">
                <a:solidFill>
                  <a:srgbClr val="333399"/>
                </a:solidFill>
                <a:latin typeface="Trebuchet MS" panose="020B0603020202020204" pitchFamily="34" charset="0"/>
              </a:rPr>
              <a:t>Objectifs</a:t>
            </a:r>
          </a:p>
          <a:p>
            <a:pPr marL="176213" indent="-176213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identifier les ressources mobilisables pour l’AEP </a:t>
            </a: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en complément ou substitution aux captages existants, qu'il s'agisse de ressources dont la disponibilité est démontrée ou seulement supposée, que ce soit du point de vue qualitatif ou quantitatif</a:t>
            </a:r>
          </a:p>
          <a:p>
            <a:pPr marL="176213" indent="-176213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évaluer</a:t>
            </a:r>
            <a:r>
              <a:rPr lang="fr-FR" altLang="fr-FR" sz="200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fr-FR" altLang="fr-FR" sz="20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la</a:t>
            </a:r>
            <a:r>
              <a:rPr lang="fr-FR" altLang="fr-FR" sz="200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fr-FR" altLang="fr-FR" sz="20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disponibilité de ces ressources</a:t>
            </a:r>
            <a:endParaRPr lang="fr-FR" altLang="fr-FR" sz="20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176213" indent="-176213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préciser les investigations à mettre en œuvre </a:t>
            </a: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pour confirmer ou infirmer cette disponibilité</a:t>
            </a:r>
          </a:p>
          <a:p>
            <a:pPr marL="176213" indent="-176213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proposer des modalités de mobilisation </a:t>
            </a: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de ces ressources</a:t>
            </a:r>
          </a:p>
          <a:p>
            <a:pPr marL="176213" indent="-176213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hiérarchiser les propositions </a:t>
            </a: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sur la base d'une grille d'analyse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8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BE8A4F94-4C8A-4091-ADB8-E549B1230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/>
          <a:p>
            <a:r>
              <a:rPr lang="fr-FR" altLang="fr-FR" dirty="0"/>
              <a:t>Identification des ressources mobilisables dans l’est du département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350396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538008" y="1417638"/>
            <a:ext cx="8280400" cy="463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  <a:buClr>
                <a:schemeClr val="accent2"/>
              </a:buClr>
              <a:buSzPct val="100000"/>
            </a:pPr>
            <a:r>
              <a:rPr lang="fr-FR" altLang="fr-FR" b="1" dirty="0">
                <a:solidFill>
                  <a:srgbClr val="333399"/>
                </a:solidFill>
                <a:latin typeface="Trebuchet MS" panose="020B0603020202020204" pitchFamily="34" charset="0"/>
              </a:rPr>
              <a:t>Phasage :</a:t>
            </a:r>
          </a:p>
          <a:p>
            <a:pPr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Etape 1</a:t>
            </a:r>
            <a:r>
              <a:rPr lang="fr-FR" altLang="fr-FR" b="1" dirty="0">
                <a:solidFill>
                  <a:srgbClr val="333399"/>
                </a:solidFill>
                <a:latin typeface="Trebuchet MS" panose="020B0603020202020204" pitchFamily="34" charset="0"/>
              </a:rPr>
              <a:t> : Identification et bibliographie</a:t>
            </a:r>
          </a:p>
          <a:p>
            <a:pPr marL="633413" lvl="1" indent="-176213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contexte géologique</a:t>
            </a:r>
          </a:p>
          <a:p>
            <a:pPr marL="633413" lvl="1" indent="-176213"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contexte hydrologique</a:t>
            </a:r>
          </a:p>
          <a:p>
            <a:pPr marL="633413" lvl="1" indent="-176213"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contexte hydrogéologique</a:t>
            </a:r>
          </a:p>
          <a:p>
            <a:pPr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Etape 2</a:t>
            </a:r>
            <a:r>
              <a:rPr lang="fr-FR" altLang="fr-FR" b="1" dirty="0">
                <a:solidFill>
                  <a:srgbClr val="333399"/>
                </a:solidFill>
                <a:latin typeface="Trebuchet MS" panose="020B0603020202020204" pitchFamily="34" charset="0"/>
              </a:rPr>
              <a:t> : Caractérisation de la ressource</a:t>
            </a:r>
          </a:p>
          <a:p>
            <a:pPr marL="742950" lvl="1" indent="-285750"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quantité (paramètre hydrodynamique, contexte piézométrique)</a:t>
            </a:r>
          </a:p>
          <a:p>
            <a:pPr marL="742950" lvl="1" indent="-285750"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qualité (supposée, avérée, variabilité spatiale ou temporelle, vulnérabilité, contraintes de protection)</a:t>
            </a:r>
          </a:p>
          <a:p>
            <a:pPr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Etape 3</a:t>
            </a:r>
            <a:r>
              <a:rPr lang="fr-FR" altLang="fr-FR" b="1" dirty="0">
                <a:solidFill>
                  <a:srgbClr val="333399"/>
                </a:solidFill>
                <a:latin typeface="Trebuchet MS" panose="020B0603020202020204" pitchFamily="34" charset="0"/>
              </a:rPr>
              <a:t> : Contraintes techniques et estimation des coûts</a:t>
            </a:r>
            <a:endParaRPr lang="fr-FR" altLang="fr-FR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633413" lvl="1" indent="-176213"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nécessité traitements / transferts de l’eau</a:t>
            </a:r>
          </a:p>
          <a:p>
            <a:pPr marL="633413" lvl="1" indent="-176213"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estimation</a:t>
            </a:r>
          </a:p>
          <a:p>
            <a:pPr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Etape 4</a:t>
            </a:r>
            <a:r>
              <a:rPr lang="fr-FR" altLang="fr-FR" b="1" dirty="0">
                <a:solidFill>
                  <a:srgbClr val="333399"/>
                </a:solidFill>
                <a:latin typeface="Trebuchet MS" panose="020B0603020202020204" pitchFamily="34" charset="0"/>
              </a:rPr>
              <a:t> : Synthèse – Propositions</a:t>
            </a:r>
          </a:p>
          <a:p>
            <a:pPr marL="742950" lvl="1" indent="-285750"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hiérarchisation des propositions</a:t>
            </a:r>
          </a:p>
          <a:p>
            <a:pPr marL="742950" lvl="1" indent="-285750"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définition des investigations à prévoir pour confirmer les cibles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9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2" name="Accolade fermante 1">
            <a:extLst>
              <a:ext uri="{FF2B5EF4-FFF2-40B4-BE49-F238E27FC236}">
                <a16:creationId xmlns:a16="http://schemas.microsoft.com/office/drawing/2014/main" id="{AB3615C4-B957-442D-B585-D383AC24DCCF}"/>
              </a:ext>
            </a:extLst>
          </p:cNvPr>
          <p:cNvSpPr/>
          <p:nvPr/>
        </p:nvSpPr>
        <p:spPr>
          <a:xfrm>
            <a:off x="3923927" y="2185337"/>
            <a:ext cx="188671" cy="848260"/>
          </a:xfrm>
          <a:prstGeom prst="rightBrace">
            <a:avLst/>
          </a:prstGeom>
          <a:ln>
            <a:solidFill>
              <a:srgbClr val="33339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2FC0E19-A468-403B-A633-E30588CB7EA9}"/>
              </a:ext>
            </a:extLst>
          </p:cNvPr>
          <p:cNvSpPr txBox="1"/>
          <p:nvPr/>
        </p:nvSpPr>
        <p:spPr>
          <a:xfrm>
            <a:off x="4134658" y="2420888"/>
            <a:ext cx="3812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identification cibles potentielles</a:t>
            </a:r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E30921F5-0F45-487E-96F9-5A6B70D2A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/>
          <a:p>
            <a:r>
              <a:rPr lang="fr-FR" altLang="fr-FR" dirty="0"/>
              <a:t>Identification des ressources mobilisables dans l’est du département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307532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B07D08-FAC9-4C73-8476-BE3AF06FF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	</a:t>
            </a:r>
            <a:r>
              <a:rPr lang="fr-FR" sz="2800" dirty="0"/>
              <a:t>Méthodologie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3944AB8-1313-4A42-84CF-4719F0BF8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920" y="1476624"/>
            <a:ext cx="4996152" cy="4616672"/>
          </a:xfrm>
        </p:spPr>
        <p:txBody>
          <a:bodyPr>
            <a:noAutofit/>
          </a:bodyPr>
          <a:lstStyle/>
          <a:p>
            <a:pPr>
              <a:buClr>
                <a:schemeClr val="accent6">
                  <a:lumMod val="75000"/>
                </a:schemeClr>
              </a:buClr>
            </a:pPr>
            <a:r>
              <a:rPr lang="fr-FR" dirty="0"/>
              <a:t>Approche par secteur (27)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dirty="0"/>
              <a:t>3 ressources étudiées : </a:t>
            </a:r>
          </a:p>
          <a:p>
            <a:pPr marL="857250" lvl="2" indent="0">
              <a:buNone/>
            </a:pPr>
            <a:r>
              <a:rPr lang="fr-FR" sz="1800" dirty="0">
                <a:solidFill>
                  <a:srgbClr val="1341A1"/>
                </a:solidFill>
              </a:rPr>
              <a:t>Alluvions (Garonne, Dordogne et Isle)</a:t>
            </a:r>
          </a:p>
          <a:p>
            <a:pPr marL="857250" lvl="2" indent="0">
              <a:buNone/>
            </a:pPr>
            <a:r>
              <a:rPr lang="fr-FR" sz="1800" dirty="0">
                <a:solidFill>
                  <a:srgbClr val="1341A1"/>
                </a:solidFill>
              </a:rPr>
              <a:t>Miocène</a:t>
            </a:r>
          </a:p>
          <a:p>
            <a:pPr marL="857250" lvl="2" indent="0">
              <a:buNone/>
            </a:pPr>
            <a:r>
              <a:rPr lang="fr-FR" sz="1800" dirty="0">
                <a:solidFill>
                  <a:srgbClr val="1341A1"/>
                </a:solidFill>
              </a:rPr>
              <a:t>Oligocène</a:t>
            </a:r>
          </a:p>
          <a:p>
            <a:pPr marL="0" indent="0">
              <a:buNone/>
            </a:pPr>
            <a:r>
              <a:rPr lang="fr-FR" dirty="0"/>
              <a:t>Production de 32 fiches avec pour chacune :</a:t>
            </a:r>
          </a:p>
          <a:p>
            <a:pPr marL="857250" lvl="2" indent="0">
              <a:buNone/>
            </a:pPr>
            <a:r>
              <a:rPr lang="fr-FR" sz="1800" dirty="0">
                <a:solidFill>
                  <a:srgbClr val="1341A1"/>
                </a:solidFill>
              </a:rPr>
              <a:t>Etat des connaissances</a:t>
            </a:r>
          </a:p>
          <a:p>
            <a:pPr marL="857250" lvl="2" indent="0">
              <a:buNone/>
            </a:pPr>
            <a:r>
              <a:rPr lang="fr-FR" sz="1800" dirty="0">
                <a:solidFill>
                  <a:srgbClr val="1341A1"/>
                </a:solidFill>
              </a:rPr>
              <a:t>Caractérisation de la ressource</a:t>
            </a:r>
          </a:p>
          <a:p>
            <a:pPr marL="857250" lvl="2" indent="0">
              <a:buNone/>
            </a:pPr>
            <a:r>
              <a:rPr lang="fr-FR" sz="1800" dirty="0">
                <a:solidFill>
                  <a:srgbClr val="1341A1"/>
                </a:solidFill>
              </a:rPr>
              <a:t>Etat de l’exploitation</a:t>
            </a:r>
          </a:p>
          <a:p>
            <a:pPr marL="857250" lvl="2" indent="0">
              <a:buNone/>
            </a:pPr>
            <a:r>
              <a:rPr lang="fr-FR" sz="1800" dirty="0">
                <a:solidFill>
                  <a:srgbClr val="1341A1"/>
                </a:solidFill>
              </a:rPr>
              <a:t>Points particuliers</a:t>
            </a:r>
          </a:p>
          <a:p>
            <a:pPr marL="857250" lvl="2" indent="0">
              <a:buNone/>
            </a:pPr>
            <a:r>
              <a:rPr lang="fr-FR" sz="1800" dirty="0">
                <a:solidFill>
                  <a:srgbClr val="1341A1"/>
                </a:solidFill>
              </a:rPr>
              <a:t>Investigations complémentaires </a:t>
            </a:r>
            <a:br>
              <a:rPr lang="fr-FR" sz="1800" dirty="0">
                <a:solidFill>
                  <a:srgbClr val="1341A1"/>
                </a:solidFill>
              </a:rPr>
            </a:br>
            <a:r>
              <a:rPr lang="fr-FR" sz="1800" dirty="0">
                <a:solidFill>
                  <a:srgbClr val="1341A1"/>
                </a:solidFill>
              </a:rPr>
              <a:t>et travaux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1A9EAE0-DB9F-4FFB-8AE7-92A1828DB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10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F065FCC-47F9-4096-82C2-7401157AC1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1405" y="33160"/>
            <a:ext cx="3732595" cy="526543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C0A6065-FA03-4BDC-8F61-50B3C56D37D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64212">
            <a:off x="5119582" y="4063917"/>
            <a:ext cx="3707904" cy="256414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14435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3FB065-8621-4972-BCB3-3BACD4D42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Hiérarchisation des ressources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2210F0-E206-4203-AAE3-DF0138FFCD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920" y="1415165"/>
            <a:ext cx="8668560" cy="550417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fr-FR" dirty="0"/>
              <a:t>4 critères de notation : connaissance, qualité, quantité, vulnérabilité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DF3DD2-79E0-408B-A8F4-2C09E0739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11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BF6B72A-A8DF-40B3-80E3-AAD1D7ED2C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6043" b="36023"/>
          <a:stretch/>
        </p:blipFill>
        <p:spPr>
          <a:xfrm>
            <a:off x="2968528" y="1772816"/>
            <a:ext cx="3521373" cy="479956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817171C-B888-446C-9B72-AE08EBA92E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496" t="65277" r="34535"/>
          <a:stretch/>
        </p:blipFill>
        <p:spPr>
          <a:xfrm>
            <a:off x="7604658" y="2029568"/>
            <a:ext cx="1440000" cy="219986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90E9E5B-4BA3-4CF4-8622-C619D2E61E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991" t="66041"/>
          <a:stretch/>
        </p:blipFill>
        <p:spPr>
          <a:xfrm>
            <a:off x="6999925" y="4614154"/>
            <a:ext cx="1440000" cy="214868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1BCE2BB-5DB4-4894-B904-F5E37EFF64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701" t="34164" r="1483" b="36660"/>
          <a:stretch/>
        </p:blipFill>
        <p:spPr>
          <a:xfrm>
            <a:off x="301978" y="2252599"/>
            <a:ext cx="1440000" cy="1920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9A88792-EFA6-419E-9A9E-024164DC4A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260" b="70645"/>
          <a:stretch/>
        </p:blipFill>
        <p:spPr>
          <a:xfrm>
            <a:off x="832846" y="4614154"/>
            <a:ext cx="1440000" cy="1814608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9673AD55-A0E4-4191-9A78-841B35545FD6}"/>
              </a:ext>
            </a:extLst>
          </p:cNvPr>
          <p:cNvSpPr txBox="1"/>
          <p:nvPr/>
        </p:nvSpPr>
        <p:spPr>
          <a:xfrm>
            <a:off x="50333" y="4282389"/>
            <a:ext cx="30790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solidFill>
                  <a:srgbClr val="1341A1"/>
                </a:solidFill>
              </a:rPr>
              <a:t>Etat connaissances (1 à 5)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A1DD6DB-C7D2-4AE7-9C1B-4653C22277B9}"/>
              </a:ext>
            </a:extLst>
          </p:cNvPr>
          <p:cNvSpPr txBox="1"/>
          <p:nvPr/>
        </p:nvSpPr>
        <p:spPr>
          <a:xfrm>
            <a:off x="7261141" y="1762427"/>
            <a:ext cx="18936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dirty="0">
                <a:solidFill>
                  <a:srgbClr val="1341A1"/>
                </a:solidFill>
              </a:rPr>
              <a:t>Quantité (1 à 5)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77851F5-D78E-4F3A-8129-6F4A49DD6373}"/>
              </a:ext>
            </a:extLst>
          </p:cNvPr>
          <p:cNvSpPr txBox="1"/>
          <p:nvPr/>
        </p:nvSpPr>
        <p:spPr>
          <a:xfrm>
            <a:off x="223920" y="1883267"/>
            <a:ext cx="21068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solidFill>
                  <a:srgbClr val="1341A1"/>
                </a:solidFill>
              </a:rPr>
              <a:t>Qualité (1 à 5)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6902213-5926-4F90-B975-036E301259EB}"/>
              </a:ext>
            </a:extLst>
          </p:cNvPr>
          <p:cNvSpPr txBox="1"/>
          <p:nvPr/>
        </p:nvSpPr>
        <p:spPr>
          <a:xfrm>
            <a:off x="6651060" y="4336130"/>
            <a:ext cx="24426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dirty="0">
                <a:solidFill>
                  <a:srgbClr val="1341A1"/>
                </a:solidFill>
              </a:rPr>
              <a:t>Vulnérabilité (1 à 3)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4D28596F-6F28-4C31-85B0-C39341C16A5A}"/>
              </a:ext>
            </a:extLst>
          </p:cNvPr>
          <p:cNvCxnSpPr>
            <a:cxnSpLocks/>
          </p:cNvCxnSpPr>
          <p:nvPr/>
        </p:nvCxnSpPr>
        <p:spPr>
          <a:xfrm>
            <a:off x="1741978" y="2830085"/>
            <a:ext cx="1192166" cy="5690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45B3D54D-865D-4E7A-9DC2-A48148E50C34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2272846" y="4930788"/>
            <a:ext cx="695816" cy="59067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4FA55AA5-6344-486C-AC6F-15CB33B44576}"/>
              </a:ext>
            </a:extLst>
          </p:cNvPr>
          <p:cNvCxnSpPr>
            <a:cxnSpLocks/>
            <a:stCxn id="7" idx="1"/>
          </p:cNvCxnSpPr>
          <p:nvPr/>
        </p:nvCxnSpPr>
        <p:spPr>
          <a:xfrm flipH="1">
            <a:off x="6524285" y="3129500"/>
            <a:ext cx="1080373" cy="17357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AE5F230F-5E8D-4FEE-8923-C06E97973F59}"/>
              </a:ext>
            </a:extLst>
          </p:cNvPr>
          <p:cNvCxnSpPr>
            <a:cxnSpLocks/>
            <a:stCxn id="8" idx="1"/>
          </p:cNvCxnSpPr>
          <p:nvPr/>
        </p:nvCxnSpPr>
        <p:spPr>
          <a:xfrm flipH="1" flipV="1">
            <a:off x="6461881" y="5147530"/>
            <a:ext cx="538044" cy="5409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7461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0FDC66-4FD9-46AF-B938-8280F3A46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En synthèse – Alluvions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986F9DDA-9E0D-413C-97CB-C9379848BF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653" y="1398847"/>
            <a:ext cx="4164125" cy="5459153"/>
          </a:xfrm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146D03E-D75E-400E-A770-5D949F8AE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12</a:t>
            </a:fld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D27DB86-001D-4E8C-A573-277E686E7781}"/>
              </a:ext>
            </a:extLst>
          </p:cNvPr>
          <p:cNvSpPr txBox="1"/>
          <p:nvPr/>
        </p:nvSpPr>
        <p:spPr>
          <a:xfrm>
            <a:off x="395536" y="1916832"/>
            <a:ext cx="4464496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  <a:buClr>
                <a:schemeClr val="accent2"/>
              </a:buClr>
              <a:buSzPct val="100000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Ressource alluviale</a:t>
            </a:r>
          </a:p>
          <a:p>
            <a:pPr marL="285750" indent="-285750">
              <a:spcBef>
                <a:spcPts val="18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bonne productivité localement</a:t>
            </a:r>
          </a:p>
          <a:p>
            <a:pPr marL="285750" indent="-285750">
              <a:spcBef>
                <a:spcPts val="18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aléa élevé sur la qualité</a:t>
            </a:r>
          </a:p>
          <a:p>
            <a:pPr marL="285750" indent="-285750">
              <a:spcBef>
                <a:spcPts val="18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vulnérabilité forte</a:t>
            </a:r>
          </a:p>
          <a:p>
            <a:pPr marL="285750" indent="-285750">
              <a:spcBef>
                <a:spcPts val="18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nécessite des investigations complémentaires</a:t>
            </a:r>
          </a:p>
        </p:txBody>
      </p:sp>
    </p:spTree>
    <p:extLst>
      <p:ext uri="{BB962C8B-B14F-4D97-AF65-F5344CB8AC3E}">
        <p14:creationId xmlns:p14="http://schemas.microsoft.com/office/powerpoint/2010/main" val="29239813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0FDC66-4FD9-46AF-B938-8280F3A46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En synthèse – Miocène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146D03E-D75E-400E-A770-5D949F8AE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13</a:t>
            </a:fld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D27DB86-001D-4E8C-A573-277E686E7781}"/>
              </a:ext>
            </a:extLst>
          </p:cNvPr>
          <p:cNvSpPr txBox="1"/>
          <p:nvPr/>
        </p:nvSpPr>
        <p:spPr>
          <a:xfrm>
            <a:off x="4427984" y="1844824"/>
            <a:ext cx="446449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  <a:buClr>
                <a:schemeClr val="accent2"/>
              </a:buClr>
              <a:buSzPct val="100000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Ressource miocène :</a:t>
            </a:r>
          </a:p>
          <a:p>
            <a:pPr marL="285750" indent="-285750">
              <a:spcBef>
                <a:spcPts val="18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productivité correcte</a:t>
            </a:r>
          </a:p>
          <a:p>
            <a:pPr marL="285750" indent="-285750">
              <a:spcBef>
                <a:spcPts val="18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aléa modéré sur la qualité</a:t>
            </a:r>
          </a:p>
          <a:p>
            <a:pPr marL="285750" indent="-285750">
              <a:spcBef>
                <a:spcPts val="18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vulnérabilité variable</a:t>
            </a:r>
          </a:p>
          <a:p>
            <a:pPr marL="285750" indent="-285750">
              <a:spcBef>
                <a:spcPts val="18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nécessite de réaliser des forages de reconnaissance pour vérifier l’intérêt (qualité, quantité)</a:t>
            </a:r>
          </a:p>
        </p:txBody>
      </p:sp>
      <p:pic>
        <p:nvPicPr>
          <p:cNvPr id="8" name="Image 7" descr="Une image contenant carte&#10;&#10;Description générée automatiquement">
            <a:extLst>
              <a:ext uri="{FF2B5EF4-FFF2-40B4-BE49-F238E27FC236}">
                <a16:creationId xmlns:a16="http://schemas.microsoft.com/office/drawing/2014/main" id="{26E7B39F-B496-4831-BEAB-451F9C7581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7638"/>
            <a:ext cx="4139952" cy="5431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3930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0FDC66-4FD9-46AF-B938-8280F3A46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Synthèse – Oligocène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146D03E-D75E-400E-A770-5D949F8AE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14</a:t>
            </a:fld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D27DB86-001D-4E8C-A573-277E686E7781}"/>
              </a:ext>
            </a:extLst>
          </p:cNvPr>
          <p:cNvSpPr txBox="1"/>
          <p:nvPr/>
        </p:nvSpPr>
        <p:spPr>
          <a:xfrm>
            <a:off x="323528" y="1387658"/>
            <a:ext cx="4464496" cy="48628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  <a:buClr>
                <a:schemeClr val="accent2"/>
              </a:buClr>
              <a:buSzPct val="100000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Ressource oligocène :</a:t>
            </a:r>
          </a:p>
          <a:p>
            <a:pPr marL="285750" indent="-285750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grande extension mais déficit de connaissance </a:t>
            </a: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(notamment en rive droite de la Garonne)</a:t>
            </a:r>
          </a:p>
          <a:p>
            <a:pPr marL="285750" indent="-285750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aléa élevé sur la qualité et vulnérabilité forte en rive droite de la Garonne, plus faible vers le sud-ouest</a:t>
            </a:r>
          </a:p>
          <a:p>
            <a:pPr marL="285750" indent="-285750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nécessite de réaliser des forages de reconnaissance pour vérifier l’intérêt (qualité, quantité)</a:t>
            </a:r>
          </a:p>
        </p:txBody>
      </p:sp>
      <p:pic>
        <p:nvPicPr>
          <p:cNvPr id="6" name="Image 5" descr="Une image contenant carte&#10;&#10;Description générée automatiquement">
            <a:extLst>
              <a:ext uri="{FF2B5EF4-FFF2-40B4-BE49-F238E27FC236}">
                <a16:creationId xmlns:a16="http://schemas.microsoft.com/office/drawing/2014/main" id="{EF1A768D-3F77-402D-A3C7-25F402069C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016" y="1386044"/>
            <a:ext cx="4186984" cy="547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311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9B07CF-CC3E-49A4-9858-F080E2FDC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Suite à donner, perspectives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532D8EA-8C6C-463C-BE09-90A17F1983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733" y="2204864"/>
            <a:ext cx="8229600" cy="3052936"/>
          </a:xfrm>
        </p:spPr>
        <p:txBody>
          <a:bodyPr/>
          <a:lstStyle/>
          <a:p>
            <a:pPr>
              <a:buClr>
                <a:schemeClr val="accent2"/>
              </a:buClr>
            </a:pPr>
            <a:r>
              <a:rPr lang="fr-FR" dirty="0"/>
              <a:t>Croiser l’approche ressource avec une estimation des besoins (Schéma départemental)</a:t>
            </a:r>
          </a:p>
          <a:p>
            <a:pPr>
              <a:buClr>
                <a:schemeClr val="accent2"/>
              </a:buClr>
            </a:pPr>
            <a:r>
              <a:rPr lang="fr-FR" dirty="0"/>
              <a:t>Identifier les projets de ressources de substitutions locales et mutualisables</a:t>
            </a:r>
          </a:p>
          <a:p>
            <a:pPr>
              <a:buClr>
                <a:schemeClr val="accent2"/>
              </a:buClr>
            </a:pPr>
            <a:r>
              <a:rPr lang="fr-FR" dirty="0"/>
              <a:t>Mener les investigations complémentaires préalables (étude complémentaire, forage de reconnaissance, etc.)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5BF4278-9413-4795-B839-A6D1EE9E8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0050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5462</TotalTime>
  <Words>574</Words>
  <Application>Microsoft Office PowerPoint</Application>
  <PresentationFormat>Affichage à l'écran (4:3)</PresentationFormat>
  <Paragraphs>108</Paragraphs>
  <Slides>15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9" baseType="lpstr">
      <vt:lpstr>Arial</vt:lpstr>
      <vt:lpstr>Calibri</vt:lpstr>
      <vt:lpstr>Trebuchet MS</vt:lpstr>
      <vt:lpstr>Office Theme</vt:lpstr>
      <vt:lpstr>IDENTIFICATION DES CIBLES POTENTIELLES POUR LA RECHERCHE DE RESSOURCES NOUVELLES POUR L'ALIMENTATION EN EAU POTABLE DANS L'EST DU DEPARTEMENT DE LA GIRONDE</vt:lpstr>
      <vt:lpstr>La situation actuelle Substitutions opérationnelles</vt:lpstr>
      <vt:lpstr>La situation actuelle Substitutions structurante à venir</vt:lpstr>
      <vt:lpstr>La situation actuelle Substitution structurante potentielle</vt:lpstr>
      <vt:lpstr>La situation actuelle Les territoires "orphelins"</vt:lpstr>
      <vt:lpstr>Présentation PowerPoint</vt:lpstr>
      <vt:lpstr>Identification des ressources mobilisables dans l’est du département</vt:lpstr>
      <vt:lpstr>Identification des ressources mobilisables dans l’est du département</vt:lpstr>
      <vt:lpstr>Identification des ressources mobilisables dans l’est du département</vt:lpstr>
      <vt:lpstr> Méthodologie</vt:lpstr>
      <vt:lpstr>Hiérarchisation des ressources</vt:lpstr>
      <vt:lpstr>En synthèse – Alluvions</vt:lpstr>
      <vt:lpstr>En synthèse – Miocène</vt:lpstr>
      <vt:lpstr>Synthèse – Oligocène</vt:lpstr>
      <vt:lpstr>Suite à donner, perspectives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317</cp:revision>
  <cp:lastPrinted>2019-02-01T13:57:01Z</cp:lastPrinted>
  <dcterms:created xsi:type="dcterms:W3CDTF">2015-09-15T19:44:09Z</dcterms:created>
  <dcterms:modified xsi:type="dcterms:W3CDTF">2021-06-03T16:42:41Z</dcterms:modified>
</cp:coreProperties>
</file>