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269" r:id="rId2"/>
    <p:sldId id="303" r:id="rId3"/>
    <p:sldId id="302" r:id="rId4"/>
    <p:sldId id="555" r:id="rId5"/>
    <p:sldId id="556" r:id="rId6"/>
    <p:sldId id="557" r:id="rId7"/>
    <p:sldId id="558" r:id="rId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lexis Lafficher" initials="AL" lastIdx="5"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399"/>
    <a:srgbClr val="1341A1"/>
    <a:srgbClr val="0000FF"/>
    <a:srgbClr val="FF0000"/>
    <a:srgbClr val="0077D4"/>
    <a:srgbClr val="9606EE"/>
    <a:srgbClr val="03FF0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94660"/>
  </p:normalViewPr>
  <p:slideViewPr>
    <p:cSldViewPr snapToGrid="0">
      <p:cViewPr varScale="1">
        <p:scale>
          <a:sx n="110" d="100"/>
          <a:sy n="110" d="100"/>
        </p:scale>
        <p:origin x="576"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7B3835A-2CE6-424F-976F-060004DDC7C0}" type="datetimeFigureOut">
              <a:rPr lang="fr-FR" smtClean="0"/>
              <a:t>03/06/2021</a:t>
            </a:fld>
            <a:endParaRPr lang="fr-FR"/>
          </a:p>
        </p:txBody>
      </p:sp>
      <p:sp>
        <p:nvSpPr>
          <p:cNvPr id="4" name="Espace réservé de l'image des diapositives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04D6616-047C-445B-82D7-A8BE044CA00C}" type="slidenum">
              <a:rPr lang="fr-FR" smtClean="0"/>
              <a:t>‹N°›</a:t>
            </a:fld>
            <a:endParaRPr lang="fr-FR"/>
          </a:p>
        </p:txBody>
      </p:sp>
    </p:spTree>
    <p:extLst>
      <p:ext uri="{BB962C8B-B14F-4D97-AF65-F5344CB8AC3E}">
        <p14:creationId xmlns:p14="http://schemas.microsoft.com/office/powerpoint/2010/main" val="119516583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4.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5.jpg"/><Relationship Id="rId1" Type="http://schemas.openxmlformats.org/officeDocument/2006/relationships/slideMaster" Target="../slideMasters/slideMaster1.xml"/><Relationship Id="rId4" Type="http://schemas.openxmlformats.org/officeDocument/2006/relationships/image" Target="../media/image3.jpe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Master" Target="../slideMasters/slideMaster1.xml"/><Relationship Id="rId4" Type="http://schemas.openxmlformats.org/officeDocument/2006/relationships/image" Target="../media/image8.jpe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pic>
        <p:nvPicPr>
          <p:cNvPr id="7" name="Image 6" descr="Couv. Rapport PPT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a:ln>
            <a:solidFill>
              <a:srgbClr val="4F81BD"/>
            </a:solidFill>
          </a:ln>
        </p:spPr>
      </p:pic>
      <p:sp>
        <p:nvSpPr>
          <p:cNvPr id="2" name="Title 1"/>
          <p:cNvSpPr>
            <a:spLocks noGrp="1"/>
          </p:cNvSpPr>
          <p:nvPr>
            <p:ph type="ctrTitle"/>
          </p:nvPr>
        </p:nvSpPr>
        <p:spPr>
          <a:xfrm>
            <a:off x="952092" y="2130429"/>
            <a:ext cx="7772400" cy="1470025"/>
          </a:xfrm>
        </p:spPr>
        <p:txBody>
          <a:bodyPr>
            <a:normAutofit/>
          </a:bodyPr>
          <a:lstStyle>
            <a:lvl1pPr>
              <a:defRPr sz="2625">
                <a:solidFill>
                  <a:srgbClr val="1341A1"/>
                </a:solidFill>
              </a:defRPr>
            </a:lvl1pPr>
          </a:lstStyle>
          <a:p>
            <a:r>
              <a:rPr lang="fr-FR"/>
              <a:t>Modifiez le style du titre</a:t>
            </a:r>
            <a:endParaRPr lang="en-US" dirty="0"/>
          </a:p>
        </p:txBody>
      </p:sp>
      <p:sp>
        <p:nvSpPr>
          <p:cNvPr id="3"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9" name="Connecteur droit 8"/>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1" name="Image 10"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4" name="Image 3"/>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29899381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Disposition personnalisée">
    <p:spTree>
      <p:nvGrpSpPr>
        <p:cNvPr id="1" name=""/>
        <p:cNvGrpSpPr/>
        <p:nvPr/>
      </p:nvGrpSpPr>
      <p:grpSpPr>
        <a:xfrm>
          <a:off x="0" y="0"/>
          <a:ext cx="0" cy="0"/>
          <a:chOff x="0" y="0"/>
          <a:chExt cx="0" cy="0"/>
        </a:xfrm>
      </p:grpSpPr>
      <p:pic>
        <p:nvPicPr>
          <p:cNvPr id="11" name="Image 10" descr="Couv. Rapport PPT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chemeClr val="accent6">
                    <a:lumMod val="75000"/>
                  </a:schemeClr>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425701675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1_Disposition personnalisée">
    <p:spTree>
      <p:nvGrpSpPr>
        <p:cNvPr id="1" name=""/>
        <p:cNvGrpSpPr/>
        <p:nvPr/>
      </p:nvGrpSpPr>
      <p:grpSpPr>
        <a:xfrm>
          <a:off x="0" y="0"/>
          <a:ext cx="0" cy="0"/>
          <a:chOff x="0" y="0"/>
          <a:chExt cx="0" cy="0"/>
        </a:xfrm>
      </p:grpSpPr>
      <p:pic>
        <p:nvPicPr>
          <p:cNvPr id="11" name="Image 10" descr="Couv. Rapport PPT3.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3677"/>
            <a:ext cx="9144000" cy="6871678"/>
          </a:xfrm>
          <a:prstGeom prst="rect">
            <a:avLst/>
          </a:prstGeom>
        </p:spPr>
      </p:pic>
      <p:sp>
        <p:nvSpPr>
          <p:cNvPr id="6" name="Title 1"/>
          <p:cNvSpPr>
            <a:spLocks noGrp="1"/>
          </p:cNvSpPr>
          <p:nvPr>
            <p:ph type="ctrTitle"/>
          </p:nvPr>
        </p:nvSpPr>
        <p:spPr>
          <a:xfrm>
            <a:off x="952092" y="2130429"/>
            <a:ext cx="7772400" cy="1470025"/>
          </a:xfrm>
        </p:spPr>
        <p:txBody>
          <a:bodyPr>
            <a:normAutofit/>
          </a:bodyPr>
          <a:lstStyle>
            <a:lvl1pPr>
              <a:defRPr sz="2625">
                <a:solidFill>
                  <a:srgbClr val="FF0000"/>
                </a:solidFill>
              </a:defRPr>
            </a:lvl1pPr>
          </a:lstStyle>
          <a:p>
            <a:r>
              <a:rPr lang="fr-FR"/>
              <a:t>Modifiez le style du titre</a:t>
            </a:r>
            <a:endParaRPr lang="en-US" dirty="0"/>
          </a:p>
        </p:txBody>
      </p:sp>
      <p:sp>
        <p:nvSpPr>
          <p:cNvPr id="7" name="Subtitle 2"/>
          <p:cNvSpPr>
            <a:spLocks noGrp="1"/>
          </p:cNvSpPr>
          <p:nvPr>
            <p:ph type="subTitle" idx="1" hasCustomPrompt="1"/>
          </p:nvPr>
        </p:nvSpPr>
        <p:spPr>
          <a:xfrm>
            <a:off x="1637892" y="3886204"/>
            <a:ext cx="6400800" cy="784239"/>
          </a:xfrm>
        </p:spPr>
        <p:txBody>
          <a:bodyPr>
            <a:normAutofit/>
          </a:bodyPr>
          <a:lstStyle>
            <a:lvl1pPr marL="0" indent="0" algn="ctr">
              <a:buNone/>
              <a:defRPr sz="165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en-US" dirty="0"/>
              <a:t>CLICK TO EDIT MASTER SUBTITLE STYLE</a:t>
            </a:r>
          </a:p>
        </p:txBody>
      </p:sp>
      <p:cxnSp>
        <p:nvCxnSpPr>
          <p:cNvPr id="8" name="Connecteur droit 7"/>
          <p:cNvCxnSpPr/>
          <p:nvPr/>
        </p:nvCxnSpPr>
        <p:spPr>
          <a:xfrm>
            <a:off x="1637892" y="3700845"/>
            <a:ext cx="6787504"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9" name="Image 8" descr="SAGE logo Quad.jpg"/>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3121985" y="5708877"/>
            <a:ext cx="1848582" cy="498864"/>
          </a:xfrm>
          <a:prstGeom prst="rect">
            <a:avLst/>
          </a:prstGeom>
        </p:spPr>
      </p:pic>
      <p:pic>
        <p:nvPicPr>
          <p:cNvPr id="12" name="Image 11"/>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5552807" y="5681984"/>
            <a:ext cx="2042185" cy="565200"/>
          </a:xfrm>
          <a:prstGeom prst="rect">
            <a:avLst/>
          </a:prstGeom>
        </p:spPr>
      </p:pic>
    </p:spTree>
    <p:extLst>
      <p:ext uri="{BB962C8B-B14F-4D97-AF65-F5344CB8AC3E}">
        <p14:creationId xmlns:p14="http://schemas.microsoft.com/office/powerpoint/2010/main" val="393722564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pic>
        <p:nvPicPr>
          <p:cNvPr id="8" name="Image 7" descr="Angle jaun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845552" y="0"/>
            <a:ext cx="1298448" cy="1975104"/>
          </a:xfrm>
          <a:prstGeom prst="rect">
            <a:avLst/>
          </a:prstGeom>
        </p:spPr>
      </p:pic>
      <p:pic>
        <p:nvPicPr>
          <p:cNvPr id="7" name="Image 6" descr="Bando Bas Bleu.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 y="5512779"/>
            <a:ext cx="9144001" cy="1352053"/>
          </a:xfrm>
          <a:prstGeom prst="rect">
            <a:avLst/>
          </a:prstGeom>
        </p:spPr>
      </p:pic>
      <p:sp>
        <p:nvSpPr>
          <p:cNvPr id="3" name="Content Placeholder 2"/>
          <p:cNvSpPr>
            <a:spLocks noGrp="1"/>
          </p:cNvSpPr>
          <p:nvPr>
            <p:ph idx="1"/>
          </p:nvPr>
        </p:nvSpPr>
        <p:spPr>
          <a:xfrm>
            <a:off x="457200" y="1600201"/>
            <a:ext cx="8229600" cy="4451278"/>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6" name="Slide Number Placeholder 5"/>
          <p:cNvSpPr>
            <a:spLocks noGrp="1"/>
          </p:cNvSpPr>
          <p:nvPr>
            <p:ph type="sldNum" sz="quarter" idx="12"/>
          </p:nvPr>
        </p:nvSpPr>
        <p:spPr>
          <a:xfrm>
            <a:off x="223920" y="6356354"/>
            <a:ext cx="609060" cy="365125"/>
          </a:xfrm>
        </p:spPr>
        <p:txBody>
          <a:bodyPr/>
          <a:lstStyle>
            <a:lvl1pPr algn="l">
              <a:defRPr sz="1000">
                <a:solidFill>
                  <a:schemeClr val="bg1"/>
                </a:solidFill>
              </a:defRPr>
            </a:lvl1pPr>
          </a:lstStyle>
          <a:p>
            <a:fld id="{7CF807EE-CD1D-4590-8BC8-3307D96355C9}" type="slidenum">
              <a:rPr lang="fr-FR" smtClean="0"/>
              <a:pPr/>
              <a:t>‹N°›</a:t>
            </a:fld>
            <a:endParaRPr lang="fr-FR" dirty="0"/>
          </a:p>
        </p:txBody>
      </p:sp>
      <p:cxnSp>
        <p:nvCxnSpPr>
          <p:cNvPr id="12" name="Connecteur droit 11"/>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4" name="Connecteur droit 13"/>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0" name="Image 9"/>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
        <p:nvSpPr>
          <p:cNvPr id="2" name="Titre 1"/>
          <p:cNvSpPr>
            <a:spLocks noGrp="1"/>
          </p:cNvSpPr>
          <p:nvPr>
            <p:ph type="title"/>
          </p:nvPr>
        </p:nvSpPr>
        <p:spPr>
          <a:xfrm>
            <a:off x="2198670" y="274638"/>
            <a:ext cx="6488130" cy="978809"/>
          </a:xfrm>
        </p:spPr>
        <p:txBody>
          <a:bodyPr/>
          <a:lstStyle>
            <a:lvl1pPr algn="l">
              <a:defRPr sz="2200">
                <a:solidFill>
                  <a:srgbClr val="0077D4"/>
                </a:solidFill>
              </a:defRPr>
            </a:lvl1pPr>
          </a:lstStyle>
          <a:p>
            <a:r>
              <a:rPr lang="fr-FR" dirty="0"/>
              <a:t>Modifiez le style du titre</a:t>
            </a:r>
          </a:p>
        </p:txBody>
      </p:sp>
    </p:spTree>
    <p:extLst>
      <p:ext uri="{BB962C8B-B14F-4D97-AF65-F5344CB8AC3E}">
        <p14:creationId xmlns:p14="http://schemas.microsoft.com/office/powerpoint/2010/main" val="3047653143"/>
      </p:ext>
    </p:extLst>
  </p:cSld>
  <p:clrMapOvr>
    <a:masterClrMapping/>
  </p:clrMapOvr>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2_Disposition personnalisée">
    <p:spTree>
      <p:nvGrpSpPr>
        <p:cNvPr id="1" name=""/>
        <p:cNvGrpSpPr/>
        <p:nvPr/>
      </p:nvGrpSpPr>
      <p:grpSpPr>
        <a:xfrm>
          <a:off x="0" y="0"/>
          <a:ext cx="0" cy="0"/>
          <a:chOff x="0" y="0"/>
          <a:chExt cx="0" cy="0"/>
        </a:xfrm>
      </p:grpSpPr>
      <p:pic>
        <p:nvPicPr>
          <p:cNvPr id="18" name="Image 17" descr="Couv. Rapport PPT4.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4"/>
            <a:ext cx="9144000" cy="6857999"/>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E46C0A"/>
                </a:solidFill>
              </a:defRPr>
            </a:lvl1pPr>
          </a:lstStyle>
          <a:p>
            <a:r>
              <a:rPr lang="fr-FR"/>
              <a:t>Modifiez le style du titre</a:t>
            </a:r>
            <a:endParaRPr lang="en-US" dirty="0"/>
          </a:p>
        </p:txBody>
      </p:sp>
      <p:sp>
        <p:nvSpPr>
          <p:cNvPr id="7" name="Content Placeholder 2"/>
          <p:cNvSpPr>
            <a:spLocks noGrp="1"/>
          </p:cNvSpPr>
          <p:nvPr>
            <p:ph idx="1"/>
          </p:nvPr>
        </p:nvSpPr>
        <p:spPr>
          <a:xfrm>
            <a:off x="457200" y="1600201"/>
            <a:ext cx="8229600" cy="3904751"/>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2" name="Image 11"/>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10309631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3_Disposition personnalisée">
    <p:spTree>
      <p:nvGrpSpPr>
        <p:cNvPr id="1" name=""/>
        <p:cNvGrpSpPr/>
        <p:nvPr/>
      </p:nvGrpSpPr>
      <p:grpSpPr>
        <a:xfrm>
          <a:off x="0" y="0"/>
          <a:ext cx="0" cy="0"/>
          <a:chOff x="0" y="0"/>
          <a:chExt cx="0" cy="0"/>
        </a:xfrm>
      </p:grpSpPr>
      <p:pic>
        <p:nvPicPr>
          <p:cNvPr id="12" name="Image 11" descr="Couv. Rapport PPT5.jpg"/>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6" name="Title 1"/>
          <p:cNvSpPr>
            <a:spLocks noGrp="1"/>
          </p:cNvSpPr>
          <p:nvPr>
            <p:ph type="title"/>
          </p:nvPr>
        </p:nvSpPr>
        <p:spPr>
          <a:xfrm>
            <a:off x="2205350" y="274638"/>
            <a:ext cx="6481451" cy="1143000"/>
          </a:xfrm>
        </p:spPr>
        <p:txBody>
          <a:bodyPr>
            <a:normAutofit/>
          </a:bodyPr>
          <a:lstStyle>
            <a:lvl1pPr algn="l">
              <a:defRPr sz="1875">
                <a:solidFill>
                  <a:srgbClr val="FF0000"/>
                </a:solidFill>
              </a:defRPr>
            </a:lvl1pPr>
          </a:lstStyle>
          <a:p>
            <a:r>
              <a:rPr lang="fr-FR" dirty="0"/>
              <a:t>Modifiez le style du titre</a:t>
            </a:r>
            <a:endParaRPr lang="en-US" dirty="0"/>
          </a:p>
        </p:txBody>
      </p:sp>
      <p:sp>
        <p:nvSpPr>
          <p:cNvPr id="7" name="Content Placeholder 2"/>
          <p:cNvSpPr>
            <a:spLocks noGrp="1"/>
          </p:cNvSpPr>
          <p:nvPr>
            <p:ph idx="1"/>
          </p:nvPr>
        </p:nvSpPr>
        <p:spPr>
          <a:xfrm>
            <a:off x="457200" y="1600201"/>
            <a:ext cx="8229600" cy="4389633"/>
          </a:xfrm>
        </p:spPr>
        <p:txBody>
          <a:bodyPr/>
          <a:lstStyle>
            <a:lvl1pPr>
              <a:defRPr sz="1875">
                <a:solidFill>
                  <a:srgbClr val="1341A1"/>
                </a:solidFill>
              </a:defRPr>
            </a:lvl1pPr>
            <a:lvl2pPr>
              <a:defRPr sz="1350"/>
            </a:lvl2pPr>
            <a:lvl3pPr>
              <a:defRPr sz="1125"/>
            </a:lvl3pPr>
            <a:lvl4pPr>
              <a:defRPr sz="975"/>
            </a:lvl4pPr>
            <a:lvl5pPr>
              <a:defRPr sz="750"/>
            </a:lvl5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8" name="Slide Number Placeholder 5"/>
          <p:cNvSpPr>
            <a:spLocks noGrp="1"/>
          </p:cNvSpPr>
          <p:nvPr>
            <p:ph type="sldNum" sz="quarter" idx="12"/>
          </p:nvPr>
        </p:nvSpPr>
        <p:spPr>
          <a:xfrm>
            <a:off x="223920" y="6356354"/>
            <a:ext cx="609060" cy="365125"/>
          </a:xfrm>
        </p:spPr>
        <p:txBody>
          <a:bodyPr/>
          <a:lstStyle>
            <a:lvl1pPr algn="l">
              <a:defRPr sz="750">
                <a:solidFill>
                  <a:schemeClr val="bg1"/>
                </a:solidFill>
              </a:defRPr>
            </a:lvl1pPr>
          </a:lstStyle>
          <a:p>
            <a:fld id="{7CF807EE-CD1D-4590-8BC8-3307D96355C9}" type="slidenum">
              <a:rPr lang="fr-FR" smtClean="0"/>
              <a:t>‹N°›</a:t>
            </a:fld>
            <a:endParaRPr lang="fr-FR"/>
          </a:p>
        </p:txBody>
      </p:sp>
      <p:cxnSp>
        <p:nvCxnSpPr>
          <p:cNvPr id="10" name="Connecteur droit 9"/>
          <p:cNvCxnSpPr/>
          <p:nvPr/>
        </p:nvCxnSpPr>
        <p:spPr>
          <a:xfrm>
            <a:off x="402078" y="1351969"/>
            <a:ext cx="8284722" cy="0"/>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1" name="Connecteur droit 10"/>
          <p:cNvCxnSpPr/>
          <p:nvPr/>
        </p:nvCxnSpPr>
        <p:spPr>
          <a:xfrm flipV="1">
            <a:off x="2123414" y="614535"/>
            <a:ext cx="0" cy="477969"/>
          </a:xfrm>
          <a:prstGeom prst="line">
            <a:avLst/>
          </a:prstGeom>
          <a:ln w="6350" cmpd="sng">
            <a:solidFill>
              <a:schemeClr val="bg1">
                <a:lumMod val="50000"/>
              </a:schemeClr>
            </a:solidFill>
          </a:ln>
          <a:effectLst/>
        </p:spPr>
        <p:style>
          <a:lnRef idx="2">
            <a:schemeClr val="accent1"/>
          </a:lnRef>
          <a:fillRef idx="0">
            <a:schemeClr val="accent1"/>
          </a:fillRef>
          <a:effectRef idx="1">
            <a:schemeClr val="accent1"/>
          </a:effectRef>
          <a:fontRef idx="minor">
            <a:schemeClr val="tx1"/>
          </a:fontRef>
        </p:style>
      </p:cxnSp>
      <p:pic>
        <p:nvPicPr>
          <p:cNvPr id="13" name="Image 12"/>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51522" y="653300"/>
            <a:ext cx="1630693" cy="439200"/>
          </a:xfrm>
          <a:prstGeom prst="rect">
            <a:avLst/>
          </a:prstGeom>
        </p:spPr>
      </p:pic>
    </p:spTree>
    <p:extLst>
      <p:ext uri="{BB962C8B-B14F-4D97-AF65-F5344CB8AC3E}">
        <p14:creationId xmlns:p14="http://schemas.microsoft.com/office/powerpoint/2010/main" val="22677394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Text Placeholder 2"/>
          <p:cNvSpPr>
            <a:spLocks noGrp="1"/>
          </p:cNvSpPr>
          <p:nvPr>
            <p:ph type="body" idx="1"/>
          </p:nvPr>
        </p:nvSpPr>
        <p:spPr>
          <a:xfrm>
            <a:off x="457200" y="1600204"/>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Date Placeholder 3"/>
          <p:cNvSpPr>
            <a:spLocks noGrp="1"/>
          </p:cNvSpPr>
          <p:nvPr>
            <p:ph type="dt" sz="half" idx="2"/>
          </p:nvPr>
        </p:nvSpPr>
        <p:spPr>
          <a:xfrm>
            <a:off x="457200" y="6356354"/>
            <a:ext cx="2133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70EBCB-75A6-48B6-A94F-15B940329A90}" type="datetimeFigureOut">
              <a:rPr lang="fr-FR" smtClean="0"/>
              <a:t>03/06/2021</a:t>
            </a:fld>
            <a:endParaRPr lang="fr-FR"/>
          </a:p>
        </p:txBody>
      </p:sp>
      <p:sp>
        <p:nvSpPr>
          <p:cNvPr id="5" name="Footer Placeholder 4"/>
          <p:cNvSpPr>
            <a:spLocks noGrp="1"/>
          </p:cNvSpPr>
          <p:nvPr>
            <p:ph type="ftr" sz="quarter" idx="3"/>
          </p:nvPr>
        </p:nvSpPr>
        <p:spPr>
          <a:xfrm>
            <a:off x="3124200" y="6356354"/>
            <a:ext cx="28956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fr-FR"/>
          </a:p>
        </p:txBody>
      </p:sp>
      <p:sp>
        <p:nvSpPr>
          <p:cNvPr id="6" name="Slide Number Placeholder 5"/>
          <p:cNvSpPr>
            <a:spLocks noGrp="1"/>
          </p:cNvSpPr>
          <p:nvPr>
            <p:ph type="sldNum" sz="quarter" idx="4"/>
          </p:nvPr>
        </p:nvSpPr>
        <p:spPr>
          <a:xfrm>
            <a:off x="6553200" y="6356354"/>
            <a:ext cx="21336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7CF807EE-CD1D-4590-8BC8-3307D96355C9}" type="slidenum">
              <a:rPr lang="fr-FR" smtClean="0"/>
              <a:t>‹N°›</a:t>
            </a:fld>
            <a:endParaRPr lang="fr-FR"/>
          </a:p>
        </p:txBody>
      </p:sp>
    </p:spTree>
    <p:extLst>
      <p:ext uri="{BB962C8B-B14F-4D97-AF65-F5344CB8AC3E}">
        <p14:creationId xmlns:p14="http://schemas.microsoft.com/office/powerpoint/2010/main" val="26252623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Lst>
  <p:txStyles>
    <p:titleStyle>
      <a:lvl1pPr algn="ctr" defTabSz="342900" rtl="0" eaLnBrk="1" latinLnBrk="0" hangingPunct="1">
        <a:spcBef>
          <a:spcPct val="0"/>
        </a:spcBef>
        <a:buNone/>
        <a:defRPr sz="33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4.xml"/><Relationship Id="rId4" Type="http://schemas.openxmlformats.org/officeDocument/2006/relationships/image" Target="../media/image13.png"/></Relationships>
</file>

<file path=ppt/slides/_rels/slide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image" Target="../media/image15.emf"/><Relationship Id="rId1" Type="http://schemas.openxmlformats.org/officeDocument/2006/relationships/slideLayout" Target="../slideLayouts/slideLayout4.xml"/><Relationship Id="rId4" Type="http://schemas.openxmlformats.org/officeDocument/2006/relationships/image" Target="../media/image17.emf"/></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re 4"/>
          <p:cNvSpPr>
            <a:spLocks noGrp="1"/>
          </p:cNvSpPr>
          <p:nvPr>
            <p:ph type="ctrTitle"/>
          </p:nvPr>
        </p:nvSpPr>
        <p:spPr>
          <a:xfrm>
            <a:off x="793412" y="1706880"/>
            <a:ext cx="8176846" cy="1722120"/>
          </a:xfrm>
        </p:spPr>
        <p:txBody>
          <a:bodyPr>
            <a:normAutofit/>
          </a:bodyPr>
          <a:lstStyle/>
          <a:p>
            <a:pPr>
              <a:spcBef>
                <a:spcPts val="2400"/>
              </a:spcBef>
            </a:pPr>
            <a:r>
              <a:rPr lang="fr-FR" sz="3200" dirty="0"/>
              <a:t>Révision des VMPO</a:t>
            </a:r>
            <a:br>
              <a:rPr lang="fr-FR" sz="3200" dirty="0"/>
            </a:br>
            <a:r>
              <a:rPr lang="fr-FR" sz="3200" dirty="0"/>
              <a:t>Point d'avancement</a:t>
            </a:r>
          </a:p>
        </p:txBody>
      </p:sp>
      <p:sp>
        <p:nvSpPr>
          <p:cNvPr id="6" name="Sous-titre 5"/>
          <p:cNvSpPr>
            <a:spLocks noGrp="1"/>
          </p:cNvSpPr>
          <p:nvPr>
            <p:ph type="subTitle" idx="1"/>
          </p:nvPr>
        </p:nvSpPr>
        <p:spPr/>
        <p:txBody>
          <a:bodyPr/>
          <a:lstStyle/>
          <a:p>
            <a:r>
              <a:rPr lang="fr-FR" dirty="0"/>
              <a:t>Bureau de la Commission locale de l'eau</a:t>
            </a:r>
          </a:p>
          <a:p>
            <a:r>
              <a:rPr lang="fr-FR" dirty="0"/>
              <a:t>Réunion du 28 juin 2021</a:t>
            </a:r>
          </a:p>
        </p:txBody>
      </p:sp>
      <p:sp>
        <p:nvSpPr>
          <p:cNvPr id="4" name="Espace réservé du numéro de diapositive 3"/>
          <p:cNvSpPr>
            <a:spLocks noGrp="1"/>
          </p:cNvSpPr>
          <p:nvPr>
            <p:ph type="sldNum" sz="quarter" idx="4294967295"/>
          </p:nvPr>
        </p:nvSpPr>
        <p:spPr>
          <a:xfrm>
            <a:off x="0" y="6356350"/>
            <a:ext cx="609600" cy="365125"/>
          </a:xfrm>
        </p:spPr>
        <p:txBody>
          <a:bodyPr/>
          <a:lstStyle/>
          <a:p>
            <a:fld id="{7CF807EE-CD1D-4590-8BC8-3307D96355C9}" type="slidenum">
              <a:rPr lang="fr-FR" smtClean="0"/>
              <a:t>1</a:t>
            </a:fld>
            <a:endParaRPr lang="fr-FR" dirty="0"/>
          </a:p>
        </p:txBody>
      </p:sp>
    </p:spTree>
    <p:extLst>
      <p:ext uri="{BB962C8B-B14F-4D97-AF65-F5344CB8AC3E}">
        <p14:creationId xmlns:p14="http://schemas.microsoft.com/office/powerpoint/2010/main" val="12879109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numéro de diapositive 2"/>
          <p:cNvSpPr>
            <a:spLocks noGrp="1"/>
          </p:cNvSpPr>
          <p:nvPr>
            <p:ph type="sldNum" sz="quarter" idx="12"/>
          </p:nvPr>
        </p:nvSpPr>
        <p:spPr/>
        <p:txBody>
          <a:bodyPr/>
          <a:lstStyle/>
          <a:p>
            <a:fld id="{7CF807EE-CD1D-4590-8BC8-3307D96355C9}" type="slidenum">
              <a:rPr lang="fr-FR" smtClean="0"/>
              <a:pPr/>
              <a:t>2</a:t>
            </a:fld>
            <a:endParaRPr lang="fr-FR" dirty="0"/>
          </a:p>
        </p:txBody>
      </p:sp>
      <p:pic>
        <p:nvPicPr>
          <p:cNvPr id="18" name="Image 17">
            <a:extLst>
              <a:ext uri="{FF2B5EF4-FFF2-40B4-BE49-F238E27FC236}">
                <a16:creationId xmlns:a16="http://schemas.microsoft.com/office/drawing/2014/main" id="{CC6BC4C2-5A50-4C1B-9E36-D7DDBE6F19B0}"/>
              </a:ext>
            </a:extLst>
          </p:cNvPr>
          <p:cNvPicPr>
            <a:picLocks noChangeAspect="1"/>
          </p:cNvPicPr>
          <p:nvPr/>
        </p:nvPicPr>
        <p:blipFill>
          <a:blip r:embed="rId2"/>
          <a:stretch>
            <a:fillRect/>
          </a:stretch>
        </p:blipFill>
        <p:spPr>
          <a:xfrm>
            <a:off x="4743814" y="1185836"/>
            <a:ext cx="4320000" cy="2823307"/>
          </a:xfrm>
          <a:prstGeom prst="rect">
            <a:avLst/>
          </a:prstGeom>
        </p:spPr>
      </p:pic>
      <p:sp>
        <p:nvSpPr>
          <p:cNvPr id="4" name="Titre 3"/>
          <p:cNvSpPr>
            <a:spLocks noGrp="1"/>
          </p:cNvSpPr>
          <p:nvPr>
            <p:ph type="title"/>
          </p:nvPr>
        </p:nvSpPr>
        <p:spPr/>
        <p:txBody>
          <a:bodyPr>
            <a:noAutofit/>
          </a:bodyPr>
          <a:lstStyle/>
          <a:p>
            <a:pPr algn="ctr"/>
            <a:r>
              <a:rPr lang="fr-FR" sz="2400" dirty="0"/>
              <a:t>Révision des VMPO : rappel des motifs</a:t>
            </a:r>
          </a:p>
        </p:txBody>
      </p:sp>
      <p:grpSp>
        <p:nvGrpSpPr>
          <p:cNvPr id="21" name="Groupe 20">
            <a:extLst>
              <a:ext uri="{FF2B5EF4-FFF2-40B4-BE49-F238E27FC236}">
                <a16:creationId xmlns:a16="http://schemas.microsoft.com/office/drawing/2014/main" id="{A271E81C-7FAD-4974-A314-A75BAB2340A3}"/>
              </a:ext>
            </a:extLst>
          </p:cNvPr>
          <p:cNvGrpSpPr/>
          <p:nvPr/>
        </p:nvGrpSpPr>
        <p:grpSpPr>
          <a:xfrm>
            <a:off x="123252" y="1192032"/>
            <a:ext cx="4320000" cy="2823307"/>
            <a:chOff x="123252" y="1443702"/>
            <a:chExt cx="4320000" cy="2823307"/>
          </a:xfrm>
        </p:grpSpPr>
        <p:pic>
          <p:nvPicPr>
            <p:cNvPr id="13" name="Image 12">
              <a:extLst>
                <a:ext uri="{FF2B5EF4-FFF2-40B4-BE49-F238E27FC236}">
                  <a16:creationId xmlns:a16="http://schemas.microsoft.com/office/drawing/2014/main" id="{4CFCF6D6-369E-4EC2-AD1E-46DFDAF85467}"/>
                </a:ext>
              </a:extLst>
            </p:cNvPr>
            <p:cNvPicPr>
              <a:picLocks noChangeAspect="1"/>
            </p:cNvPicPr>
            <p:nvPr/>
          </p:nvPicPr>
          <p:blipFill>
            <a:blip r:embed="rId3"/>
            <a:stretch>
              <a:fillRect/>
            </a:stretch>
          </p:blipFill>
          <p:spPr>
            <a:xfrm>
              <a:off x="123252" y="1443702"/>
              <a:ext cx="4320000" cy="2823307"/>
            </a:xfrm>
            <a:prstGeom prst="rect">
              <a:avLst/>
            </a:prstGeom>
          </p:spPr>
        </p:pic>
        <p:cxnSp>
          <p:nvCxnSpPr>
            <p:cNvPr id="15" name="Connecteur droit avec flèche 14">
              <a:extLst>
                <a:ext uri="{FF2B5EF4-FFF2-40B4-BE49-F238E27FC236}">
                  <a16:creationId xmlns:a16="http://schemas.microsoft.com/office/drawing/2014/main" id="{E39E877D-54C3-4B7A-AF4A-99FE0F477E26}"/>
                </a:ext>
              </a:extLst>
            </p:cNvPr>
            <p:cNvCxnSpPr/>
            <p:nvPr/>
          </p:nvCxnSpPr>
          <p:spPr>
            <a:xfrm flipV="1">
              <a:off x="4194495" y="2013359"/>
              <a:ext cx="0" cy="1040234"/>
            </a:xfrm>
            <a:prstGeom prst="straightConnector1">
              <a:avLst/>
            </a:prstGeom>
            <a:ln>
              <a:solidFill>
                <a:schemeClr val="accent6"/>
              </a:solidFill>
              <a:tailEnd type="triangle"/>
            </a:ln>
          </p:spPr>
          <p:style>
            <a:lnRef idx="2">
              <a:schemeClr val="accent1"/>
            </a:lnRef>
            <a:fillRef idx="0">
              <a:schemeClr val="accent1"/>
            </a:fillRef>
            <a:effectRef idx="1">
              <a:schemeClr val="accent1"/>
            </a:effectRef>
            <a:fontRef idx="minor">
              <a:schemeClr val="tx1"/>
            </a:fontRef>
          </p:style>
        </p:cxnSp>
        <p:sp>
          <p:nvSpPr>
            <p:cNvPr id="16" name="ZoneTexte 15">
              <a:extLst>
                <a:ext uri="{FF2B5EF4-FFF2-40B4-BE49-F238E27FC236}">
                  <a16:creationId xmlns:a16="http://schemas.microsoft.com/office/drawing/2014/main" id="{0736FD2E-1B85-4EF9-BB0B-A9C064BAE8D4}"/>
                </a:ext>
              </a:extLst>
            </p:cNvPr>
            <p:cNvSpPr txBox="1"/>
            <p:nvPr/>
          </p:nvSpPr>
          <p:spPr>
            <a:xfrm>
              <a:off x="2583814" y="2424419"/>
              <a:ext cx="1610681" cy="369332"/>
            </a:xfrm>
            <a:prstGeom prst="rect">
              <a:avLst/>
            </a:prstGeom>
            <a:noFill/>
          </p:spPr>
          <p:txBody>
            <a:bodyPr wrap="square" rtlCol="0">
              <a:spAutoFit/>
            </a:bodyPr>
            <a:lstStyle/>
            <a:p>
              <a:r>
                <a:rPr lang="fr-FR" dirty="0"/>
                <a:t>+ 10 M m</a:t>
              </a:r>
              <a:r>
                <a:rPr lang="fr-FR" baseline="30000" dirty="0"/>
                <a:t>3</a:t>
              </a:r>
              <a:r>
                <a:rPr lang="fr-FR" dirty="0"/>
                <a:t>/an</a:t>
              </a:r>
            </a:p>
          </p:txBody>
        </p:sp>
      </p:grpSp>
      <p:pic>
        <p:nvPicPr>
          <p:cNvPr id="20" name="Image 19">
            <a:extLst>
              <a:ext uri="{FF2B5EF4-FFF2-40B4-BE49-F238E27FC236}">
                <a16:creationId xmlns:a16="http://schemas.microsoft.com/office/drawing/2014/main" id="{22144A51-6E2F-49B1-8856-C8C37ED2A5A2}"/>
              </a:ext>
            </a:extLst>
          </p:cNvPr>
          <p:cNvPicPr>
            <a:picLocks noChangeAspect="1"/>
          </p:cNvPicPr>
          <p:nvPr/>
        </p:nvPicPr>
        <p:blipFill>
          <a:blip r:embed="rId4"/>
          <a:stretch>
            <a:fillRect/>
          </a:stretch>
        </p:blipFill>
        <p:spPr>
          <a:xfrm>
            <a:off x="2283252" y="4034310"/>
            <a:ext cx="4320000" cy="2823307"/>
          </a:xfrm>
          <a:prstGeom prst="rect">
            <a:avLst/>
          </a:prstGeom>
        </p:spPr>
      </p:pic>
    </p:spTree>
    <p:extLst>
      <p:ext uri="{BB962C8B-B14F-4D97-AF65-F5344CB8AC3E}">
        <p14:creationId xmlns:p14="http://schemas.microsoft.com/office/powerpoint/2010/main" val="24039613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6422" y="3518071"/>
            <a:ext cx="8612777" cy="1275019"/>
          </a:xfrm>
        </p:spPr>
        <p:txBody>
          <a:bodyPr>
            <a:noAutofit/>
          </a:bodyPr>
          <a:lstStyle/>
          <a:p>
            <a:pPr marL="0" indent="0">
              <a:buNone/>
            </a:pPr>
            <a:r>
              <a:rPr lang="fr-FR" dirty="0"/>
              <a:t>Les valeurs des VMPO sont arrêtées après :</a:t>
            </a:r>
          </a:p>
          <a:p>
            <a:pPr lvl="0">
              <a:buClr>
                <a:schemeClr val="accent6">
                  <a:lumMod val="75000"/>
                </a:schemeClr>
              </a:buClr>
            </a:pPr>
            <a:r>
              <a:rPr lang="fr-FR" dirty="0"/>
              <a:t>simulation d’un scénario de prélèvement (compte tenu de la dynamique des nappes captives, le scénario doit préciser non seulement les débits prélevés mais aussi, et avec précision, la localisation des prélèvements) ;</a:t>
            </a:r>
          </a:p>
          <a:p>
            <a:pPr lvl="0">
              <a:buClr>
                <a:schemeClr val="accent6">
                  <a:lumMod val="75000"/>
                </a:schemeClr>
              </a:buClr>
            </a:pPr>
            <a:r>
              <a:rPr lang="fr-FR" dirty="0"/>
              <a:t>examen des variations de réserve induites ;</a:t>
            </a:r>
          </a:p>
          <a:p>
            <a:pPr lvl="0">
              <a:buClr>
                <a:schemeClr val="accent6">
                  <a:lumMod val="75000"/>
                </a:schemeClr>
              </a:buClr>
            </a:pPr>
            <a:r>
              <a:rPr lang="fr-FR" dirty="0"/>
              <a:t>jugement à dire d’expert (groupe d'experts hydrogéologues auprès de la CLE) de l'acceptabilité de ces variations.</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3</a:t>
            </a:fld>
            <a:endParaRPr lang="fr-FR" dirty="0"/>
          </a:p>
        </p:txBody>
      </p:sp>
      <p:sp>
        <p:nvSpPr>
          <p:cNvPr id="4" name="Titre 3"/>
          <p:cNvSpPr>
            <a:spLocks noGrp="1"/>
          </p:cNvSpPr>
          <p:nvPr>
            <p:ph type="title"/>
          </p:nvPr>
        </p:nvSpPr>
        <p:spPr/>
        <p:txBody>
          <a:bodyPr>
            <a:normAutofit/>
          </a:bodyPr>
          <a:lstStyle/>
          <a:p>
            <a:pPr algn="ctr"/>
            <a:r>
              <a:rPr lang="fr-FR" sz="2800" dirty="0"/>
              <a:t>Caractère révisable des VMPO</a:t>
            </a:r>
            <a:br>
              <a:rPr lang="fr-FR" sz="2800" dirty="0"/>
            </a:br>
            <a:r>
              <a:rPr lang="fr-FR" sz="2800" dirty="0"/>
              <a:t>Modalités de fixation</a:t>
            </a:r>
          </a:p>
        </p:txBody>
      </p:sp>
      <p:pic>
        <p:nvPicPr>
          <p:cNvPr id="8" name="Image 7">
            <a:extLst>
              <a:ext uri="{FF2B5EF4-FFF2-40B4-BE49-F238E27FC236}">
                <a16:creationId xmlns:a16="http://schemas.microsoft.com/office/drawing/2014/main" id="{8692AD51-8CD7-47D6-9CC7-5517A5462356}"/>
              </a:ext>
            </a:extLst>
          </p:cNvPr>
          <p:cNvPicPr>
            <a:picLocks noChangeAspect="1"/>
          </p:cNvPicPr>
          <p:nvPr/>
        </p:nvPicPr>
        <p:blipFill>
          <a:blip r:embed="rId2"/>
          <a:stretch>
            <a:fillRect/>
          </a:stretch>
        </p:blipFill>
        <p:spPr>
          <a:xfrm>
            <a:off x="348342" y="1510967"/>
            <a:ext cx="8490857" cy="1718861"/>
          </a:xfrm>
          <a:prstGeom prst="rect">
            <a:avLst/>
          </a:prstGeom>
          <a:ln w="38100">
            <a:solidFill>
              <a:schemeClr val="accent6">
                <a:lumMod val="75000"/>
              </a:schemeClr>
            </a:solidFill>
          </a:ln>
        </p:spPr>
      </p:pic>
      <p:sp>
        <p:nvSpPr>
          <p:cNvPr id="11" name="Espace réservé du contenu 1">
            <a:extLst>
              <a:ext uri="{FF2B5EF4-FFF2-40B4-BE49-F238E27FC236}">
                <a16:creationId xmlns:a16="http://schemas.microsoft.com/office/drawing/2014/main" id="{CE395E93-E697-4274-975E-3CDB590CF3BB}"/>
              </a:ext>
            </a:extLst>
          </p:cNvPr>
          <p:cNvSpPr txBox="1">
            <a:spLocks/>
          </p:cNvSpPr>
          <p:nvPr/>
        </p:nvSpPr>
        <p:spPr>
          <a:xfrm rot="1033973">
            <a:off x="5805567" y="2369578"/>
            <a:ext cx="2998797" cy="395639"/>
          </a:xfrm>
          <a:prstGeom prst="rect">
            <a:avLst/>
          </a:prstGeom>
          <a:solidFill>
            <a:srgbClr val="FFC000"/>
          </a:solidFill>
        </p:spPr>
        <p:txBody>
          <a:bodyPr vert="horz" lIns="91440" tIns="45720" rIns="91440" bIns="45720" rtlCol="0">
            <a:noAutofit/>
          </a:bodyPr>
          <a:lstStyle>
            <a:lvl1pPr marL="257175" indent="-257175" algn="l" defTabSz="342900" rtl="0" eaLnBrk="1" latinLnBrk="0" hangingPunct="1">
              <a:spcBef>
                <a:spcPct val="20000"/>
              </a:spcBef>
              <a:buFont typeface="Arial"/>
              <a:buChar char="•"/>
              <a:defRPr sz="1875" kern="1200">
                <a:solidFill>
                  <a:srgbClr val="1341A1"/>
                </a:solidFill>
                <a:latin typeface="+mn-lt"/>
                <a:ea typeface="+mn-ea"/>
                <a:cs typeface="+mn-cs"/>
              </a:defRPr>
            </a:lvl1pPr>
            <a:lvl2pPr marL="557213" indent="-214313" algn="l" defTabSz="342900" rtl="0" eaLnBrk="1" latinLnBrk="0" hangingPunct="1">
              <a:spcBef>
                <a:spcPct val="20000"/>
              </a:spcBef>
              <a:buFont typeface="Arial"/>
              <a:buChar char="–"/>
              <a:defRPr sz="135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125"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975"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75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a:lstStyle>
          <a:p>
            <a:pPr marL="0" indent="0" algn="ctr">
              <a:buFont typeface="Arial"/>
              <a:buNone/>
            </a:pPr>
            <a:r>
              <a:rPr lang="fr-FR" dirty="0"/>
              <a:t>page 11 du PAGD (tome 2)</a:t>
            </a:r>
          </a:p>
        </p:txBody>
      </p:sp>
    </p:spTree>
    <p:extLst>
      <p:ext uri="{BB962C8B-B14F-4D97-AF65-F5344CB8AC3E}">
        <p14:creationId xmlns:p14="http://schemas.microsoft.com/office/powerpoint/2010/main" val="31818268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02B663FB-6B66-4B65-B9B9-F831B2A22768}"/>
              </a:ext>
            </a:extLst>
          </p:cNvPr>
          <p:cNvPicPr>
            <a:picLocks noChangeAspect="1"/>
          </p:cNvPicPr>
          <p:nvPr/>
        </p:nvPicPr>
        <p:blipFill>
          <a:blip r:embed="rId2"/>
          <a:stretch>
            <a:fillRect/>
          </a:stretch>
        </p:blipFill>
        <p:spPr>
          <a:xfrm rot="21021260">
            <a:off x="438547" y="2661197"/>
            <a:ext cx="2926081" cy="1326599"/>
          </a:xfrm>
          <a:prstGeom prst="rect">
            <a:avLst/>
          </a:prstGeom>
        </p:spPr>
      </p:pic>
      <p:pic>
        <p:nvPicPr>
          <p:cNvPr id="8" name="Image 7">
            <a:extLst>
              <a:ext uri="{FF2B5EF4-FFF2-40B4-BE49-F238E27FC236}">
                <a16:creationId xmlns:a16="http://schemas.microsoft.com/office/drawing/2014/main" id="{E94C6D80-DFB8-494B-9826-B4016E1A7CF2}"/>
              </a:ext>
            </a:extLst>
          </p:cNvPr>
          <p:cNvPicPr>
            <a:picLocks noChangeAspect="1"/>
          </p:cNvPicPr>
          <p:nvPr/>
        </p:nvPicPr>
        <p:blipFill>
          <a:blip r:embed="rId3"/>
          <a:stretch>
            <a:fillRect/>
          </a:stretch>
        </p:blipFill>
        <p:spPr>
          <a:xfrm>
            <a:off x="2261071" y="2325432"/>
            <a:ext cx="2235055" cy="3266270"/>
          </a:xfrm>
          <a:prstGeom prst="rect">
            <a:avLst/>
          </a:prstGeom>
        </p:spPr>
      </p:pic>
      <p:pic>
        <p:nvPicPr>
          <p:cNvPr id="10" name="Image 9">
            <a:extLst>
              <a:ext uri="{FF2B5EF4-FFF2-40B4-BE49-F238E27FC236}">
                <a16:creationId xmlns:a16="http://schemas.microsoft.com/office/drawing/2014/main" id="{E00B33CA-5A8A-4B01-88E7-89CD589B677D}"/>
              </a:ext>
            </a:extLst>
          </p:cNvPr>
          <p:cNvPicPr>
            <a:picLocks noChangeAspect="1"/>
          </p:cNvPicPr>
          <p:nvPr/>
        </p:nvPicPr>
        <p:blipFill>
          <a:blip r:embed="rId4"/>
          <a:stretch>
            <a:fillRect/>
          </a:stretch>
        </p:blipFill>
        <p:spPr>
          <a:xfrm rot="1241413">
            <a:off x="958884" y="4103105"/>
            <a:ext cx="2467429" cy="1479801"/>
          </a:xfrm>
          <a:prstGeom prst="rect">
            <a:avLst/>
          </a:prstGeom>
        </p:spPr>
      </p:pic>
      <p:sp>
        <p:nvSpPr>
          <p:cNvPr id="3" name="Espace réservé du numéro de diapositive 2"/>
          <p:cNvSpPr>
            <a:spLocks noGrp="1"/>
          </p:cNvSpPr>
          <p:nvPr>
            <p:ph type="sldNum" sz="quarter" idx="12"/>
          </p:nvPr>
        </p:nvSpPr>
        <p:spPr/>
        <p:txBody>
          <a:bodyPr/>
          <a:lstStyle/>
          <a:p>
            <a:fld id="{7CF807EE-CD1D-4590-8BC8-3307D96355C9}" type="slidenum">
              <a:rPr lang="fr-FR" smtClean="0"/>
              <a:pPr/>
              <a:t>4</a:t>
            </a:fld>
            <a:endParaRPr lang="fr-FR" dirty="0"/>
          </a:p>
        </p:txBody>
      </p:sp>
      <p:sp>
        <p:nvSpPr>
          <p:cNvPr id="4" name="Titre 3"/>
          <p:cNvSpPr>
            <a:spLocks noGrp="1"/>
          </p:cNvSpPr>
          <p:nvPr>
            <p:ph type="title"/>
          </p:nvPr>
        </p:nvSpPr>
        <p:spPr/>
        <p:txBody>
          <a:bodyPr>
            <a:normAutofit/>
          </a:bodyPr>
          <a:lstStyle/>
          <a:p>
            <a:pPr algn="ctr"/>
            <a:r>
              <a:rPr lang="fr-FR" sz="3600" dirty="0"/>
              <a:t>Modalités pratiques</a:t>
            </a:r>
          </a:p>
        </p:txBody>
      </p:sp>
      <p:sp>
        <p:nvSpPr>
          <p:cNvPr id="5" name="ZoneTexte 4">
            <a:extLst>
              <a:ext uri="{FF2B5EF4-FFF2-40B4-BE49-F238E27FC236}">
                <a16:creationId xmlns:a16="http://schemas.microsoft.com/office/drawing/2014/main" id="{D1C9E9CA-A5FD-4667-9ABC-8C1D38CFD358}"/>
              </a:ext>
            </a:extLst>
          </p:cNvPr>
          <p:cNvSpPr txBox="1"/>
          <p:nvPr/>
        </p:nvSpPr>
        <p:spPr>
          <a:xfrm>
            <a:off x="5965371" y="3074126"/>
            <a:ext cx="2830538" cy="1200329"/>
          </a:xfrm>
          <a:prstGeom prst="rect">
            <a:avLst/>
          </a:prstGeom>
          <a:solidFill>
            <a:schemeClr val="accent6">
              <a:lumMod val="60000"/>
              <a:lumOff val="40000"/>
            </a:schemeClr>
          </a:solidFill>
        </p:spPr>
        <p:txBody>
          <a:bodyPr wrap="square" rtlCol="0">
            <a:spAutoFit/>
          </a:bodyPr>
          <a:lstStyle/>
          <a:p>
            <a:pPr algn="ctr"/>
            <a:r>
              <a:rPr lang="fr-FR" dirty="0">
                <a:solidFill>
                  <a:srgbClr val="333399"/>
                </a:solidFill>
              </a:rPr>
              <a:t>Propositions à dire d'experts sur la base d'une approche itérative par "essais-erreurs"</a:t>
            </a:r>
          </a:p>
        </p:txBody>
      </p:sp>
      <p:sp>
        <p:nvSpPr>
          <p:cNvPr id="7" name="Forme libre : forme 6">
            <a:extLst>
              <a:ext uri="{FF2B5EF4-FFF2-40B4-BE49-F238E27FC236}">
                <a16:creationId xmlns:a16="http://schemas.microsoft.com/office/drawing/2014/main" id="{70345DD0-32A8-42B8-B30E-07329E099CB8}"/>
              </a:ext>
            </a:extLst>
          </p:cNvPr>
          <p:cNvSpPr/>
          <p:nvPr/>
        </p:nvSpPr>
        <p:spPr>
          <a:xfrm>
            <a:off x="7541623" y="4275909"/>
            <a:ext cx="1331512" cy="1949023"/>
          </a:xfrm>
          <a:custGeom>
            <a:avLst/>
            <a:gdLst>
              <a:gd name="connsiteX0" fmla="*/ 0 w 1331512"/>
              <a:gd name="connsiteY0" fmla="*/ 1550125 h 1949023"/>
              <a:gd name="connsiteX1" fmla="*/ 1288868 w 1331512"/>
              <a:gd name="connsiteY1" fmla="*/ 1846217 h 1949023"/>
              <a:gd name="connsiteX2" fmla="*/ 896983 w 1331512"/>
              <a:gd name="connsiteY2" fmla="*/ 0 h 1949023"/>
            </a:gdLst>
            <a:ahLst/>
            <a:cxnLst>
              <a:cxn ang="0">
                <a:pos x="connsiteX0" y="connsiteY0"/>
              </a:cxn>
              <a:cxn ang="0">
                <a:pos x="connsiteX1" y="connsiteY1"/>
              </a:cxn>
              <a:cxn ang="0">
                <a:pos x="connsiteX2" y="connsiteY2"/>
              </a:cxn>
            </a:cxnLst>
            <a:rect l="l" t="t" r="r" b="b"/>
            <a:pathLst>
              <a:path w="1331512" h="1949023">
                <a:moveTo>
                  <a:pt x="0" y="1550125"/>
                </a:moveTo>
                <a:cubicBezTo>
                  <a:pt x="569685" y="1827348"/>
                  <a:pt x="1139371" y="2104571"/>
                  <a:pt x="1288868" y="1846217"/>
                </a:cubicBezTo>
                <a:cubicBezTo>
                  <a:pt x="1438365" y="1587863"/>
                  <a:pt x="1167674" y="793931"/>
                  <a:pt x="896983" y="0"/>
                </a:cubicBezTo>
              </a:path>
            </a:pathLst>
          </a:custGeom>
          <a:noFill/>
          <a:ln w="44450">
            <a:solidFill>
              <a:schemeClr val="accent6">
                <a:lumMod val="75000"/>
              </a:schemeClr>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9" name="Forme libre : forme 8">
            <a:extLst>
              <a:ext uri="{FF2B5EF4-FFF2-40B4-BE49-F238E27FC236}">
                <a16:creationId xmlns:a16="http://schemas.microsoft.com/office/drawing/2014/main" id="{FD512CE7-5966-42A9-935A-EA78E554392E}"/>
              </a:ext>
            </a:extLst>
          </p:cNvPr>
          <p:cNvSpPr/>
          <p:nvPr/>
        </p:nvSpPr>
        <p:spPr>
          <a:xfrm>
            <a:off x="4267200" y="2055223"/>
            <a:ext cx="3805646" cy="1010194"/>
          </a:xfrm>
          <a:custGeom>
            <a:avLst/>
            <a:gdLst>
              <a:gd name="connsiteX0" fmla="*/ 3805646 w 3805646"/>
              <a:gd name="connsiteY0" fmla="*/ 1010194 h 1010194"/>
              <a:gd name="connsiteX1" fmla="*/ 2899954 w 3805646"/>
              <a:gd name="connsiteY1" fmla="*/ 339634 h 1010194"/>
              <a:gd name="connsiteX2" fmla="*/ 0 w 3805646"/>
              <a:gd name="connsiteY2" fmla="*/ 0 h 1010194"/>
            </a:gdLst>
            <a:ahLst/>
            <a:cxnLst>
              <a:cxn ang="0">
                <a:pos x="connsiteX0" y="connsiteY0"/>
              </a:cxn>
              <a:cxn ang="0">
                <a:pos x="connsiteX1" y="connsiteY1"/>
              </a:cxn>
              <a:cxn ang="0">
                <a:pos x="connsiteX2" y="connsiteY2"/>
              </a:cxn>
            </a:cxnLst>
            <a:rect l="l" t="t" r="r" b="b"/>
            <a:pathLst>
              <a:path w="3805646" h="1010194">
                <a:moveTo>
                  <a:pt x="3805646" y="1010194"/>
                </a:moveTo>
                <a:cubicBezTo>
                  <a:pt x="3669937" y="759097"/>
                  <a:pt x="3534228" y="508000"/>
                  <a:pt x="2899954" y="339634"/>
                </a:cubicBezTo>
                <a:cubicBezTo>
                  <a:pt x="2265680" y="171268"/>
                  <a:pt x="1132840" y="85634"/>
                  <a:pt x="0" y="0"/>
                </a:cubicBezTo>
              </a:path>
            </a:pathLst>
          </a:custGeom>
          <a:noFill/>
          <a:ln w="38100">
            <a:solidFill>
              <a:schemeClr val="accent6">
                <a:lumMod val="75000"/>
              </a:schemeClr>
            </a:solidFill>
            <a:tailEnd type="triangle"/>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fr-FR"/>
          </a:p>
        </p:txBody>
      </p:sp>
      <p:sp>
        <p:nvSpPr>
          <p:cNvPr id="2" name="Espace réservé du contenu 1"/>
          <p:cNvSpPr>
            <a:spLocks noGrp="1"/>
          </p:cNvSpPr>
          <p:nvPr>
            <p:ph idx="1"/>
          </p:nvPr>
        </p:nvSpPr>
        <p:spPr>
          <a:xfrm>
            <a:off x="223920" y="1376198"/>
            <a:ext cx="8764632" cy="4840819"/>
          </a:xfrm>
        </p:spPr>
        <p:txBody>
          <a:bodyPr>
            <a:noAutofit/>
          </a:bodyPr>
          <a:lstStyle/>
          <a:p>
            <a:pPr marL="0" indent="0">
              <a:spcBef>
                <a:spcPts val="2400"/>
              </a:spcBef>
              <a:buNone/>
            </a:pPr>
            <a:r>
              <a:rPr lang="fr-FR" sz="2400" dirty="0"/>
              <a:t>Propositions de valeurs pour les VMPO :</a:t>
            </a:r>
          </a:p>
          <a:p>
            <a:pPr marL="457200" indent="-457200">
              <a:spcBef>
                <a:spcPts val="600"/>
              </a:spcBef>
              <a:buClr>
                <a:schemeClr val="accent6">
                  <a:lumMod val="75000"/>
                </a:schemeClr>
              </a:buClr>
              <a:buFont typeface="+mj-lt"/>
              <a:buAutoNum type="arabicPeriod"/>
            </a:pPr>
            <a:r>
              <a:rPr lang="fr-FR" sz="2400" dirty="0"/>
              <a:t>construction scénarios</a:t>
            </a:r>
          </a:p>
          <a:p>
            <a:pPr marL="457200" indent="-457200">
              <a:spcBef>
                <a:spcPts val="600"/>
              </a:spcBef>
              <a:buClr>
                <a:schemeClr val="accent6">
                  <a:lumMod val="75000"/>
                </a:schemeClr>
              </a:buClr>
              <a:buFont typeface="+mj-lt"/>
              <a:buAutoNum type="arabicPeriod"/>
            </a:pPr>
            <a:r>
              <a:rPr lang="fr-FR" sz="2400" dirty="0"/>
              <a:t>simulations dans MONA (BRGM)</a:t>
            </a:r>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endParaRPr lang="fr-FR" sz="2400" dirty="0"/>
          </a:p>
          <a:p>
            <a:pPr marL="457200" indent="-457200">
              <a:spcBef>
                <a:spcPts val="600"/>
              </a:spcBef>
              <a:buClr>
                <a:schemeClr val="accent6">
                  <a:lumMod val="75000"/>
                </a:schemeClr>
              </a:buClr>
              <a:buFont typeface="+mj-lt"/>
              <a:buAutoNum type="arabicPeriod"/>
            </a:pPr>
            <a:r>
              <a:rPr lang="fr-FR" sz="2400" dirty="0"/>
              <a:t>examen résultats par groupe d'experts hydrogéologues</a:t>
            </a:r>
          </a:p>
          <a:p>
            <a:pPr lvl="1">
              <a:spcBef>
                <a:spcPts val="0"/>
              </a:spcBef>
              <a:buClr>
                <a:schemeClr val="accent6">
                  <a:lumMod val="75000"/>
                </a:schemeClr>
              </a:buClr>
              <a:buFont typeface="Arial" panose="020B0604020202020204" pitchFamily="34" charset="0"/>
              <a:buChar char="•"/>
            </a:pPr>
            <a:endParaRPr lang="fr-FR" sz="1875" dirty="0"/>
          </a:p>
          <a:p>
            <a:pPr lvl="1">
              <a:spcBef>
                <a:spcPts val="0"/>
              </a:spcBef>
              <a:buClr>
                <a:schemeClr val="accent6">
                  <a:lumMod val="75000"/>
                </a:schemeClr>
              </a:buClr>
              <a:buFont typeface="Arial" panose="020B0604020202020204" pitchFamily="34" charset="0"/>
              <a:buChar char="•"/>
            </a:pPr>
            <a:endParaRPr lang="fr-FR" sz="1875" dirty="0"/>
          </a:p>
          <a:p>
            <a:pPr lvl="1">
              <a:spcBef>
                <a:spcPts val="0"/>
              </a:spcBef>
              <a:buClr>
                <a:schemeClr val="accent6">
                  <a:lumMod val="75000"/>
                </a:schemeClr>
              </a:buClr>
              <a:buFont typeface="Arial" panose="020B0604020202020204" pitchFamily="34" charset="0"/>
              <a:buChar char="•"/>
            </a:pPr>
            <a:endParaRPr lang="fr-FR" sz="1875" dirty="0"/>
          </a:p>
          <a:p>
            <a:pPr lvl="1">
              <a:spcBef>
                <a:spcPts val="0"/>
              </a:spcBef>
              <a:buClr>
                <a:schemeClr val="accent6">
                  <a:lumMod val="75000"/>
                </a:schemeClr>
              </a:buClr>
              <a:buFont typeface="Arial" panose="020B0604020202020204" pitchFamily="34" charset="0"/>
              <a:buChar char="•"/>
            </a:pPr>
            <a:endParaRPr lang="fr-FR" sz="1875" dirty="0"/>
          </a:p>
          <a:p>
            <a:pPr lvl="1">
              <a:spcBef>
                <a:spcPts val="0"/>
              </a:spcBef>
              <a:buClr>
                <a:schemeClr val="accent6">
                  <a:lumMod val="75000"/>
                </a:schemeClr>
              </a:buClr>
              <a:buFont typeface="Arial" panose="020B0604020202020204" pitchFamily="34" charset="0"/>
              <a:buChar char="•"/>
            </a:pPr>
            <a:endParaRPr lang="fr-FR" sz="1875" dirty="0"/>
          </a:p>
          <a:p>
            <a:pPr lvl="1">
              <a:spcBef>
                <a:spcPts val="0"/>
              </a:spcBef>
              <a:buClr>
                <a:schemeClr val="accent6">
                  <a:lumMod val="75000"/>
                </a:schemeClr>
              </a:buClr>
              <a:buFont typeface="Arial" panose="020B0604020202020204" pitchFamily="34" charset="0"/>
              <a:buChar char="•"/>
            </a:pPr>
            <a:endParaRPr lang="fr-FR" sz="1875" dirty="0"/>
          </a:p>
          <a:p>
            <a:pPr>
              <a:spcBef>
                <a:spcPts val="0"/>
              </a:spcBef>
              <a:buClr>
                <a:schemeClr val="accent6">
                  <a:lumMod val="75000"/>
                </a:schemeClr>
              </a:buClr>
              <a:buFont typeface="Wingdings" panose="05000000000000000000" pitchFamily="2" charset="2"/>
              <a:buChar char="q"/>
            </a:pPr>
            <a:r>
              <a:rPr lang="fr-FR" sz="2400" dirty="0"/>
              <a:t>propositions à la CLE pour décision</a:t>
            </a:r>
          </a:p>
          <a:p>
            <a:pPr>
              <a:spcBef>
                <a:spcPts val="0"/>
              </a:spcBef>
              <a:buClr>
                <a:schemeClr val="accent6">
                  <a:lumMod val="75000"/>
                </a:schemeClr>
              </a:buClr>
              <a:buFont typeface="Wingdings" panose="05000000000000000000" pitchFamily="2" charset="2"/>
              <a:buChar char="q"/>
            </a:pPr>
            <a:endParaRPr lang="fr-FR" sz="2400" dirty="0"/>
          </a:p>
          <a:p>
            <a:pPr marL="0" indent="0">
              <a:spcBef>
                <a:spcPts val="0"/>
              </a:spcBef>
              <a:buClr>
                <a:schemeClr val="accent6">
                  <a:lumMod val="75000"/>
                </a:schemeClr>
              </a:buClr>
              <a:buNone/>
            </a:pPr>
            <a:r>
              <a:rPr lang="fr-FR" sz="2400" dirty="0"/>
              <a:t>	Échéance : deuxième semestre 2021</a:t>
            </a:r>
          </a:p>
        </p:txBody>
      </p:sp>
    </p:spTree>
    <p:extLst>
      <p:ext uri="{BB962C8B-B14F-4D97-AF65-F5344CB8AC3E}">
        <p14:creationId xmlns:p14="http://schemas.microsoft.com/office/powerpoint/2010/main" val="194261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9" end="9"/>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9"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3920" y="1515535"/>
            <a:ext cx="8764632" cy="4840819"/>
          </a:xfrm>
        </p:spPr>
        <p:txBody>
          <a:bodyPr>
            <a:noAutofit/>
          </a:bodyPr>
          <a:lstStyle/>
          <a:p>
            <a:pPr marL="0" indent="0">
              <a:spcBef>
                <a:spcPts val="2400"/>
              </a:spcBef>
              <a:buNone/>
            </a:pPr>
            <a:r>
              <a:rPr lang="fr-FR" sz="2400" dirty="0"/>
              <a:t>3 scénarios élaborés sur la base :</a:t>
            </a:r>
          </a:p>
          <a:p>
            <a:pPr>
              <a:spcBef>
                <a:spcPts val="600"/>
              </a:spcBef>
              <a:buClr>
                <a:schemeClr val="accent6">
                  <a:lumMod val="75000"/>
                </a:schemeClr>
              </a:buClr>
            </a:pPr>
            <a:r>
              <a:rPr lang="fr-FR" sz="2400" dirty="0"/>
              <a:t>d’hypothèses de prélèvement en Gironde :</a:t>
            </a:r>
          </a:p>
          <a:p>
            <a:pPr lvl="1">
              <a:spcBef>
                <a:spcPts val="600"/>
              </a:spcBef>
              <a:buClr>
                <a:schemeClr val="accent6">
                  <a:lumMod val="75000"/>
                </a:schemeClr>
              </a:buClr>
            </a:pPr>
            <a:r>
              <a:rPr lang="fr-FR" sz="1875" dirty="0">
                <a:solidFill>
                  <a:srgbClr val="1341A1"/>
                </a:solidFill>
              </a:rPr>
              <a:t>évolution démographique, de la consommation, des performances des réseaux</a:t>
            </a:r>
          </a:p>
          <a:p>
            <a:pPr lvl="1">
              <a:spcBef>
                <a:spcPts val="600"/>
              </a:spcBef>
              <a:buClr>
                <a:schemeClr val="accent6">
                  <a:lumMod val="75000"/>
                </a:schemeClr>
              </a:buClr>
            </a:pPr>
            <a:r>
              <a:rPr lang="fr-FR" sz="1875" dirty="0">
                <a:solidFill>
                  <a:srgbClr val="1341A1"/>
                </a:solidFill>
              </a:rPr>
              <a:t>répartition des prélèvements</a:t>
            </a:r>
          </a:p>
          <a:p>
            <a:pPr>
              <a:spcBef>
                <a:spcPts val="600"/>
              </a:spcBef>
              <a:buClr>
                <a:schemeClr val="accent6">
                  <a:lumMod val="75000"/>
                </a:schemeClr>
              </a:buClr>
            </a:pPr>
            <a:r>
              <a:rPr lang="fr-FR" sz="2400" dirty="0"/>
              <a:t>d’hypothèses de prélèvement hors Gironde</a:t>
            </a:r>
          </a:p>
          <a:p>
            <a:pPr>
              <a:spcBef>
                <a:spcPts val="600"/>
              </a:spcBef>
              <a:buClr>
                <a:schemeClr val="accent6">
                  <a:lumMod val="75000"/>
                </a:schemeClr>
              </a:buClr>
            </a:pPr>
            <a:r>
              <a:rPr lang="fr-FR" sz="2400" dirty="0"/>
              <a:t>d’hypothèses sur les scénarios climatiques</a:t>
            </a:r>
          </a:p>
          <a:p>
            <a:pPr marL="0" indent="0">
              <a:spcBef>
                <a:spcPts val="2400"/>
              </a:spcBef>
              <a:buClr>
                <a:schemeClr val="accent6">
                  <a:lumMod val="75000"/>
                </a:schemeClr>
              </a:buClr>
              <a:buNone/>
            </a:pPr>
            <a:r>
              <a:rPr lang="fr-FR" sz="2400" dirty="0"/>
              <a:t>Simulation des 3 scénarios</a:t>
            </a:r>
          </a:p>
          <a:p>
            <a:pPr marL="0" indent="0">
              <a:spcBef>
                <a:spcPts val="2400"/>
              </a:spcBef>
              <a:buClr>
                <a:schemeClr val="accent6">
                  <a:lumMod val="75000"/>
                </a:schemeClr>
              </a:buClr>
              <a:buNone/>
            </a:pPr>
            <a:r>
              <a:rPr lang="fr-FR" sz="2400" dirty="0"/>
              <a:t>Attente restitution mise en forme pour examen par groupe d'experts</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5</a:t>
            </a:fld>
            <a:endParaRPr lang="fr-FR" dirty="0"/>
          </a:p>
        </p:txBody>
      </p:sp>
      <p:sp>
        <p:nvSpPr>
          <p:cNvPr id="4" name="Titre 3"/>
          <p:cNvSpPr>
            <a:spLocks noGrp="1"/>
          </p:cNvSpPr>
          <p:nvPr>
            <p:ph type="title"/>
          </p:nvPr>
        </p:nvSpPr>
        <p:spPr/>
        <p:txBody>
          <a:bodyPr>
            <a:normAutofit/>
          </a:bodyPr>
          <a:lstStyle/>
          <a:p>
            <a:pPr algn="ctr"/>
            <a:r>
              <a:rPr lang="fr-FR" sz="3600" dirty="0"/>
              <a:t>Avancement</a:t>
            </a:r>
          </a:p>
        </p:txBody>
      </p:sp>
    </p:spTree>
    <p:extLst>
      <p:ext uri="{BB962C8B-B14F-4D97-AF65-F5344CB8AC3E}">
        <p14:creationId xmlns:p14="http://schemas.microsoft.com/office/powerpoint/2010/main" val="3600111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Espace réservé du contenu 4">
            <a:extLst>
              <a:ext uri="{FF2B5EF4-FFF2-40B4-BE49-F238E27FC236}">
                <a16:creationId xmlns:a16="http://schemas.microsoft.com/office/drawing/2014/main" id="{E46F5B3C-98F5-43F8-BA50-ED4F68D4FF82}"/>
              </a:ext>
            </a:extLst>
          </p:cNvPr>
          <p:cNvGraphicFramePr>
            <a:graphicFrameLocks noGrp="1"/>
          </p:cNvGraphicFramePr>
          <p:nvPr>
            <p:ph idx="1"/>
            <p:extLst>
              <p:ext uri="{D42A27DB-BD31-4B8C-83A1-F6EECF244321}">
                <p14:modId xmlns:p14="http://schemas.microsoft.com/office/powerpoint/2010/main" val="2712704534"/>
              </p:ext>
            </p:extLst>
          </p:nvPr>
        </p:nvGraphicFramePr>
        <p:xfrm>
          <a:off x="431822" y="1494943"/>
          <a:ext cx="8331200" cy="4638675"/>
        </p:xfrm>
        <a:graphic>
          <a:graphicData uri="http://schemas.openxmlformats.org/drawingml/2006/table">
            <a:tbl>
              <a:tblPr/>
              <a:tblGrid>
                <a:gridCol w="1285385">
                  <a:extLst>
                    <a:ext uri="{9D8B030D-6E8A-4147-A177-3AD203B41FA5}">
                      <a16:colId xmlns:a16="http://schemas.microsoft.com/office/drawing/2014/main" val="79804519"/>
                    </a:ext>
                  </a:extLst>
                </a:gridCol>
                <a:gridCol w="469721">
                  <a:extLst>
                    <a:ext uri="{9D8B030D-6E8A-4147-A177-3AD203B41FA5}">
                      <a16:colId xmlns:a16="http://schemas.microsoft.com/office/drawing/2014/main" val="3834256410"/>
                    </a:ext>
                  </a:extLst>
                </a:gridCol>
                <a:gridCol w="469721">
                  <a:extLst>
                    <a:ext uri="{9D8B030D-6E8A-4147-A177-3AD203B41FA5}">
                      <a16:colId xmlns:a16="http://schemas.microsoft.com/office/drawing/2014/main" val="926092747"/>
                    </a:ext>
                  </a:extLst>
                </a:gridCol>
                <a:gridCol w="469721">
                  <a:extLst>
                    <a:ext uri="{9D8B030D-6E8A-4147-A177-3AD203B41FA5}">
                      <a16:colId xmlns:a16="http://schemas.microsoft.com/office/drawing/2014/main" val="804627370"/>
                    </a:ext>
                  </a:extLst>
                </a:gridCol>
                <a:gridCol w="469721">
                  <a:extLst>
                    <a:ext uri="{9D8B030D-6E8A-4147-A177-3AD203B41FA5}">
                      <a16:colId xmlns:a16="http://schemas.microsoft.com/office/drawing/2014/main" val="160974345"/>
                    </a:ext>
                  </a:extLst>
                </a:gridCol>
                <a:gridCol w="469721">
                  <a:extLst>
                    <a:ext uri="{9D8B030D-6E8A-4147-A177-3AD203B41FA5}">
                      <a16:colId xmlns:a16="http://schemas.microsoft.com/office/drawing/2014/main" val="3496220104"/>
                    </a:ext>
                  </a:extLst>
                </a:gridCol>
                <a:gridCol w="469721">
                  <a:extLst>
                    <a:ext uri="{9D8B030D-6E8A-4147-A177-3AD203B41FA5}">
                      <a16:colId xmlns:a16="http://schemas.microsoft.com/office/drawing/2014/main" val="4040049176"/>
                    </a:ext>
                  </a:extLst>
                </a:gridCol>
                <a:gridCol w="469721">
                  <a:extLst>
                    <a:ext uri="{9D8B030D-6E8A-4147-A177-3AD203B41FA5}">
                      <a16:colId xmlns:a16="http://schemas.microsoft.com/office/drawing/2014/main" val="3306991406"/>
                    </a:ext>
                  </a:extLst>
                </a:gridCol>
                <a:gridCol w="469721">
                  <a:extLst>
                    <a:ext uri="{9D8B030D-6E8A-4147-A177-3AD203B41FA5}">
                      <a16:colId xmlns:a16="http://schemas.microsoft.com/office/drawing/2014/main" val="1889941338"/>
                    </a:ext>
                  </a:extLst>
                </a:gridCol>
                <a:gridCol w="469721">
                  <a:extLst>
                    <a:ext uri="{9D8B030D-6E8A-4147-A177-3AD203B41FA5}">
                      <a16:colId xmlns:a16="http://schemas.microsoft.com/office/drawing/2014/main" val="1515559367"/>
                    </a:ext>
                  </a:extLst>
                </a:gridCol>
                <a:gridCol w="469721">
                  <a:extLst>
                    <a:ext uri="{9D8B030D-6E8A-4147-A177-3AD203B41FA5}">
                      <a16:colId xmlns:a16="http://schemas.microsoft.com/office/drawing/2014/main" val="2582297206"/>
                    </a:ext>
                  </a:extLst>
                </a:gridCol>
                <a:gridCol w="469721">
                  <a:extLst>
                    <a:ext uri="{9D8B030D-6E8A-4147-A177-3AD203B41FA5}">
                      <a16:colId xmlns:a16="http://schemas.microsoft.com/office/drawing/2014/main" val="1781291215"/>
                    </a:ext>
                  </a:extLst>
                </a:gridCol>
                <a:gridCol w="469721">
                  <a:extLst>
                    <a:ext uri="{9D8B030D-6E8A-4147-A177-3AD203B41FA5}">
                      <a16:colId xmlns:a16="http://schemas.microsoft.com/office/drawing/2014/main" val="1550605377"/>
                    </a:ext>
                  </a:extLst>
                </a:gridCol>
                <a:gridCol w="469721">
                  <a:extLst>
                    <a:ext uri="{9D8B030D-6E8A-4147-A177-3AD203B41FA5}">
                      <a16:colId xmlns:a16="http://schemas.microsoft.com/office/drawing/2014/main" val="1823213533"/>
                    </a:ext>
                  </a:extLst>
                </a:gridCol>
                <a:gridCol w="469721">
                  <a:extLst>
                    <a:ext uri="{9D8B030D-6E8A-4147-A177-3AD203B41FA5}">
                      <a16:colId xmlns:a16="http://schemas.microsoft.com/office/drawing/2014/main" val="401400062"/>
                    </a:ext>
                  </a:extLst>
                </a:gridCol>
                <a:gridCol w="469721">
                  <a:extLst>
                    <a:ext uri="{9D8B030D-6E8A-4147-A177-3AD203B41FA5}">
                      <a16:colId xmlns:a16="http://schemas.microsoft.com/office/drawing/2014/main" val="2712041160"/>
                    </a:ext>
                  </a:extLst>
                </a:gridCol>
              </a:tblGrid>
              <a:tr h="200025">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VMPO</a:t>
                      </a:r>
                    </a:p>
                  </a:txBody>
                  <a:tcPr marL="9525" marR="9525" marT="9525" marB="0" anchor="b">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PREL</a:t>
                      </a: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fontAlgn="b"/>
                      <a:r>
                        <a:rPr lang="fr-FR" sz="1100" b="0" i="0" u="none" strike="noStrike">
                          <a:solidFill>
                            <a:srgbClr val="000000"/>
                          </a:solidFill>
                          <a:effectLst/>
                          <a:latin typeface="Calibri" panose="020F0502020204030204" pitchFamily="34" charset="0"/>
                        </a:rPr>
                        <a:t>DIFF</a:t>
                      </a:r>
                    </a:p>
                  </a:txBody>
                  <a:tcPr marL="9525" marR="9525" marT="9525" marB="0" anchor="b">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7110472"/>
                  </a:ext>
                </a:extLst>
              </a:tr>
              <a:tr h="200025">
                <a:tc gridSpan="5">
                  <a:txBody>
                    <a:bodyPr/>
                    <a:lstStyle/>
                    <a:p>
                      <a:pPr algn="l" fontAlgn="b"/>
                      <a:r>
                        <a:rPr lang="fr-FR" sz="1100" b="0" i="0" u="none" strike="noStrike" dirty="0">
                          <a:solidFill>
                            <a:srgbClr val="000000"/>
                          </a:solidFill>
                          <a:effectLst/>
                          <a:latin typeface="Calibri" panose="020F0502020204030204" pitchFamily="34" charset="0"/>
                        </a:rPr>
                        <a:t>S1 : scénario </a:t>
                      </a:r>
                      <a:r>
                        <a:rPr lang="fr-FR" sz="1100" b="1" i="0" u="none" strike="noStrike" dirty="0">
                          <a:solidFill>
                            <a:srgbClr val="000000"/>
                          </a:solidFill>
                          <a:effectLst/>
                          <a:latin typeface="Calibri" panose="020F0502020204030204" pitchFamily="34" charset="0"/>
                        </a:rPr>
                        <a:t>tendanciel</a:t>
                      </a:r>
                      <a:r>
                        <a:rPr lang="fr-FR" sz="1100" b="0" i="0" u="none" strike="noStrike" dirty="0">
                          <a:solidFill>
                            <a:srgbClr val="000000"/>
                          </a:solidFill>
                          <a:effectLst/>
                          <a:latin typeface="Calibri" panose="020F0502020204030204" pitchFamily="34" charset="0"/>
                        </a:rPr>
                        <a:t> (prélèvements à 2050)</a:t>
                      </a:r>
                    </a:p>
                  </a:txBody>
                  <a:tcPr marL="9525" marR="9525" marT="9525"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294687972"/>
                  </a:ext>
                </a:extLst>
              </a:tr>
              <a:tr h="190500">
                <a:tc>
                  <a:txBody>
                    <a:bodyPr/>
                    <a:lstStyle/>
                    <a:p>
                      <a:pPr algn="ctr"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FR" sz="1100" b="0" i="0" u="none" strike="noStrike">
                          <a:solidFill>
                            <a:srgbClr val="000000"/>
                          </a:solidFill>
                          <a:effectLst/>
                          <a:latin typeface="Calibri" panose="020F0502020204030204" pitchFamily="34" charset="0"/>
                        </a:rPr>
                        <a:t>CENTRE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LITTORAL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NORD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SUD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MEDOC ESTUAIRE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51456273"/>
                  </a:ext>
                </a:extLst>
              </a:tr>
              <a:tr h="190500">
                <a:tc>
                  <a:txBody>
                    <a:bodyPr/>
                    <a:lstStyle/>
                    <a:p>
                      <a:pPr algn="l" fontAlgn="b"/>
                      <a:r>
                        <a:rPr lang="fr-FR" sz="1100" b="0" i="0" u="none" strike="noStrike">
                          <a:solidFill>
                            <a:srgbClr val="000000"/>
                          </a:solidFill>
                          <a:effectLst/>
                          <a:latin typeface="Calibri" panose="020F0502020204030204" pitchFamily="34" charset="0"/>
                        </a:rPr>
                        <a:t>Miocène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8,5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8,7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869288309"/>
                  </a:ext>
                </a:extLst>
              </a:tr>
              <a:tr h="190500">
                <a:tc>
                  <a:txBody>
                    <a:bodyPr/>
                    <a:lstStyle/>
                    <a:p>
                      <a:pPr algn="l" fontAlgn="b"/>
                      <a:r>
                        <a:rPr lang="fr-FR" sz="1100" b="0" i="0" u="none" strike="noStrike">
                          <a:solidFill>
                            <a:srgbClr val="000000"/>
                          </a:solidFill>
                          <a:effectLst/>
                          <a:latin typeface="Calibri" panose="020F0502020204030204" pitchFamily="34" charset="0"/>
                        </a:rPr>
                        <a:t>Oligocène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57,3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-9,3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22,2</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-0,2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5,5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521463561"/>
                  </a:ext>
                </a:extLst>
              </a:tr>
              <a:tr h="190500">
                <a:tc>
                  <a:txBody>
                    <a:bodyPr/>
                    <a:lstStyle/>
                    <a:p>
                      <a:pPr algn="l" fontAlgn="b"/>
                      <a:r>
                        <a:rPr lang="fr-FR" sz="1100" b="0" i="0" u="none" strike="noStrike">
                          <a:solidFill>
                            <a:srgbClr val="000000"/>
                          </a:solidFill>
                          <a:effectLst/>
                          <a:latin typeface="Calibri" panose="020F0502020204030204" pitchFamily="34" charset="0"/>
                        </a:rPr>
                        <a:t>Eocène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54,5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-16,2</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9,9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-3,3</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8,6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6,9</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0,6</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1323256641"/>
                  </a:ext>
                </a:extLst>
              </a:tr>
              <a:tr h="190500">
                <a:tc>
                  <a:txBody>
                    <a:bodyPr/>
                    <a:lstStyle/>
                    <a:p>
                      <a:pPr algn="l" fontAlgn="b"/>
                      <a:r>
                        <a:rPr lang="fr-FR" sz="1100" b="0" i="0" u="none" strike="noStrike">
                          <a:solidFill>
                            <a:srgbClr val="000000"/>
                          </a:solidFill>
                          <a:effectLst/>
                          <a:latin typeface="Calibri" panose="020F0502020204030204" pitchFamily="34" charset="0"/>
                        </a:rPr>
                        <a:t>Campano-Maas</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0,7</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95625829"/>
                  </a:ext>
                </a:extLst>
              </a:tr>
              <a:tr h="200025">
                <a:tc>
                  <a:txBody>
                    <a:bodyPr/>
                    <a:lstStyle/>
                    <a:p>
                      <a:pPr algn="l" fontAlgn="b"/>
                      <a:r>
                        <a:rPr lang="fr-FR" sz="1100" b="0" i="0" u="none" strike="noStrike">
                          <a:solidFill>
                            <a:srgbClr val="000000"/>
                          </a:solidFill>
                          <a:effectLst/>
                          <a:latin typeface="Calibri" panose="020F0502020204030204" pitchFamily="34" charset="0"/>
                        </a:rPr>
                        <a:t>Cénomano-Turo</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E2EFDA"/>
                    </a:solidFill>
                  </a:tcPr>
                </a:tc>
                <a:extLst>
                  <a:ext uri="{0D108BD9-81ED-4DB2-BD59-A6C34878D82A}">
                    <a16:rowId xmlns:a16="http://schemas.microsoft.com/office/drawing/2014/main" val="3925252812"/>
                  </a:ext>
                </a:extLst>
              </a:tr>
              <a:tr h="190500">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74872543"/>
                  </a:ext>
                </a:extLst>
              </a:tr>
              <a:tr h="200025">
                <a:tc gridSpan="7">
                  <a:txBody>
                    <a:bodyPr/>
                    <a:lstStyle/>
                    <a:p>
                      <a:pPr algn="l" fontAlgn="b"/>
                      <a:r>
                        <a:rPr lang="fr-FR" sz="1100" b="0" i="0" u="none" strike="noStrike" dirty="0">
                          <a:solidFill>
                            <a:srgbClr val="000000"/>
                          </a:solidFill>
                          <a:effectLst/>
                          <a:latin typeface="Calibri" panose="020F0502020204030204" pitchFamily="34" charset="0"/>
                        </a:rPr>
                        <a:t>S2 : application des VMPO avec scénario </a:t>
                      </a:r>
                      <a:r>
                        <a:rPr lang="fr-FR" sz="1100" b="1" i="0" u="none" strike="noStrike" dirty="0">
                          <a:solidFill>
                            <a:srgbClr val="000000"/>
                          </a:solidFill>
                          <a:effectLst/>
                          <a:latin typeface="Calibri" panose="020F0502020204030204" pitchFamily="34" charset="0"/>
                        </a:rPr>
                        <a:t>climatique pessimiste</a:t>
                      </a:r>
                    </a:p>
                  </a:txBody>
                  <a:tcPr marL="9525" marR="9525" marT="9525"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5086956"/>
                  </a:ext>
                </a:extLst>
              </a:tr>
              <a:tr h="190500">
                <a:tc>
                  <a:txBody>
                    <a:bodyPr/>
                    <a:lstStyle/>
                    <a:p>
                      <a:pPr algn="ctr"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FR" sz="1100" b="0" i="0" u="none" strike="noStrike">
                          <a:solidFill>
                            <a:srgbClr val="000000"/>
                          </a:solidFill>
                          <a:effectLst/>
                          <a:latin typeface="Calibri" panose="020F0502020204030204" pitchFamily="34" charset="0"/>
                        </a:rPr>
                        <a:t>CENTRE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LITTORAL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NORD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SUD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MEDOC ESTUAIRE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2729388224"/>
                  </a:ext>
                </a:extLst>
              </a:tr>
              <a:tr h="190500">
                <a:tc>
                  <a:txBody>
                    <a:bodyPr/>
                    <a:lstStyle/>
                    <a:p>
                      <a:pPr algn="l" fontAlgn="b"/>
                      <a:r>
                        <a:rPr lang="fr-FR" sz="1100" b="0" i="0" u="none" strike="noStrike">
                          <a:solidFill>
                            <a:srgbClr val="000000"/>
                          </a:solidFill>
                          <a:effectLst/>
                          <a:latin typeface="Calibri" panose="020F0502020204030204" pitchFamily="34" charset="0"/>
                        </a:rPr>
                        <a:t>Miocène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797537655"/>
                  </a:ext>
                </a:extLst>
              </a:tr>
              <a:tr h="190500">
                <a:tc>
                  <a:txBody>
                    <a:bodyPr/>
                    <a:lstStyle/>
                    <a:p>
                      <a:pPr algn="l" fontAlgn="b"/>
                      <a:r>
                        <a:rPr lang="fr-FR" sz="1100" b="0" i="0" u="none" strike="noStrike">
                          <a:solidFill>
                            <a:srgbClr val="000000"/>
                          </a:solidFill>
                          <a:effectLst/>
                          <a:latin typeface="Calibri" panose="020F0502020204030204" pitchFamily="34" charset="0"/>
                        </a:rPr>
                        <a:t>Oligocène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060861911"/>
                  </a:ext>
                </a:extLst>
              </a:tr>
              <a:tr h="190500">
                <a:tc>
                  <a:txBody>
                    <a:bodyPr/>
                    <a:lstStyle/>
                    <a:p>
                      <a:pPr algn="l" fontAlgn="b"/>
                      <a:r>
                        <a:rPr lang="fr-FR" sz="1100" b="0" i="0" u="none" strike="noStrike">
                          <a:solidFill>
                            <a:srgbClr val="000000"/>
                          </a:solidFill>
                          <a:effectLst/>
                          <a:latin typeface="Calibri" panose="020F0502020204030204" pitchFamily="34" charset="0"/>
                        </a:rPr>
                        <a:t>Eocène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46888532"/>
                  </a:ext>
                </a:extLst>
              </a:tr>
              <a:tr h="190500">
                <a:tc>
                  <a:txBody>
                    <a:bodyPr/>
                    <a:lstStyle/>
                    <a:p>
                      <a:pPr algn="l" fontAlgn="b"/>
                      <a:r>
                        <a:rPr lang="fr-FR" sz="1100" b="0" i="0" u="none" strike="noStrike">
                          <a:solidFill>
                            <a:srgbClr val="000000"/>
                          </a:solidFill>
                          <a:effectLst/>
                          <a:latin typeface="Calibri" panose="020F0502020204030204" pitchFamily="34" charset="0"/>
                        </a:rPr>
                        <a:t>Campano-Maas</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322099061"/>
                  </a:ext>
                </a:extLst>
              </a:tr>
              <a:tr h="200025">
                <a:tc>
                  <a:txBody>
                    <a:bodyPr/>
                    <a:lstStyle/>
                    <a:p>
                      <a:pPr algn="l" fontAlgn="b"/>
                      <a:r>
                        <a:rPr lang="fr-FR" sz="1100" b="0" i="0" u="none" strike="noStrike">
                          <a:solidFill>
                            <a:srgbClr val="000000"/>
                          </a:solidFill>
                          <a:effectLst/>
                          <a:latin typeface="Calibri" panose="020F0502020204030204" pitchFamily="34" charset="0"/>
                        </a:rPr>
                        <a:t>Cénomano-Turo</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638664253"/>
                  </a:ext>
                </a:extLst>
              </a:tr>
              <a:tr h="190500">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523431216"/>
                  </a:ext>
                </a:extLst>
              </a:tr>
              <a:tr h="200025">
                <a:tc gridSpan="8">
                  <a:txBody>
                    <a:bodyPr/>
                    <a:lstStyle/>
                    <a:p>
                      <a:pPr algn="l" fontAlgn="b"/>
                      <a:r>
                        <a:rPr lang="fr-FR" sz="1100" b="0" i="0" u="none" strike="noStrike" dirty="0">
                          <a:solidFill>
                            <a:srgbClr val="000000"/>
                          </a:solidFill>
                          <a:effectLst/>
                          <a:latin typeface="Calibri" panose="020F0502020204030204" pitchFamily="34" charset="0"/>
                        </a:rPr>
                        <a:t>S3 : S2 avec </a:t>
                      </a:r>
                      <a:r>
                        <a:rPr lang="fr-FR" sz="1100" b="1" i="0" u="none" strike="noStrike" dirty="0">
                          <a:solidFill>
                            <a:srgbClr val="000000"/>
                          </a:solidFill>
                          <a:effectLst/>
                          <a:latin typeface="Calibri" panose="020F0502020204030204" pitchFamily="34" charset="0"/>
                        </a:rPr>
                        <a:t>volume augmenté </a:t>
                      </a:r>
                      <a:r>
                        <a:rPr lang="fr-FR" sz="1100" b="0" i="0" u="none" strike="noStrike" dirty="0">
                          <a:solidFill>
                            <a:srgbClr val="000000"/>
                          </a:solidFill>
                          <a:effectLst/>
                          <a:latin typeface="Calibri" panose="020F0502020204030204" pitchFamily="34" charset="0"/>
                        </a:rPr>
                        <a:t>pour certaines UG (en rouge)</a:t>
                      </a:r>
                    </a:p>
                  </a:txBody>
                  <a:tcPr marL="9525" marR="9525" marT="9525" marB="0" anchor="b">
                    <a:lnL>
                      <a:noFill/>
                    </a:lnL>
                    <a:lnR>
                      <a:noFill/>
                    </a:lnR>
                    <a:lnT>
                      <a:noFill/>
                    </a:lnT>
                    <a:lnB>
                      <a:noFill/>
                    </a:lnB>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hMerge="1">
                  <a:txBody>
                    <a:bodyPr/>
                    <a:lstStyle/>
                    <a:p>
                      <a:endParaRPr lang="fr-FR"/>
                    </a:p>
                  </a:txBody>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38697808"/>
                  </a:ext>
                </a:extLst>
              </a:tr>
              <a:tr h="190500">
                <a:tc>
                  <a:txBody>
                    <a:bodyPr/>
                    <a:lstStyle/>
                    <a:p>
                      <a:pPr algn="ctr" fontAlgn="b"/>
                      <a:endParaRPr lang="fr-FR" sz="1100" b="0" i="0" u="none" strike="noStrike">
                        <a:solidFill>
                          <a:srgbClr val="000000"/>
                        </a:solidFill>
                        <a:effectLst/>
                        <a:latin typeface="Calibri" panose="020F0502020204030204" pitchFamily="34" charset="0"/>
                      </a:endParaRP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gridSpan="3">
                  <a:txBody>
                    <a:bodyPr/>
                    <a:lstStyle/>
                    <a:p>
                      <a:pPr algn="ctr" fontAlgn="b"/>
                      <a:r>
                        <a:rPr lang="fr-FR" sz="1100" b="0" i="0" u="none" strike="noStrike">
                          <a:solidFill>
                            <a:srgbClr val="000000"/>
                          </a:solidFill>
                          <a:effectLst/>
                          <a:latin typeface="Calibri" panose="020F0502020204030204" pitchFamily="34" charset="0"/>
                        </a:rPr>
                        <a:t>CENTRE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LITTORAL</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NORD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SUD</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tc gridSpan="3">
                  <a:txBody>
                    <a:bodyPr/>
                    <a:lstStyle/>
                    <a:p>
                      <a:pPr algn="ctr" fontAlgn="b"/>
                      <a:r>
                        <a:rPr lang="fr-FR" sz="1100" b="0" i="0" u="none" strike="noStrike">
                          <a:solidFill>
                            <a:srgbClr val="000000"/>
                          </a:solidFill>
                          <a:effectLst/>
                          <a:latin typeface="Calibri" panose="020F0502020204030204" pitchFamily="34" charset="0"/>
                        </a:rPr>
                        <a:t>MEDOC ESTUAIRE</a:t>
                      </a:r>
                    </a:p>
                  </a:txBody>
                  <a:tcPr marL="9525" marR="9525" marT="9525"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fr-FR"/>
                    </a:p>
                  </a:txBody>
                  <a:tcPr/>
                </a:tc>
                <a:tc hMerge="1">
                  <a:txBody>
                    <a:bodyPr/>
                    <a:lstStyle/>
                    <a:p>
                      <a:endParaRPr lang="fr-FR"/>
                    </a:p>
                  </a:txBody>
                  <a:tcPr/>
                </a:tc>
                <a:extLst>
                  <a:ext uri="{0D108BD9-81ED-4DB2-BD59-A6C34878D82A}">
                    <a16:rowId xmlns:a16="http://schemas.microsoft.com/office/drawing/2014/main" val="4156406623"/>
                  </a:ext>
                </a:extLst>
              </a:tr>
              <a:tr h="190500">
                <a:tc>
                  <a:txBody>
                    <a:bodyPr/>
                    <a:lstStyle/>
                    <a:p>
                      <a:pPr algn="l" fontAlgn="b"/>
                      <a:r>
                        <a:rPr lang="fr-FR" sz="1100" b="0" i="0" u="none" strike="noStrike">
                          <a:solidFill>
                            <a:srgbClr val="000000"/>
                          </a:solidFill>
                          <a:effectLst/>
                          <a:latin typeface="Calibri" panose="020F0502020204030204" pitchFamily="34" charset="0"/>
                        </a:rPr>
                        <a:t>Miocène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850823503"/>
                  </a:ext>
                </a:extLst>
              </a:tr>
              <a:tr h="190500">
                <a:tc>
                  <a:txBody>
                    <a:bodyPr/>
                    <a:lstStyle/>
                    <a:p>
                      <a:pPr algn="l" fontAlgn="b"/>
                      <a:r>
                        <a:rPr lang="fr-FR" sz="1100" b="0" i="0" u="none" strike="noStrike">
                          <a:solidFill>
                            <a:srgbClr val="000000"/>
                          </a:solidFill>
                          <a:effectLst/>
                          <a:latin typeface="Calibri" panose="020F0502020204030204" pitchFamily="34" charset="0"/>
                        </a:rPr>
                        <a:t>Oligocène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48,0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27,5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-5,5</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077635228"/>
                  </a:ext>
                </a:extLst>
              </a:tr>
              <a:tr h="190500">
                <a:tc>
                  <a:txBody>
                    <a:bodyPr/>
                    <a:lstStyle/>
                    <a:p>
                      <a:pPr algn="l" fontAlgn="b"/>
                      <a:r>
                        <a:rPr lang="fr-FR" sz="1100" b="0" i="0" u="none" strike="noStrike">
                          <a:solidFill>
                            <a:srgbClr val="000000"/>
                          </a:solidFill>
                          <a:effectLst/>
                          <a:latin typeface="Calibri" panose="020F0502020204030204" pitchFamily="34" charset="0"/>
                        </a:rPr>
                        <a:t>Eocène</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38,3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6,6</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-5,4</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r" fontAlgn="b"/>
                      <a:r>
                        <a:rPr lang="fr-FR" sz="1100" b="0" i="0" u="none" strike="noStrike">
                          <a:solidFill>
                            <a:srgbClr val="000000"/>
                          </a:solidFill>
                          <a:effectLst/>
                          <a:latin typeface="Calibri" panose="020F0502020204030204" pitchFamily="34" charset="0"/>
                        </a:rPr>
                        <a:t>7,0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10,0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1" i="0" u="none" strike="noStrike">
                          <a:solidFill>
                            <a:srgbClr val="FF0000"/>
                          </a:solidFill>
                          <a:effectLst/>
                          <a:latin typeface="Calibri" panose="020F0502020204030204" pitchFamily="34" charset="0"/>
                        </a:rPr>
                        <a:t>-3,0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CE4D6"/>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7,5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136495904"/>
                  </a:ext>
                </a:extLst>
              </a:tr>
              <a:tr h="190500">
                <a:tc>
                  <a:txBody>
                    <a:bodyPr/>
                    <a:lstStyle/>
                    <a:p>
                      <a:pPr algn="l" fontAlgn="b"/>
                      <a:r>
                        <a:rPr lang="fr-FR" sz="1100" b="0" i="0" u="none" strike="noStrike">
                          <a:solidFill>
                            <a:srgbClr val="000000"/>
                          </a:solidFill>
                          <a:effectLst/>
                          <a:latin typeface="Calibri" panose="020F0502020204030204" pitchFamily="34" charset="0"/>
                        </a:rPr>
                        <a:t>Campano-Maas</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509500312"/>
                  </a:ext>
                </a:extLst>
              </a:tr>
              <a:tr h="200025">
                <a:tc>
                  <a:txBody>
                    <a:bodyPr/>
                    <a:lstStyle/>
                    <a:p>
                      <a:pPr algn="l" fontAlgn="b"/>
                      <a:r>
                        <a:rPr lang="fr-FR" sz="1100" b="0" i="0" u="none" strike="noStrike">
                          <a:solidFill>
                            <a:srgbClr val="000000"/>
                          </a:solidFill>
                          <a:effectLst/>
                          <a:latin typeface="Calibri" panose="020F0502020204030204" pitchFamily="34" charset="0"/>
                        </a:rPr>
                        <a:t>Cénomano-Turo</a:t>
                      </a:r>
                    </a:p>
                  </a:txBody>
                  <a:tcPr marL="9525" marR="9525" marT="9525" marB="0" anchor="b">
                    <a:lnL>
                      <a:noFill/>
                    </a:lnL>
                    <a:lnR w="12700" cap="flat" cmpd="sng" algn="ctr">
                      <a:solidFill>
                        <a:srgbClr val="000000"/>
                      </a:solidFill>
                      <a:prstDash val="solid"/>
                      <a:round/>
                      <a:headEnd type="none" w="med" len="med"/>
                      <a:tailEnd type="none" w="med" len="med"/>
                    </a:lnR>
                    <a:lnT>
                      <a:noFill/>
                    </a:lnT>
                    <a:lnB>
                      <a:noFill/>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4,0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l" fontAlgn="b"/>
                      <a:r>
                        <a:rPr lang="fr-FR" sz="1100" b="0" i="0" u="none" strike="noStrike">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BDBDB"/>
                    </a:solidFill>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12,0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a:solidFill>
                            <a:srgbClr val="000000"/>
                          </a:solidFill>
                          <a:effectLst/>
                          <a:latin typeface="Calibri" panose="020F0502020204030204" pitchFamily="34" charset="0"/>
                        </a:rPr>
                        <a:t>1,0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r" fontAlgn="b"/>
                      <a:r>
                        <a:rPr lang="fr-FR" sz="1100" b="0" i="0" u="none" strike="noStrike" dirty="0">
                          <a:solidFill>
                            <a:srgbClr val="000000"/>
                          </a:solidFill>
                          <a:effectLst/>
                          <a:latin typeface="Calibri" panose="020F0502020204030204" pitchFamily="34" charset="0"/>
                        </a:rPr>
                        <a:t>0,0</a:t>
                      </a:r>
                    </a:p>
                  </a:txBody>
                  <a:tcPr marL="9525" marR="9525" marT="9525"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2CC"/>
                    </a:solidFill>
                  </a:tcPr>
                </a:tc>
                <a:extLst>
                  <a:ext uri="{0D108BD9-81ED-4DB2-BD59-A6C34878D82A}">
                    <a16:rowId xmlns:a16="http://schemas.microsoft.com/office/drawing/2014/main" val="3112955550"/>
                  </a:ext>
                </a:extLst>
              </a:tr>
            </a:tbl>
          </a:graphicData>
        </a:graphic>
      </p:graphicFrame>
      <p:sp>
        <p:nvSpPr>
          <p:cNvPr id="3" name="Espace réservé du numéro de diapositive 2"/>
          <p:cNvSpPr>
            <a:spLocks noGrp="1"/>
          </p:cNvSpPr>
          <p:nvPr>
            <p:ph type="sldNum" sz="quarter" idx="12"/>
          </p:nvPr>
        </p:nvSpPr>
        <p:spPr/>
        <p:txBody>
          <a:bodyPr/>
          <a:lstStyle/>
          <a:p>
            <a:fld id="{7CF807EE-CD1D-4590-8BC8-3307D96355C9}" type="slidenum">
              <a:rPr lang="fr-FR" smtClean="0"/>
              <a:pPr/>
              <a:t>6</a:t>
            </a:fld>
            <a:endParaRPr lang="fr-FR" dirty="0"/>
          </a:p>
        </p:txBody>
      </p:sp>
      <p:sp>
        <p:nvSpPr>
          <p:cNvPr id="4" name="Titre 3"/>
          <p:cNvSpPr>
            <a:spLocks noGrp="1"/>
          </p:cNvSpPr>
          <p:nvPr>
            <p:ph type="title"/>
          </p:nvPr>
        </p:nvSpPr>
        <p:spPr/>
        <p:txBody>
          <a:bodyPr>
            <a:normAutofit/>
          </a:bodyPr>
          <a:lstStyle/>
          <a:p>
            <a:pPr algn="ctr"/>
            <a:r>
              <a:rPr lang="fr-FR" sz="3600" dirty="0"/>
              <a:t>Les scénarios actuels</a:t>
            </a:r>
          </a:p>
        </p:txBody>
      </p:sp>
    </p:spTree>
    <p:extLst>
      <p:ext uri="{BB962C8B-B14F-4D97-AF65-F5344CB8AC3E}">
        <p14:creationId xmlns:p14="http://schemas.microsoft.com/office/powerpoint/2010/main" val="20514876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idx="1"/>
          </p:nvPr>
        </p:nvSpPr>
        <p:spPr>
          <a:xfrm>
            <a:off x="223920" y="1515535"/>
            <a:ext cx="8764632" cy="4840819"/>
          </a:xfrm>
        </p:spPr>
        <p:txBody>
          <a:bodyPr>
            <a:noAutofit/>
          </a:bodyPr>
          <a:lstStyle/>
          <a:p>
            <a:pPr>
              <a:spcBef>
                <a:spcPts val="600"/>
              </a:spcBef>
              <a:buClr>
                <a:schemeClr val="accent6">
                  <a:lumMod val="75000"/>
                </a:schemeClr>
              </a:buClr>
            </a:pPr>
            <a:r>
              <a:rPr lang="fr-FR" sz="2000" dirty="0"/>
              <a:t>Simulation d'une dizaine de scénarios supplémentaires</a:t>
            </a:r>
          </a:p>
          <a:p>
            <a:pPr>
              <a:spcBef>
                <a:spcPts val="1800"/>
              </a:spcBef>
              <a:buClr>
                <a:schemeClr val="accent6">
                  <a:lumMod val="75000"/>
                </a:schemeClr>
              </a:buClr>
            </a:pPr>
            <a:r>
              <a:rPr lang="fr-FR" sz="2000" dirty="0"/>
              <a:t>Extension de la réflexion à l'Oligocène centre :</a:t>
            </a:r>
          </a:p>
          <a:p>
            <a:pPr lvl="1">
              <a:spcBef>
                <a:spcPts val="600"/>
              </a:spcBef>
              <a:buClr>
                <a:schemeClr val="accent6">
                  <a:lumMod val="75000"/>
                </a:schemeClr>
              </a:buClr>
              <a:buFont typeface="Wingdings" panose="05000000000000000000" pitchFamily="2" charset="2"/>
              <a:buChar char="§"/>
            </a:pPr>
            <a:r>
              <a:rPr lang="fr-FR" sz="2000" dirty="0">
                <a:solidFill>
                  <a:srgbClr val="1341A1"/>
                </a:solidFill>
              </a:rPr>
              <a:t>projets de Bordeaux Métropole pour répondre à l'augmentation de la demande en lien avec la croissance de population</a:t>
            </a:r>
          </a:p>
          <a:p>
            <a:pPr lvl="1">
              <a:spcBef>
                <a:spcPts val="600"/>
              </a:spcBef>
              <a:buClr>
                <a:schemeClr val="accent6">
                  <a:lumMod val="75000"/>
                </a:schemeClr>
              </a:buClr>
              <a:buFont typeface="Wingdings" panose="05000000000000000000" pitchFamily="2" charset="2"/>
              <a:buChar char="§"/>
            </a:pPr>
            <a:r>
              <a:rPr lang="fr-FR" sz="2000" dirty="0">
                <a:solidFill>
                  <a:srgbClr val="1341A1"/>
                </a:solidFill>
              </a:rPr>
              <a:t>particularités de l'oligocène centre : </a:t>
            </a:r>
          </a:p>
          <a:p>
            <a:pPr lvl="2">
              <a:spcBef>
                <a:spcPts val="300"/>
              </a:spcBef>
              <a:buClr>
                <a:schemeClr val="accent6">
                  <a:lumMod val="75000"/>
                </a:schemeClr>
              </a:buClr>
              <a:buFont typeface="Wingdings" panose="05000000000000000000" pitchFamily="2" charset="2"/>
              <a:buChar char="ü"/>
            </a:pPr>
            <a:r>
              <a:rPr lang="fr-FR" sz="2000" dirty="0">
                <a:solidFill>
                  <a:srgbClr val="1341A1"/>
                </a:solidFill>
              </a:rPr>
              <a:t>distinguo rive droite / rive gauche de la Garonne</a:t>
            </a:r>
          </a:p>
          <a:p>
            <a:pPr lvl="2">
              <a:spcBef>
                <a:spcPts val="300"/>
              </a:spcBef>
              <a:buClr>
                <a:schemeClr val="accent6">
                  <a:lumMod val="75000"/>
                </a:schemeClr>
              </a:buClr>
              <a:buFont typeface="Wingdings" panose="05000000000000000000" pitchFamily="2" charset="2"/>
              <a:buChar char="ü"/>
            </a:pPr>
            <a:r>
              <a:rPr lang="fr-FR" sz="2000" dirty="0">
                <a:solidFill>
                  <a:srgbClr val="1341A1"/>
                </a:solidFill>
              </a:rPr>
              <a:t>en rive gauche : nappe captive, à aléa de dénoyage, dénoyée, naturellement libre</a:t>
            </a:r>
          </a:p>
          <a:p>
            <a:pPr lvl="2">
              <a:spcBef>
                <a:spcPts val="300"/>
              </a:spcBef>
              <a:buClr>
                <a:schemeClr val="accent6">
                  <a:lumMod val="75000"/>
                </a:schemeClr>
              </a:buClr>
              <a:buFont typeface="Wingdings" panose="05000000000000000000" pitchFamily="2" charset="2"/>
              <a:buChar char="ü"/>
            </a:pPr>
            <a:r>
              <a:rPr lang="fr-FR" sz="2000" dirty="0">
                <a:solidFill>
                  <a:srgbClr val="1341A1"/>
                </a:solidFill>
              </a:rPr>
              <a:t>poids des sources dans les volumes prélevés</a:t>
            </a:r>
          </a:p>
          <a:p>
            <a:pPr lvl="2">
              <a:spcBef>
                <a:spcPts val="300"/>
              </a:spcBef>
              <a:buClr>
                <a:schemeClr val="accent6">
                  <a:lumMod val="75000"/>
                </a:schemeClr>
              </a:buClr>
              <a:buFont typeface="Wingdings" panose="05000000000000000000" pitchFamily="2" charset="2"/>
              <a:buChar char="ü"/>
            </a:pPr>
            <a:r>
              <a:rPr lang="fr-FR" sz="2000" dirty="0">
                <a:solidFill>
                  <a:srgbClr val="1341A1"/>
                </a:solidFill>
              </a:rPr>
              <a:t>géométrie du réservoir (continuité hydraulique et influence transfert des ondes et pression)</a:t>
            </a:r>
          </a:p>
          <a:p>
            <a:pPr lvl="2" algn="r">
              <a:spcBef>
                <a:spcPts val="300"/>
              </a:spcBef>
              <a:buClr>
                <a:schemeClr val="accent6">
                  <a:lumMod val="75000"/>
                </a:schemeClr>
              </a:buClr>
              <a:buFont typeface="Symbol" panose="05050102010706020507" pitchFamily="18" charset="2"/>
              <a:buChar char="Þ"/>
            </a:pPr>
            <a:r>
              <a:rPr lang="fr-FR" sz="2000" dirty="0">
                <a:solidFill>
                  <a:srgbClr val="1341A1"/>
                </a:solidFill>
              </a:rPr>
              <a:t> réflexion pour une gestion adaptée aux particularités</a:t>
            </a:r>
          </a:p>
          <a:p>
            <a:pPr marL="685800" lvl="2" indent="0" algn="r">
              <a:spcBef>
                <a:spcPts val="300"/>
              </a:spcBef>
              <a:buClr>
                <a:schemeClr val="accent6">
                  <a:lumMod val="75000"/>
                </a:schemeClr>
              </a:buClr>
              <a:buNone/>
            </a:pPr>
            <a:r>
              <a:rPr lang="fr-FR" sz="2000" dirty="0">
                <a:solidFill>
                  <a:srgbClr val="1341A1"/>
                </a:solidFill>
              </a:rPr>
              <a:t> de la ressource oligocène (avis du bureau requis)</a:t>
            </a:r>
          </a:p>
        </p:txBody>
      </p:sp>
      <p:sp>
        <p:nvSpPr>
          <p:cNvPr id="3" name="Espace réservé du numéro de diapositive 2"/>
          <p:cNvSpPr>
            <a:spLocks noGrp="1"/>
          </p:cNvSpPr>
          <p:nvPr>
            <p:ph type="sldNum" sz="quarter" idx="12"/>
          </p:nvPr>
        </p:nvSpPr>
        <p:spPr/>
        <p:txBody>
          <a:bodyPr/>
          <a:lstStyle/>
          <a:p>
            <a:fld id="{7CF807EE-CD1D-4590-8BC8-3307D96355C9}" type="slidenum">
              <a:rPr lang="fr-FR" smtClean="0"/>
              <a:pPr/>
              <a:t>7</a:t>
            </a:fld>
            <a:endParaRPr lang="fr-FR" dirty="0"/>
          </a:p>
        </p:txBody>
      </p:sp>
      <p:sp>
        <p:nvSpPr>
          <p:cNvPr id="4" name="Titre 3"/>
          <p:cNvSpPr>
            <a:spLocks noGrp="1"/>
          </p:cNvSpPr>
          <p:nvPr>
            <p:ph type="title"/>
          </p:nvPr>
        </p:nvSpPr>
        <p:spPr/>
        <p:txBody>
          <a:bodyPr>
            <a:normAutofit/>
          </a:bodyPr>
          <a:lstStyle/>
          <a:p>
            <a:pPr algn="ctr"/>
            <a:r>
              <a:rPr lang="fr-FR" sz="3600" dirty="0"/>
              <a:t>A prévoir</a:t>
            </a:r>
          </a:p>
        </p:txBody>
      </p:sp>
    </p:spTree>
    <p:extLst>
      <p:ext uri="{BB962C8B-B14F-4D97-AF65-F5344CB8AC3E}">
        <p14:creationId xmlns:p14="http://schemas.microsoft.com/office/powerpoint/2010/main" val="4202631077"/>
      </p:ext>
    </p:extLst>
  </p:cSld>
  <p:clrMapOvr>
    <a:masterClrMapping/>
  </p:clrMapOvr>
</p:sld>
</file>

<file path=ppt/theme/theme1.xml><?xml version="1.0" encoding="utf-8"?>
<a:theme xmlns:a="http://schemas.openxmlformats.org/drawingml/2006/main" name="Thème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Sillage">
      <a:majorFont>
        <a:latin typeface="Trebuchet MS"/>
        <a:ea typeface=""/>
        <a:cs typeface=""/>
        <a:font script="Jpan" typeface="ＭＳ ゴシック"/>
        <a:font script="Hang" typeface="HY그래픽B"/>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ＭＳ ゴシック"/>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Thème1" id="{C4D858B3-AD02-424D-8D74-E465A714FFFF}" vid="{AC46D09D-1C65-4FB0-BFB9-EF2659757E07}"/>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Theme_sage</Template>
  <TotalTime>2233</TotalTime>
  <Words>645</Words>
  <Application>Microsoft Office PowerPoint</Application>
  <PresentationFormat>Affichage à l'écran (4:3)</PresentationFormat>
  <Paragraphs>333</Paragraphs>
  <Slides>7</Slides>
  <Notes>0</Notes>
  <HiddenSlides>0</HiddenSlides>
  <MMClips>0</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7</vt:i4>
      </vt:variant>
    </vt:vector>
  </HeadingPairs>
  <TitlesOfParts>
    <vt:vector size="13" baseType="lpstr">
      <vt:lpstr>Arial</vt:lpstr>
      <vt:lpstr>Calibri</vt:lpstr>
      <vt:lpstr>Symbol</vt:lpstr>
      <vt:lpstr>Trebuchet MS</vt:lpstr>
      <vt:lpstr>Wingdings</vt:lpstr>
      <vt:lpstr>Thème1</vt:lpstr>
      <vt:lpstr>Révision des VMPO Point d'avancement</vt:lpstr>
      <vt:lpstr>Révision des VMPO : rappel des motifs</vt:lpstr>
      <vt:lpstr>Caractère révisable des VMPO Modalités de fixation</vt:lpstr>
      <vt:lpstr>Modalités pratiques</vt:lpstr>
      <vt:lpstr>Avancement</vt:lpstr>
      <vt:lpstr>Les scénarios actuels</vt:lpstr>
      <vt:lpstr>A prévoir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Alexis Lafficher</dc:creator>
  <cp:lastModifiedBy>Bruno de Grissac</cp:lastModifiedBy>
  <cp:revision>129</cp:revision>
  <dcterms:created xsi:type="dcterms:W3CDTF">2018-06-11T08:02:18Z</dcterms:created>
  <dcterms:modified xsi:type="dcterms:W3CDTF">2021-06-03T12:38:01Z</dcterms:modified>
</cp:coreProperties>
</file>