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448" r:id="rId2"/>
    <p:sldId id="449" r:id="rId3"/>
    <p:sldId id="451" r:id="rId4"/>
    <p:sldId id="455" r:id="rId5"/>
    <p:sldId id="456" r:id="rId6"/>
    <p:sldId id="457" r:id="rId7"/>
    <p:sldId id="458" r:id="rId8"/>
    <p:sldId id="450" r:id="rId9"/>
    <p:sldId id="452" r:id="rId10"/>
    <p:sldId id="453" r:id="rId11"/>
    <p:sldId id="459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03/06/2021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03/06/2021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Disposition 74 du SAGE : </a:t>
            </a:r>
            <a:br>
              <a:rPr lang="fr-FR" b="1" dirty="0"/>
            </a:br>
            <a:r>
              <a:rPr lang="fr-FR" b="1" dirty="0"/>
              <a:t>Etude du parc de forages </a:t>
            </a:r>
            <a:br>
              <a:rPr lang="fr-FR" dirty="0"/>
            </a:br>
            <a:r>
              <a:rPr lang="fr-FR" b="1" dirty="0"/>
              <a:t>Volet 2 - Etude qualitative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28 juin 2021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600200"/>
            <a:ext cx="8424936" cy="39890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361D239-1892-4FE4-9EE6-29690BE03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Disposition 74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6B80A7-E6F7-40DD-8E73-32B48024B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Disposition 74 :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1800" dirty="0">
                <a:solidFill>
                  <a:schemeClr val="tx1"/>
                </a:solidFill>
              </a:rPr>
              <a:t>ETAT DU PARC D’OUVRAGES EXISTANTS - RÉHABILITATION OU REBOUCHAGE DES FORAGES NON CONFORMES</a:t>
            </a:r>
          </a:p>
          <a:p>
            <a:pPr marL="0" indent="0">
              <a:buNone/>
            </a:pPr>
            <a:r>
              <a:rPr lang="fr-FR" sz="1400" i="1" dirty="0">
                <a:solidFill>
                  <a:schemeClr val="tx1"/>
                </a:solidFill>
              </a:rPr>
              <a:t>Référence : orientation C10 du SDAGE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La réhabilitation ou la condamnation dans les règles de l'art des ouvrages (y compris les sondes géothermiques) non-conformes à la réglementation générale et aux exigences du SAGE est un objectif du SAGE.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Dans un délai de trois ans après l'approbation du SAGE, une </a:t>
            </a:r>
            <a:r>
              <a:rPr lang="fr-FR" sz="1400" b="1" dirty="0">
                <a:solidFill>
                  <a:schemeClr val="tx1"/>
                </a:solidFill>
              </a:rPr>
              <a:t>évaluation de l'état du parc d'ouvrages existants</a:t>
            </a:r>
            <a:r>
              <a:rPr lang="fr-FR" sz="1400" dirty="0">
                <a:solidFill>
                  <a:schemeClr val="tx1"/>
                </a:solidFill>
              </a:rPr>
              <a:t>, assortie le cas échéant d'un projet de programme de réhabilitation, est arrêtée par la CLE sur proposition de son secrétariat technique.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Cette évaluation s'appuie sur une grille d'analyse du risque selon les ressources concernées.</a:t>
            </a:r>
          </a:p>
          <a:p>
            <a:pPr marL="0" indent="0">
              <a:buNone/>
            </a:pPr>
            <a:r>
              <a:rPr lang="fr-FR" sz="1400" dirty="0">
                <a:solidFill>
                  <a:schemeClr val="tx1"/>
                </a:solidFill>
              </a:rPr>
              <a:t>Dans le cas où un schéma de réhabilitation serait élaboré, il comprendrait a minima :</a:t>
            </a:r>
          </a:p>
          <a:p>
            <a:pPr indent="-166688"/>
            <a:r>
              <a:rPr lang="fr-FR" sz="1400" dirty="0">
                <a:solidFill>
                  <a:schemeClr val="tx1"/>
                </a:solidFill>
              </a:rPr>
              <a:t>un programme hiérarchisé de diagnostic des ouvrages à l’échelle du département justifié par l'analyse du risque précité ;</a:t>
            </a:r>
          </a:p>
          <a:p>
            <a:pPr indent="-166688"/>
            <a:r>
              <a:rPr lang="fr-FR" sz="1400" dirty="0">
                <a:solidFill>
                  <a:schemeClr val="tx1"/>
                </a:solidFill>
              </a:rPr>
              <a:t>les règles de réhabilitation à mettre en œuvre et leur modalité de financement.</a:t>
            </a:r>
          </a:p>
          <a:p>
            <a:pPr marL="0" indent="0">
              <a:buNone/>
            </a:pPr>
            <a:r>
              <a:rPr lang="fr-FR" sz="1400" b="1" dirty="0">
                <a:solidFill>
                  <a:schemeClr val="tx1"/>
                </a:solidFill>
              </a:rPr>
              <a:t>Cette disposition est déclinée dans le règlement du SAGE.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3919" y="1988840"/>
            <a:ext cx="4332640" cy="45789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u="sng" dirty="0">
                <a:solidFill>
                  <a:schemeClr val="accent2"/>
                </a:solidFill>
              </a:rPr>
              <a:t>Approche "quantitatif"</a:t>
            </a:r>
          </a:p>
          <a:p>
            <a:pPr marL="0" indent="0">
              <a:buNone/>
            </a:pPr>
            <a:r>
              <a:rPr lang="fr-FR" sz="1800" dirty="0"/>
              <a:t>Analyse basée sur un </a:t>
            </a:r>
            <a:r>
              <a:rPr lang="fr-FR" sz="1800" b="1" u="sng" dirty="0"/>
              <a:t>grand nombre d’ouvrages</a:t>
            </a:r>
            <a:r>
              <a:rPr lang="fr-FR" sz="1800" b="1" dirty="0"/>
              <a:t> </a:t>
            </a:r>
            <a:r>
              <a:rPr lang="fr-FR" sz="1800" dirty="0"/>
              <a:t>(ceux de la BSS) en se limitant aux </a:t>
            </a:r>
            <a:r>
              <a:rPr lang="fr-FR" sz="1800" b="1" u="sng" dirty="0"/>
              <a:t>informations très facilement accessibles </a:t>
            </a:r>
            <a:r>
              <a:rPr lang="fr-FR" sz="1800" dirty="0"/>
              <a:t>pour ces ouvrages :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 algn="r">
              <a:buNone/>
            </a:pPr>
            <a:r>
              <a:rPr lang="fr-FR" sz="1800" dirty="0">
                <a:solidFill>
                  <a:schemeClr val="accent2"/>
                </a:solidFill>
              </a:rPr>
              <a:t>Rapport BRGM RP-66959-FR (2017)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52C162E-5410-47B9-83D0-7260D4DDC5CE}"/>
              </a:ext>
            </a:extLst>
          </p:cNvPr>
          <p:cNvSpPr txBox="1">
            <a:spLocks/>
          </p:cNvSpPr>
          <p:nvPr/>
        </p:nvSpPr>
        <p:spPr>
          <a:xfrm>
            <a:off x="4587442" y="1988840"/>
            <a:ext cx="4332637" cy="4367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fr-FR" sz="1800" u="sng" dirty="0">
                <a:solidFill>
                  <a:schemeClr val="accent2"/>
                </a:solidFill>
              </a:rPr>
              <a:t>Approche "qualitatif"</a:t>
            </a:r>
          </a:p>
          <a:p>
            <a:pPr marL="0" indent="0" algn="r">
              <a:buNone/>
            </a:pPr>
            <a:r>
              <a:rPr lang="fr-FR" sz="1800" dirty="0"/>
              <a:t>Un travail sur un </a:t>
            </a:r>
            <a:r>
              <a:rPr lang="fr-FR" sz="1800" b="1" u="sng" dirty="0"/>
              <a:t>échantillon réduit</a:t>
            </a:r>
            <a:r>
              <a:rPr lang="fr-FR" sz="1800" b="1" dirty="0"/>
              <a:t> </a:t>
            </a:r>
            <a:r>
              <a:rPr lang="fr-FR" sz="1800" dirty="0"/>
              <a:t>avec </a:t>
            </a:r>
            <a:r>
              <a:rPr lang="fr-FR" sz="1800" b="1" u="sng" dirty="0"/>
              <a:t>collecte quasi exhaustive des données</a:t>
            </a: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Étude du </a:t>
            </a:r>
            <a:r>
              <a:rPr lang="fr-FR" sz="1800" dirty="0" err="1"/>
              <a:t>LyRe</a:t>
            </a:r>
            <a:r>
              <a:rPr lang="fr-FR" sz="1800" dirty="0"/>
              <a:t> (2021)</a:t>
            </a:r>
          </a:p>
          <a:p>
            <a:pPr marL="720725">
              <a:buClr>
                <a:schemeClr val="accent6">
                  <a:lumMod val="75000"/>
                </a:schemeClr>
              </a:buClr>
            </a:pP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endParaRPr lang="fr-FR" sz="1800" dirty="0"/>
          </a:p>
          <a:p>
            <a:pPr marL="720725"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en parallèle test de l’outil WellWatch (2017-2020)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FAC5D8-4B63-466A-A9A2-6751EAC1F996}"/>
              </a:ext>
            </a:extLst>
          </p:cNvPr>
          <p:cNvSpPr txBox="1"/>
          <p:nvPr/>
        </p:nvSpPr>
        <p:spPr>
          <a:xfrm>
            <a:off x="2213992" y="136936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 approches</a:t>
            </a:r>
          </a:p>
        </p:txBody>
      </p:sp>
      <p:pic>
        <p:nvPicPr>
          <p:cNvPr id="10" name="Image 9" descr="Une image contenant carte&#10;&#10;Description générée automatiquement">
            <a:extLst>
              <a:ext uri="{FF2B5EF4-FFF2-40B4-BE49-F238E27FC236}">
                <a16:creationId xmlns:a16="http://schemas.microsoft.com/office/drawing/2014/main" id="{F943C190-B173-4D0B-8AB1-885B813B07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0163">
            <a:off x="1439478" y="3697881"/>
            <a:ext cx="1531740" cy="21444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Espace réservé du contenu 4" descr="Aquadvanced WellWatch - Mozilla Firefox">
            <a:extLst>
              <a:ext uri="{FF2B5EF4-FFF2-40B4-BE49-F238E27FC236}">
                <a16:creationId xmlns:a16="http://schemas.microsoft.com/office/drawing/2014/main" id="{445DA6AF-A215-4D77-983E-FE9AF3D9C4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" t="17666" r="25139"/>
          <a:stretch/>
        </p:blipFill>
        <p:spPr>
          <a:xfrm>
            <a:off x="5850841" y="3573016"/>
            <a:ext cx="3145925" cy="225834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C91B177-9042-4825-9584-515293B91D28}"/>
              </a:ext>
            </a:extLst>
          </p:cNvPr>
          <p:cNvCxnSpPr/>
          <p:nvPr/>
        </p:nvCxnSpPr>
        <p:spPr>
          <a:xfrm flipH="1">
            <a:off x="3167782" y="1772816"/>
            <a:ext cx="540122" cy="2160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5178F9A-5652-470A-ADAA-049907EE1D8C}"/>
              </a:ext>
            </a:extLst>
          </p:cNvPr>
          <p:cNvCxnSpPr>
            <a:cxnSpLocks/>
          </p:cNvCxnSpPr>
          <p:nvPr/>
        </p:nvCxnSpPr>
        <p:spPr>
          <a:xfrm>
            <a:off x="5158408" y="1750381"/>
            <a:ext cx="709736" cy="2471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itre 3">
            <a:extLst>
              <a:ext uri="{FF2B5EF4-FFF2-40B4-BE49-F238E27FC236}">
                <a16:creationId xmlns:a16="http://schemas.microsoft.com/office/drawing/2014/main" id="{6737B5C5-7043-401B-99A6-D68BB1322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/>
          <a:lstStyle/>
          <a:p>
            <a:pPr algn="ctr"/>
            <a:r>
              <a:rPr lang="fr-FR" dirty="0"/>
              <a:t>Deux approches mise en œuvre</a:t>
            </a:r>
            <a:br>
              <a:rPr lang="fr-FR" dirty="0"/>
            </a:br>
            <a:r>
              <a:rPr lang="fr-FR" dirty="0"/>
              <a:t>pour un sujet complexe</a:t>
            </a:r>
          </a:p>
        </p:txBody>
      </p:sp>
    </p:spTree>
    <p:extLst>
      <p:ext uri="{BB962C8B-B14F-4D97-AF65-F5344CB8AC3E}">
        <p14:creationId xmlns:p14="http://schemas.microsoft.com/office/powerpoint/2010/main" val="2593134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202ED8-E2DA-4700-9A11-B7554BBB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Approche "quantitatif"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3904751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fr-FR" sz="1800" dirty="0"/>
              <a:t>Synthèse bibliographique sur le dépérissement des ouvrages</a:t>
            </a:r>
          </a:p>
          <a:p>
            <a:pPr>
              <a:buFont typeface="+mj-lt"/>
              <a:buAutoNum type="arabicPeriod"/>
            </a:pPr>
            <a:r>
              <a:rPr lang="fr-FR" sz="1800" dirty="0"/>
              <a:t>Retours d’expériences locales sur l’état des ouvrages</a:t>
            </a:r>
          </a:p>
          <a:p>
            <a:pPr>
              <a:buFont typeface="+mj-lt"/>
              <a:buAutoNum type="arabicPeriod"/>
            </a:pPr>
            <a:r>
              <a:rPr lang="fr-FR" sz="1800" dirty="0"/>
              <a:t>Hiérarchisation des forages en Gironde</a:t>
            </a:r>
          </a:p>
          <a:p>
            <a:pPr lvl="1">
              <a:buFont typeface="+mj-lt"/>
              <a:buAutoNum type="arabicPeriod"/>
            </a:pPr>
            <a:r>
              <a:rPr lang="fr-FR" sz="1600" dirty="0">
                <a:solidFill>
                  <a:schemeClr val="tx2"/>
                </a:solidFill>
              </a:rPr>
              <a:t>Méthode appliquée à 4 723 ouvrages</a:t>
            </a:r>
          </a:p>
          <a:p>
            <a:pPr lvl="1">
              <a:buFont typeface="+mj-lt"/>
              <a:buAutoNum type="arabicPeriod"/>
            </a:pPr>
            <a:r>
              <a:rPr lang="fr-FR" sz="1600" dirty="0">
                <a:solidFill>
                  <a:schemeClr val="tx2"/>
                </a:solidFill>
              </a:rPr>
              <a:t>Croisement de 7 critères :</a:t>
            </a:r>
          </a:p>
          <a:p>
            <a:pPr lvl="2">
              <a:buFont typeface="+mj-lt"/>
              <a:buAutoNum type="arabicPeriod"/>
            </a:pPr>
            <a:r>
              <a:rPr lang="fr-FR" sz="1050" dirty="0">
                <a:solidFill>
                  <a:schemeClr val="tx2"/>
                </a:solidFill>
              </a:rPr>
              <a:t>État (exploité, rebouché, etc.)</a:t>
            </a:r>
          </a:p>
          <a:p>
            <a:pPr lvl="2">
              <a:buFont typeface="+mj-lt"/>
              <a:buAutoNum type="arabicPeriod"/>
            </a:pPr>
            <a:r>
              <a:rPr lang="fr-FR" sz="1050" dirty="0">
                <a:solidFill>
                  <a:schemeClr val="tx2"/>
                </a:solidFill>
              </a:rPr>
              <a:t>Âge</a:t>
            </a:r>
          </a:p>
          <a:p>
            <a:pPr lvl="2">
              <a:buFont typeface="+mj-lt"/>
              <a:buAutoNum type="arabicPeriod"/>
            </a:pPr>
            <a:r>
              <a:rPr lang="fr-FR" sz="1050" dirty="0">
                <a:solidFill>
                  <a:schemeClr val="tx2"/>
                </a:solidFill>
              </a:rPr>
              <a:t>Usage</a:t>
            </a:r>
          </a:p>
          <a:p>
            <a:pPr lvl="2">
              <a:buFont typeface="+mj-lt"/>
              <a:buAutoNum type="arabicPeriod"/>
            </a:pPr>
            <a:r>
              <a:rPr lang="fr-FR" sz="1050" dirty="0">
                <a:solidFill>
                  <a:schemeClr val="tx2"/>
                </a:solidFill>
              </a:rPr>
              <a:t>Nombre de nappes captées</a:t>
            </a:r>
          </a:p>
          <a:p>
            <a:pPr lvl="2">
              <a:buFont typeface="+mj-lt"/>
              <a:buAutoNum type="arabicPeriod"/>
            </a:pPr>
            <a:r>
              <a:rPr lang="fr-FR" sz="1050" dirty="0">
                <a:solidFill>
                  <a:schemeClr val="tx2"/>
                </a:solidFill>
              </a:rPr>
              <a:t>Présence d’une éponte</a:t>
            </a:r>
          </a:p>
          <a:p>
            <a:pPr lvl="2">
              <a:buFont typeface="+mj-lt"/>
              <a:buAutoNum type="arabicPeriod"/>
            </a:pPr>
            <a:r>
              <a:rPr lang="fr-FR" sz="1050" dirty="0">
                <a:solidFill>
                  <a:schemeClr val="tx2"/>
                </a:solidFill>
              </a:rPr>
              <a:t>Nature de la couche affleurante</a:t>
            </a:r>
          </a:p>
          <a:p>
            <a:pPr lvl="2">
              <a:buFont typeface="+mj-lt"/>
              <a:buAutoNum type="arabicPeriod"/>
            </a:pPr>
            <a:r>
              <a:rPr lang="fr-FR" sz="1050" dirty="0">
                <a:solidFill>
                  <a:schemeClr val="tx2"/>
                </a:solidFill>
              </a:rPr>
              <a:t>Nombre de réservoir traversés</a:t>
            </a:r>
          </a:p>
          <a:p>
            <a:pPr lvl="1">
              <a:buFont typeface="+mj-lt"/>
              <a:buAutoNum type="arabicPeriod"/>
            </a:pPr>
            <a:r>
              <a:rPr lang="fr-FR" sz="1600" dirty="0">
                <a:solidFill>
                  <a:schemeClr val="tx2"/>
                </a:solidFill>
              </a:rPr>
              <a:t>Calcul d’un Indice Global de risque (IGR)</a:t>
            </a:r>
          </a:p>
          <a:p>
            <a:pPr lvl="2">
              <a:buFont typeface="+mj-lt"/>
              <a:buAutoNum type="arabicPeriod"/>
            </a:pPr>
            <a:endParaRPr lang="fr-FR" sz="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sz="1800" dirty="0">
              <a:solidFill>
                <a:schemeClr val="accent2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pic>
        <p:nvPicPr>
          <p:cNvPr id="7" name="Image 6" descr="Une image contenant table&#10;&#10;Description générée automatiquement">
            <a:extLst>
              <a:ext uri="{FF2B5EF4-FFF2-40B4-BE49-F238E27FC236}">
                <a16:creationId xmlns:a16="http://schemas.microsoft.com/office/drawing/2014/main" id="{920C21FB-DF42-4C99-A992-F47A534BB9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70"/>
          <a:stretch/>
        </p:blipFill>
        <p:spPr>
          <a:xfrm>
            <a:off x="683568" y="4625125"/>
            <a:ext cx="4963218" cy="1394527"/>
          </a:xfrm>
          <a:prstGeom prst="rect">
            <a:avLst/>
          </a:prstGeom>
        </p:spPr>
      </p:pic>
      <p:pic>
        <p:nvPicPr>
          <p:cNvPr id="17" name="Image 16" descr="Une image contenant carte&#10;&#10;Description générée automatiquement">
            <a:extLst>
              <a:ext uri="{FF2B5EF4-FFF2-40B4-BE49-F238E27FC236}">
                <a16:creationId xmlns:a16="http://schemas.microsoft.com/office/drawing/2014/main" id="{D78A2952-E3A2-422E-BA1E-93B76DA6F8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633" y="2446148"/>
            <a:ext cx="3272467" cy="391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62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702AB0-2469-4921-93F7-017D0D0B7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Approche "qualitatif" – étude du </a:t>
            </a:r>
            <a:r>
              <a:rPr lang="fr-FR" dirty="0" err="1"/>
              <a:t>LyRe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1B9A6F-E015-4559-8EDB-479487A02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Elaboration d’une méthode pour hiérarchiser des ouvrages en se basant sur des données précises de l’état d’un ouvrage (diagnostic de forage)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Méthode mathématique AHP (</a:t>
            </a:r>
            <a:r>
              <a:rPr lang="fr-FR" sz="2000" dirty="0" err="1"/>
              <a:t>Analytic</a:t>
            </a:r>
            <a:r>
              <a:rPr lang="fr-FR" sz="2000" dirty="0"/>
              <a:t> </a:t>
            </a:r>
            <a:r>
              <a:rPr lang="fr-FR" sz="2000" dirty="0" err="1"/>
              <a:t>Hierarchy</a:t>
            </a:r>
            <a:r>
              <a:rPr lang="fr-FR" sz="2000" dirty="0"/>
              <a:t> Process) : objectiver une approche </a:t>
            </a:r>
            <a:r>
              <a:rPr lang="fr-FR" sz="2000" dirty="0" err="1"/>
              <a:t>multi-critères</a:t>
            </a:r>
            <a:endParaRPr lang="fr-FR" sz="2000" dirty="0"/>
          </a:p>
          <a:p>
            <a:endParaRPr lang="fr-FR" sz="2000" dirty="0"/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/>
              <a:t>Schéma forage : identification des paramètres pouvant influencer le dépérissement (33)</a:t>
            </a:r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/>
              <a:t>Questionnaires transmis à un groupe d’expert pour comparaison des 33 critères</a:t>
            </a:r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/>
              <a:t>Ateliers experts (fin 2018 et février 2020)</a:t>
            </a:r>
          </a:p>
          <a:p>
            <a:pPr marL="457200" indent="-457200">
              <a:buClr>
                <a:schemeClr val="accent2"/>
              </a:buClr>
              <a:buFont typeface="+mj-lt"/>
              <a:buAutoNum type="arabicPeriod"/>
            </a:pPr>
            <a:r>
              <a:rPr lang="fr-FR" sz="2000" dirty="0"/>
              <a:t>Définition d’une formule de notation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95BBC2-E15E-45CC-89AF-93DA6F75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7539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702AB0-2469-4921-93F7-017D0D0B7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Approche "qualitatif" – étude du </a:t>
            </a:r>
            <a:r>
              <a:rPr lang="fr-FR" dirty="0" err="1"/>
              <a:t>LyRe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1B9A6F-E015-4559-8EDB-479487A02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5319973"/>
            <a:ext cx="3744416" cy="6723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3200" dirty="0"/>
              <a:t>Schéma de notation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95BBC2-E15E-45CC-89AF-93DA6F75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CE362A-35D3-45EC-BE82-0876F1291176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25115"/>
            <a:ext cx="6015479" cy="4617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168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557203-C5DF-44AF-B4C2-021A0DCEF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Approche "qualitatif" – étude du </a:t>
            </a:r>
            <a:r>
              <a:rPr lang="fr-FR" dirty="0" err="1"/>
              <a:t>LyRe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080715-AE84-4DEC-BA6F-D8D0C67C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Application à un échantillon de 18 forages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B5BF0A-8609-4A2A-8966-6C47342E2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9576F0-AB2F-4821-97FF-A8DF7B1C8E00}"/>
              </a:ext>
            </a:extLst>
          </p:cNvPr>
          <p:cNvGrpSpPr>
            <a:grpSpLocks noChangeAspect="1"/>
          </p:cNvGrpSpPr>
          <p:nvPr/>
        </p:nvGrpSpPr>
        <p:grpSpPr>
          <a:xfrm>
            <a:off x="2348086" y="4571663"/>
            <a:ext cx="1844626" cy="744693"/>
            <a:chOff x="2350680" y="2675697"/>
            <a:chExt cx="2544410" cy="1027202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9741B604-F71D-405C-AEA4-D96EB19DEA6F}"/>
                </a:ext>
              </a:extLst>
            </p:cNvPr>
            <p:cNvSpPr/>
            <p:nvPr/>
          </p:nvSpPr>
          <p:spPr>
            <a:xfrm>
              <a:off x="2350680" y="2675697"/>
              <a:ext cx="2544410" cy="31840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/>
                <a:t>La House Canéjan (2008 &amp; 2018)</a:t>
              </a:r>
            </a:p>
          </p:txBody>
        </p:sp>
        <p:grpSp>
          <p:nvGrpSpPr>
            <p:cNvPr id="131" name="Groupe 130">
              <a:extLst>
                <a:ext uri="{FF2B5EF4-FFF2-40B4-BE49-F238E27FC236}">
                  <a16:creationId xmlns:a16="http://schemas.microsoft.com/office/drawing/2014/main" id="{061A2A0E-0B82-48B6-8FBA-CEB467D6B577}"/>
                </a:ext>
              </a:extLst>
            </p:cNvPr>
            <p:cNvGrpSpPr/>
            <p:nvPr/>
          </p:nvGrpSpPr>
          <p:grpSpPr>
            <a:xfrm>
              <a:off x="2798371" y="3019028"/>
              <a:ext cx="1372208" cy="683871"/>
              <a:chOff x="9519444" y="5187434"/>
              <a:chExt cx="2275826" cy="1134211"/>
            </a:xfrm>
          </p:grpSpPr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C5FE775A-D8E0-458E-B7EC-F9C30FC5E9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134" name="Image 133">
                <a:extLst>
                  <a:ext uri="{FF2B5EF4-FFF2-40B4-BE49-F238E27FC236}">
                    <a16:creationId xmlns:a16="http://schemas.microsoft.com/office/drawing/2014/main" id="{4441AF86-268C-46E8-921F-D0A717C8E0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615967" y="5738801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132" name="ZoneTexte 83">
              <a:extLst>
                <a:ext uri="{FF2B5EF4-FFF2-40B4-BE49-F238E27FC236}">
                  <a16:creationId xmlns:a16="http://schemas.microsoft.com/office/drawing/2014/main" id="{3F0A3E63-DDBE-481F-BFF9-3619E67694A8}"/>
                </a:ext>
              </a:extLst>
            </p:cNvPr>
            <p:cNvSpPr txBox="1"/>
            <p:nvPr/>
          </p:nvSpPr>
          <p:spPr>
            <a:xfrm>
              <a:off x="3951641" y="3050720"/>
              <a:ext cx="586723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rgbClr val="92D050"/>
                  </a:solidFill>
                </a:rPr>
                <a:t>7,98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49636EF-2DA0-4689-94B4-8B3F44B6F447}"/>
              </a:ext>
            </a:extLst>
          </p:cNvPr>
          <p:cNvGrpSpPr>
            <a:grpSpLocks noChangeAspect="1"/>
          </p:cNvGrpSpPr>
          <p:nvPr/>
        </p:nvGrpSpPr>
        <p:grpSpPr>
          <a:xfrm>
            <a:off x="2472682" y="2323623"/>
            <a:ext cx="1595435" cy="786277"/>
            <a:chOff x="2550976" y="1153711"/>
            <a:chExt cx="2200684" cy="1084562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BB6710DC-D47C-421D-B61B-8D2C02AAB76C}"/>
                </a:ext>
              </a:extLst>
            </p:cNvPr>
            <p:cNvSpPr/>
            <p:nvPr/>
          </p:nvSpPr>
          <p:spPr>
            <a:xfrm>
              <a:off x="2550976" y="1153711"/>
              <a:ext cx="2182820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 err="1"/>
                <a:t>Marsalette</a:t>
              </a:r>
              <a:r>
                <a:rPr lang="fr-FR" sz="900" dirty="0"/>
                <a:t> La Brède (2015)</a:t>
              </a:r>
            </a:p>
          </p:txBody>
        </p: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3529BE4F-784F-48BE-84C6-CB97AF8D08D2}"/>
                </a:ext>
              </a:extLst>
            </p:cNvPr>
            <p:cNvGrpSpPr/>
            <p:nvPr/>
          </p:nvGrpSpPr>
          <p:grpSpPr>
            <a:xfrm>
              <a:off x="2872795" y="1497042"/>
              <a:ext cx="1372208" cy="741231"/>
              <a:chOff x="9519444" y="5187434"/>
              <a:chExt cx="2275826" cy="1229343"/>
            </a:xfrm>
          </p:grpSpPr>
          <p:pic>
            <p:nvPicPr>
              <p:cNvPr id="128" name="Image 127">
                <a:extLst>
                  <a:ext uri="{FF2B5EF4-FFF2-40B4-BE49-F238E27FC236}">
                    <a16:creationId xmlns:a16="http://schemas.microsoft.com/office/drawing/2014/main" id="{F84CCA17-79C8-4FF4-B555-916BB0AD68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129" name="Image 128">
                <a:extLst>
                  <a:ext uri="{FF2B5EF4-FFF2-40B4-BE49-F238E27FC236}">
                    <a16:creationId xmlns:a16="http://schemas.microsoft.com/office/drawing/2014/main" id="{A540E4FA-57E4-49D5-9DDD-B0F5187CE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527001">
                <a:off x="10593143" y="5833933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127" name="ZoneTexte 84">
              <a:extLst>
                <a:ext uri="{FF2B5EF4-FFF2-40B4-BE49-F238E27FC236}">
                  <a16:creationId xmlns:a16="http://schemas.microsoft.com/office/drawing/2014/main" id="{58D027CB-23AB-4231-97C4-4663BDDFFE5D}"/>
                </a:ext>
              </a:extLst>
            </p:cNvPr>
            <p:cNvSpPr txBox="1"/>
            <p:nvPr/>
          </p:nvSpPr>
          <p:spPr>
            <a:xfrm>
              <a:off x="4164936" y="1746654"/>
              <a:ext cx="586724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chemeClr val="accent6"/>
                  </a:solidFill>
                </a:rPr>
                <a:t>8,84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BECE201-2A87-4992-9FE5-6C97A9E51DF5}"/>
              </a:ext>
            </a:extLst>
          </p:cNvPr>
          <p:cNvGrpSpPr>
            <a:grpSpLocks noChangeAspect="1"/>
          </p:cNvGrpSpPr>
          <p:nvPr/>
        </p:nvGrpSpPr>
        <p:grpSpPr>
          <a:xfrm>
            <a:off x="518155" y="2320502"/>
            <a:ext cx="1571264" cy="789398"/>
            <a:chOff x="73682" y="1145370"/>
            <a:chExt cx="2167343" cy="1088866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AEF7D1E-1A5F-4B33-8C4A-9333A609377D}"/>
                </a:ext>
              </a:extLst>
            </p:cNvPr>
            <p:cNvSpPr/>
            <p:nvPr/>
          </p:nvSpPr>
          <p:spPr>
            <a:xfrm>
              <a:off x="73682" y="1145370"/>
              <a:ext cx="2167343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/>
                <a:t>Cabet Carbon-Blanc (2009)</a:t>
              </a:r>
            </a:p>
          </p:txBody>
        </p:sp>
        <p:grpSp>
          <p:nvGrpSpPr>
            <p:cNvPr id="121" name="Groupe 120">
              <a:extLst>
                <a:ext uri="{FF2B5EF4-FFF2-40B4-BE49-F238E27FC236}">
                  <a16:creationId xmlns:a16="http://schemas.microsoft.com/office/drawing/2014/main" id="{E45CDCDB-698A-41E1-9B04-CE4B75AA8120}"/>
                </a:ext>
              </a:extLst>
            </p:cNvPr>
            <p:cNvGrpSpPr/>
            <p:nvPr/>
          </p:nvGrpSpPr>
          <p:grpSpPr>
            <a:xfrm>
              <a:off x="261527" y="1476182"/>
              <a:ext cx="1372208" cy="758054"/>
              <a:chOff x="6782720" y="3374179"/>
              <a:chExt cx="2275826" cy="1257243"/>
            </a:xfrm>
          </p:grpSpPr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08383CD4-C464-49F9-891E-CD4F3379D8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5804"/>
              <a:stretch/>
            </p:blipFill>
            <p:spPr>
              <a:xfrm>
                <a:off x="6782720" y="3374179"/>
                <a:ext cx="2275826" cy="1154975"/>
              </a:xfrm>
              <a:prstGeom prst="rect">
                <a:avLst/>
              </a:prstGeom>
            </p:spPr>
          </p:pic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F12310E2-DD76-4E95-B159-B680340B0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505925">
                <a:off x="7877125" y="4048579"/>
                <a:ext cx="676276" cy="582843"/>
              </a:xfrm>
              <a:prstGeom prst="rect">
                <a:avLst/>
              </a:prstGeom>
            </p:spPr>
          </p:pic>
        </p:grpSp>
        <p:sp>
          <p:nvSpPr>
            <p:cNvPr id="122" name="ZoneTexte 85">
              <a:extLst>
                <a:ext uri="{FF2B5EF4-FFF2-40B4-BE49-F238E27FC236}">
                  <a16:creationId xmlns:a16="http://schemas.microsoft.com/office/drawing/2014/main" id="{BD93034F-50D5-4639-858D-0CC0057DA213}"/>
                </a:ext>
              </a:extLst>
            </p:cNvPr>
            <p:cNvSpPr txBox="1"/>
            <p:nvPr/>
          </p:nvSpPr>
          <p:spPr>
            <a:xfrm>
              <a:off x="1531587" y="1832789"/>
              <a:ext cx="586724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chemeClr val="accent6"/>
                  </a:solidFill>
                </a:rPr>
                <a:t>9,59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7A61F486-5E32-4648-AF1F-E3FFC3B69DE2}"/>
              </a:ext>
            </a:extLst>
          </p:cNvPr>
          <p:cNvGrpSpPr>
            <a:grpSpLocks noChangeAspect="1"/>
          </p:cNvGrpSpPr>
          <p:nvPr/>
        </p:nvGrpSpPr>
        <p:grpSpPr>
          <a:xfrm>
            <a:off x="518155" y="3241906"/>
            <a:ext cx="1592607" cy="998758"/>
            <a:chOff x="-5118" y="2325385"/>
            <a:chExt cx="2196783" cy="137765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F373C89-D065-4310-8843-657E32B03979}"/>
                </a:ext>
              </a:extLst>
            </p:cNvPr>
            <p:cNvSpPr/>
            <p:nvPr/>
          </p:nvSpPr>
          <p:spPr>
            <a:xfrm>
              <a:off x="-1" y="2589257"/>
              <a:ext cx="2191666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 err="1"/>
                <a:t>Favols</a:t>
              </a:r>
              <a:r>
                <a:rPr lang="fr-FR" sz="900" dirty="0"/>
                <a:t> Carbon-Blanc (2011)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E74A3F1-059F-4D0D-B7F8-C3355FE8D809}"/>
                </a:ext>
              </a:extLst>
            </p:cNvPr>
            <p:cNvSpPr/>
            <p:nvPr/>
          </p:nvSpPr>
          <p:spPr>
            <a:xfrm>
              <a:off x="-5118" y="2325385"/>
              <a:ext cx="2147442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/>
                <a:t>Mirail Carbon-Blanc (2017)</a:t>
              </a:r>
            </a:p>
          </p:txBody>
        </p:sp>
        <p:grpSp>
          <p:nvGrpSpPr>
            <p:cNvPr id="116" name="Groupe 115">
              <a:extLst>
                <a:ext uri="{FF2B5EF4-FFF2-40B4-BE49-F238E27FC236}">
                  <a16:creationId xmlns:a16="http://schemas.microsoft.com/office/drawing/2014/main" id="{6A87188B-4AC5-4729-95DD-6FA02ED4F44B}"/>
                </a:ext>
              </a:extLst>
            </p:cNvPr>
            <p:cNvGrpSpPr/>
            <p:nvPr/>
          </p:nvGrpSpPr>
          <p:grpSpPr>
            <a:xfrm>
              <a:off x="224036" y="2944981"/>
              <a:ext cx="1372208" cy="758054"/>
              <a:chOff x="9349116" y="3327878"/>
              <a:chExt cx="2275826" cy="1257243"/>
            </a:xfrm>
          </p:grpSpPr>
          <p:pic>
            <p:nvPicPr>
              <p:cNvPr id="118" name="Image 117">
                <a:extLst>
                  <a:ext uri="{FF2B5EF4-FFF2-40B4-BE49-F238E27FC236}">
                    <a16:creationId xmlns:a16="http://schemas.microsoft.com/office/drawing/2014/main" id="{673F6D1E-8EE0-40B4-B7C6-3E11D06ABD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5804"/>
              <a:stretch/>
            </p:blipFill>
            <p:spPr>
              <a:xfrm>
                <a:off x="9349116" y="3327878"/>
                <a:ext cx="2275826" cy="1154975"/>
              </a:xfrm>
              <a:prstGeom prst="rect">
                <a:avLst/>
              </a:prstGeom>
            </p:spPr>
          </p:pic>
          <p:pic>
            <p:nvPicPr>
              <p:cNvPr id="119" name="Image 118">
                <a:extLst>
                  <a:ext uri="{FF2B5EF4-FFF2-40B4-BE49-F238E27FC236}">
                    <a16:creationId xmlns:a16="http://schemas.microsoft.com/office/drawing/2014/main" id="{D8192ADC-44AB-4DC8-A958-6BEACE25D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08269">
                <a:off x="10443521" y="4002278"/>
                <a:ext cx="676276" cy="582843"/>
              </a:xfrm>
              <a:prstGeom prst="rect">
                <a:avLst/>
              </a:prstGeom>
            </p:spPr>
          </p:pic>
        </p:grpSp>
        <p:sp>
          <p:nvSpPr>
            <p:cNvPr id="117" name="ZoneTexte 86">
              <a:extLst>
                <a:ext uri="{FF2B5EF4-FFF2-40B4-BE49-F238E27FC236}">
                  <a16:creationId xmlns:a16="http://schemas.microsoft.com/office/drawing/2014/main" id="{C42C5884-4733-4191-9E40-61D966E214A1}"/>
                </a:ext>
              </a:extLst>
            </p:cNvPr>
            <p:cNvSpPr txBox="1"/>
            <p:nvPr/>
          </p:nvSpPr>
          <p:spPr>
            <a:xfrm>
              <a:off x="1507587" y="3266287"/>
              <a:ext cx="586724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chemeClr val="accent6"/>
                  </a:solidFill>
                </a:rPr>
                <a:t>9,23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A3E89AE-BD64-4417-A211-DDE0FB1B8205}"/>
              </a:ext>
            </a:extLst>
          </p:cNvPr>
          <p:cNvGrpSpPr>
            <a:grpSpLocks noChangeAspect="1"/>
          </p:cNvGrpSpPr>
          <p:nvPr/>
        </p:nvGrpSpPr>
        <p:grpSpPr>
          <a:xfrm>
            <a:off x="518155" y="5673694"/>
            <a:ext cx="1672253" cy="770139"/>
            <a:chOff x="-17824" y="5367943"/>
            <a:chExt cx="2306644" cy="1062302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4D15311-8467-41B3-9282-F74B19FDC706}"/>
                </a:ext>
              </a:extLst>
            </p:cNvPr>
            <p:cNvSpPr/>
            <p:nvPr/>
          </p:nvSpPr>
          <p:spPr>
            <a:xfrm>
              <a:off x="-17824" y="5367943"/>
              <a:ext cx="2306644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/>
                <a:t>La </a:t>
              </a:r>
              <a:r>
                <a:rPr lang="fr-FR" sz="900" dirty="0" err="1"/>
                <a:t>Gorp</a:t>
              </a:r>
              <a:r>
                <a:rPr lang="fr-FR" sz="900" dirty="0"/>
                <a:t> Carbon-Blanc (2014)</a:t>
              </a:r>
            </a:p>
          </p:txBody>
        </p:sp>
        <p:grpSp>
          <p:nvGrpSpPr>
            <p:cNvPr id="110" name="Groupe 109">
              <a:extLst>
                <a:ext uri="{FF2B5EF4-FFF2-40B4-BE49-F238E27FC236}">
                  <a16:creationId xmlns:a16="http://schemas.microsoft.com/office/drawing/2014/main" id="{44C1C774-2EBC-47D7-97EA-7B49E4D7C004}"/>
                </a:ext>
              </a:extLst>
            </p:cNvPr>
            <p:cNvGrpSpPr/>
            <p:nvPr/>
          </p:nvGrpSpPr>
          <p:grpSpPr>
            <a:xfrm>
              <a:off x="222570" y="5675722"/>
              <a:ext cx="1372208" cy="754523"/>
              <a:chOff x="3624858" y="3303019"/>
              <a:chExt cx="2275826" cy="1251384"/>
            </a:xfrm>
          </p:grpSpPr>
          <p:pic>
            <p:nvPicPr>
              <p:cNvPr id="112" name="Image 111">
                <a:extLst>
                  <a:ext uri="{FF2B5EF4-FFF2-40B4-BE49-F238E27FC236}">
                    <a16:creationId xmlns:a16="http://schemas.microsoft.com/office/drawing/2014/main" id="{D90385ED-33C8-4BC3-AF99-CF0B4DE6E3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6281"/>
              <a:stretch/>
            </p:blipFill>
            <p:spPr>
              <a:xfrm>
                <a:off x="3624858" y="3303019"/>
                <a:ext cx="2275826" cy="1149116"/>
              </a:xfrm>
              <a:prstGeom prst="rect">
                <a:avLst/>
              </a:prstGeom>
            </p:spPr>
          </p:pic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EAB11180-6BDD-45F6-8EA7-3A1FDBEE31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859101">
                <a:off x="4719263" y="3971560"/>
                <a:ext cx="676276" cy="582843"/>
              </a:xfrm>
              <a:prstGeom prst="rect">
                <a:avLst/>
              </a:prstGeom>
            </p:spPr>
          </p:pic>
        </p:grpSp>
        <p:sp>
          <p:nvSpPr>
            <p:cNvPr id="111" name="ZoneTexte 87">
              <a:extLst>
                <a:ext uri="{FF2B5EF4-FFF2-40B4-BE49-F238E27FC236}">
                  <a16:creationId xmlns:a16="http://schemas.microsoft.com/office/drawing/2014/main" id="{8EDD69E7-8016-4DDA-AEED-C9DCD4A9B06B}"/>
                </a:ext>
              </a:extLst>
            </p:cNvPr>
            <p:cNvSpPr txBox="1"/>
            <p:nvPr/>
          </p:nvSpPr>
          <p:spPr>
            <a:xfrm>
              <a:off x="1499948" y="5993743"/>
              <a:ext cx="586723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chemeClr val="accent6"/>
                  </a:solidFill>
                </a:rPr>
                <a:t>9,13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0F0D179-1E9A-4CF9-901C-DF135F0AD064}"/>
              </a:ext>
            </a:extLst>
          </p:cNvPr>
          <p:cNvGrpSpPr>
            <a:grpSpLocks noChangeAspect="1"/>
          </p:cNvGrpSpPr>
          <p:nvPr/>
        </p:nvGrpSpPr>
        <p:grpSpPr>
          <a:xfrm>
            <a:off x="518155" y="4443839"/>
            <a:ext cx="1805302" cy="1000341"/>
            <a:chOff x="-5118" y="3850218"/>
            <a:chExt cx="2490170" cy="1379833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B895A3B-C7DC-41AD-B428-EBCB01AFEE90}"/>
                </a:ext>
              </a:extLst>
            </p:cNvPr>
            <p:cNvSpPr/>
            <p:nvPr/>
          </p:nvSpPr>
          <p:spPr>
            <a:xfrm>
              <a:off x="-5118" y="3850218"/>
              <a:ext cx="2490170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 err="1"/>
                <a:t>Roquebert</a:t>
              </a:r>
              <a:r>
                <a:rPr lang="fr-FR" sz="900" dirty="0"/>
                <a:t> Carbon-Blanc (2017)</a:t>
              </a:r>
            </a:p>
          </p:txBody>
        </p:sp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BFC9708C-84F1-4008-A4EB-8C3B2BC3B9DF}"/>
                </a:ext>
              </a:extLst>
            </p:cNvPr>
            <p:cNvGrpSpPr/>
            <p:nvPr/>
          </p:nvGrpSpPr>
          <p:grpSpPr>
            <a:xfrm>
              <a:off x="222716" y="4467270"/>
              <a:ext cx="1372208" cy="762781"/>
              <a:chOff x="546334" y="5150536"/>
              <a:chExt cx="2275826" cy="1265080"/>
            </a:xfrm>
          </p:grpSpPr>
          <p:pic>
            <p:nvPicPr>
              <p:cNvPr id="107" name="Image 106">
                <a:extLst>
                  <a:ext uri="{FF2B5EF4-FFF2-40B4-BE49-F238E27FC236}">
                    <a16:creationId xmlns:a16="http://schemas.microsoft.com/office/drawing/2014/main" id="{2405EBF3-E374-4D19-B4ED-1D0A4E7490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5165"/>
              <a:stretch/>
            </p:blipFill>
            <p:spPr>
              <a:xfrm>
                <a:off x="546334" y="5150536"/>
                <a:ext cx="2275826" cy="1162812"/>
              </a:xfrm>
              <a:prstGeom prst="rect">
                <a:avLst/>
              </a:prstGeom>
            </p:spPr>
          </p:pic>
          <p:pic>
            <p:nvPicPr>
              <p:cNvPr id="108" name="Image 107">
                <a:extLst>
                  <a:ext uri="{FF2B5EF4-FFF2-40B4-BE49-F238E27FC236}">
                    <a16:creationId xmlns:a16="http://schemas.microsoft.com/office/drawing/2014/main" id="{FBB512CA-2882-4033-8028-B2C98630C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46847">
                <a:off x="1640739" y="5832773"/>
                <a:ext cx="676276" cy="582843"/>
              </a:xfrm>
              <a:prstGeom prst="rect">
                <a:avLst/>
              </a:prstGeom>
            </p:spPr>
          </p:pic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1FB608EB-8C1F-458E-854F-048567E094CB}"/>
                </a:ext>
              </a:extLst>
            </p:cNvPr>
            <p:cNvSpPr/>
            <p:nvPr/>
          </p:nvSpPr>
          <p:spPr>
            <a:xfrm>
              <a:off x="-5118" y="4142188"/>
              <a:ext cx="2423836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/>
                <a:t>Bois Haut Carbon-Blanc (2011)</a:t>
              </a:r>
            </a:p>
          </p:txBody>
        </p:sp>
        <p:sp>
          <p:nvSpPr>
            <p:cNvPr id="106" name="ZoneTexte 88">
              <a:extLst>
                <a:ext uri="{FF2B5EF4-FFF2-40B4-BE49-F238E27FC236}">
                  <a16:creationId xmlns:a16="http://schemas.microsoft.com/office/drawing/2014/main" id="{DD659407-A24B-489E-8470-B39B9FA7249B}"/>
                </a:ext>
              </a:extLst>
            </p:cNvPr>
            <p:cNvSpPr txBox="1"/>
            <p:nvPr/>
          </p:nvSpPr>
          <p:spPr>
            <a:xfrm>
              <a:off x="1531590" y="4791120"/>
              <a:ext cx="586725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chemeClr val="accent6"/>
                  </a:solidFill>
                </a:rPr>
                <a:t>9,19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02F8BCB-D1BF-4D50-9896-C7CEC3A7234A}"/>
              </a:ext>
            </a:extLst>
          </p:cNvPr>
          <p:cNvGrpSpPr>
            <a:grpSpLocks noChangeAspect="1"/>
          </p:cNvGrpSpPr>
          <p:nvPr/>
        </p:nvGrpSpPr>
        <p:grpSpPr>
          <a:xfrm>
            <a:off x="4389308" y="2351823"/>
            <a:ext cx="1237063" cy="758077"/>
            <a:chOff x="2792728" y="5393858"/>
            <a:chExt cx="1706359" cy="1045663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E6372B5-22FA-49B9-BAFD-EC52E3C00628}"/>
                </a:ext>
              </a:extLst>
            </p:cNvPr>
            <p:cNvSpPr/>
            <p:nvPr/>
          </p:nvSpPr>
          <p:spPr>
            <a:xfrm>
              <a:off x="2971316" y="5393858"/>
              <a:ext cx="1243596" cy="31840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 err="1"/>
                <a:t>Haux</a:t>
              </a:r>
              <a:r>
                <a:rPr lang="fr-FR" sz="900" dirty="0"/>
                <a:t> (1999)</a:t>
              </a:r>
            </a:p>
          </p:txBody>
        </p: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34AA84EC-CF52-4EA9-B1E5-D14A747499AF}"/>
                </a:ext>
              </a:extLst>
            </p:cNvPr>
            <p:cNvGrpSpPr/>
            <p:nvPr/>
          </p:nvGrpSpPr>
          <p:grpSpPr>
            <a:xfrm>
              <a:off x="2792728" y="5755650"/>
              <a:ext cx="1372208" cy="683871"/>
              <a:chOff x="9519444" y="5187434"/>
              <a:chExt cx="2275826" cy="1134211"/>
            </a:xfrm>
          </p:grpSpPr>
          <p:pic>
            <p:nvPicPr>
              <p:cNvPr id="101" name="Image 100">
                <a:extLst>
                  <a:ext uri="{FF2B5EF4-FFF2-40B4-BE49-F238E27FC236}">
                    <a16:creationId xmlns:a16="http://schemas.microsoft.com/office/drawing/2014/main" id="{961434B4-9CA3-4EC2-9BEC-BB33746E3C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562FD424-07C7-467D-A91A-18085991D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127576">
                <a:off x="10615967" y="5738801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100" name="ZoneTexte 103">
              <a:extLst>
                <a:ext uri="{FF2B5EF4-FFF2-40B4-BE49-F238E27FC236}">
                  <a16:creationId xmlns:a16="http://schemas.microsoft.com/office/drawing/2014/main" id="{78E89777-2E8D-48DF-9B94-92129508021E}"/>
                </a:ext>
              </a:extLst>
            </p:cNvPr>
            <p:cNvSpPr txBox="1"/>
            <p:nvPr/>
          </p:nvSpPr>
          <p:spPr>
            <a:xfrm>
              <a:off x="3912363" y="5732912"/>
              <a:ext cx="586724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rgbClr val="92D050"/>
                  </a:solidFill>
                </a:rPr>
                <a:t>7,66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636FC8-B197-4AB8-9F93-312874BADAA4}"/>
              </a:ext>
            </a:extLst>
          </p:cNvPr>
          <p:cNvGrpSpPr>
            <a:grpSpLocks noChangeAspect="1"/>
          </p:cNvGrpSpPr>
          <p:nvPr/>
        </p:nvGrpSpPr>
        <p:grpSpPr>
          <a:xfrm>
            <a:off x="4389911" y="3475159"/>
            <a:ext cx="1235857" cy="765505"/>
            <a:chOff x="5128283" y="1133975"/>
            <a:chExt cx="1704696" cy="1055909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3A49BDC-9422-4286-925F-A85C036A88E1}"/>
                </a:ext>
              </a:extLst>
            </p:cNvPr>
            <p:cNvSpPr/>
            <p:nvPr/>
          </p:nvSpPr>
          <p:spPr>
            <a:xfrm>
              <a:off x="5277863" y="1133975"/>
              <a:ext cx="1176503" cy="31840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 err="1"/>
                <a:t>Haux</a:t>
              </a:r>
              <a:r>
                <a:rPr lang="fr-FR" sz="900" dirty="0"/>
                <a:t> (2009)</a:t>
              </a:r>
            </a:p>
          </p:txBody>
        </p: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7349B433-10ED-47C6-B777-300768743689}"/>
                </a:ext>
              </a:extLst>
            </p:cNvPr>
            <p:cNvGrpSpPr/>
            <p:nvPr/>
          </p:nvGrpSpPr>
          <p:grpSpPr>
            <a:xfrm>
              <a:off x="5128283" y="1506013"/>
              <a:ext cx="1372208" cy="683871"/>
              <a:chOff x="9519444" y="5187434"/>
              <a:chExt cx="2275826" cy="1134211"/>
            </a:xfrm>
          </p:grpSpPr>
          <p:pic>
            <p:nvPicPr>
              <p:cNvPr id="96" name="Image 95">
                <a:extLst>
                  <a:ext uri="{FF2B5EF4-FFF2-40B4-BE49-F238E27FC236}">
                    <a16:creationId xmlns:a16="http://schemas.microsoft.com/office/drawing/2014/main" id="{3118D782-E35A-458C-9AD0-023002082E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BB1AF6C2-CF98-4FBA-B716-D549E1EEE6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127576">
                <a:off x="10615967" y="5738801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95" name="ZoneTexte 107">
              <a:extLst>
                <a:ext uri="{FF2B5EF4-FFF2-40B4-BE49-F238E27FC236}">
                  <a16:creationId xmlns:a16="http://schemas.microsoft.com/office/drawing/2014/main" id="{EB3A10D3-AFB2-4D40-A957-60BAD45CA1C7}"/>
                </a:ext>
              </a:extLst>
            </p:cNvPr>
            <p:cNvSpPr txBox="1"/>
            <p:nvPr/>
          </p:nvSpPr>
          <p:spPr>
            <a:xfrm>
              <a:off x="6246254" y="1446482"/>
              <a:ext cx="586725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rgbClr val="92D050"/>
                  </a:solidFill>
                </a:rPr>
                <a:t>7,56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D07B391-0A27-4021-9F0F-F9CAB0A8B847}"/>
              </a:ext>
            </a:extLst>
          </p:cNvPr>
          <p:cNvGrpSpPr>
            <a:grpSpLocks noChangeAspect="1"/>
          </p:cNvGrpSpPr>
          <p:nvPr/>
        </p:nvGrpSpPr>
        <p:grpSpPr>
          <a:xfrm>
            <a:off x="4323990" y="5690401"/>
            <a:ext cx="1367698" cy="736725"/>
            <a:chOff x="5059701" y="2686688"/>
            <a:chExt cx="1886552" cy="1016211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F9C04D22-3E6C-48EA-99B2-090640145A41}"/>
                </a:ext>
              </a:extLst>
            </p:cNvPr>
            <p:cNvSpPr/>
            <p:nvPr/>
          </p:nvSpPr>
          <p:spPr>
            <a:xfrm>
              <a:off x="5059701" y="2686688"/>
              <a:ext cx="1755554" cy="31840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 err="1"/>
                <a:t>Roul</a:t>
              </a:r>
              <a:r>
                <a:rPr lang="fr-FR" sz="900" dirty="0"/>
                <a:t> Talence (2012)</a:t>
              </a:r>
            </a:p>
          </p:txBody>
        </p: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1BCFE26D-AF49-441B-961B-3C13FB64D50D}"/>
                </a:ext>
              </a:extLst>
            </p:cNvPr>
            <p:cNvGrpSpPr/>
            <p:nvPr/>
          </p:nvGrpSpPr>
          <p:grpSpPr>
            <a:xfrm>
              <a:off x="5102071" y="3019028"/>
              <a:ext cx="1372208" cy="683871"/>
              <a:chOff x="9519444" y="5187434"/>
              <a:chExt cx="2275826" cy="1134211"/>
            </a:xfrm>
          </p:grpSpPr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A48D5FBC-D22A-4203-BD43-45CE2A589D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9B196D18-646C-4973-B1B6-988E65D239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261866">
                <a:off x="10615967" y="5738801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90" name="ZoneTexte 111">
              <a:extLst>
                <a:ext uri="{FF2B5EF4-FFF2-40B4-BE49-F238E27FC236}">
                  <a16:creationId xmlns:a16="http://schemas.microsoft.com/office/drawing/2014/main" id="{EABAA4CB-3942-4B83-8819-6C7C0A6DD6EB}"/>
                </a:ext>
              </a:extLst>
            </p:cNvPr>
            <p:cNvSpPr txBox="1"/>
            <p:nvPr/>
          </p:nvSpPr>
          <p:spPr>
            <a:xfrm>
              <a:off x="6359529" y="3160534"/>
              <a:ext cx="586724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rgbClr val="92D050"/>
                  </a:solidFill>
                </a:rPr>
                <a:t>7,50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2C7D489-EF75-4E99-8C9A-7D530B88DE62}"/>
              </a:ext>
            </a:extLst>
          </p:cNvPr>
          <p:cNvGrpSpPr>
            <a:grpSpLocks noChangeAspect="1"/>
          </p:cNvGrpSpPr>
          <p:nvPr/>
        </p:nvGrpSpPr>
        <p:grpSpPr>
          <a:xfrm>
            <a:off x="5915502" y="3472222"/>
            <a:ext cx="1299665" cy="768442"/>
            <a:chOff x="5022545" y="4100771"/>
            <a:chExt cx="1792710" cy="1059960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B03C7F6-1189-465D-96CB-A028EA96E35E}"/>
                </a:ext>
              </a:extLst>
            </p:cNvPr>
            <p:cNvSpPr/>
            <p:nvPr/>
          </p:nvSpPr>
          <p:spPr>
            <a:xfrm>
              <a:off x="5022545" y="4100771"/>
              <a:ext cx="1792710" cy="2971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dirty="0"/>
                <a:t>Océan Lacanau (2008)</a:t>
              </a:r>
            </a:p>
          </p:txBody>
        </p:sp>
        <p:grpSp>
          <p:nvGrpSpPr>
            <p:cNvPr id="84" name="Groupe 83">
              <a:extLst>
                <a:ext uri="{FF2B5EF4-FFF2-40B4-BE49-F238E27FC236}">
                  <a16:creationId xmlns:a16="http://schemas.microsoft.com/office/drawing/2014/main" id="{EEBB0361-E113-40DB-8CA1-71DCF8891ABF}"/>
                </a:ext>
              </a:extLst>
            </p:cNvPr>
            <p:cNvGrpSpPr/>
            <p:nvPr/>
          </p:nvGrpSpPr>
          <p:grpSpPr>
            <a:xfrm>
              <a:off x="5128283" y="4476860"/>
              <a:ext cx="1372208" cy="683871"/>
              <a:chOff x="9519444" y="5187434"/>
              <a:chExt cx="2275826" cy="1134211"/>
            </a:xfrm>
          </p:grpSpPr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528B3866-376A-4C2D-ACEB-959704582F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030FD35B-48D0-4ABC-B753-CAD560852C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261866">
                <a:off x="10615967" y="5738801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85" name="ZoneTexte 99">
              <a:extLst>
                <a:ext uri="{FF2B5EF4-FFF2-40B4-BE49-F238E27FC236}">
                  <a16:creationId xmlns:a16="http://schemas.microsoft.com/office/drawing/2014/main" id="{BEF70BFA-E4B0-44DD-852B-319D2807AB85}"/>
                </a:ext>
              </a:extLst>
            </p:cNvPr>
            <p:cNvSpPr txBox="1"/>
            <p:nvPr/>
          </p:nvSpPr>
          <p:spPr>
            <a:xfrm>
              <a:off x="6228530" y="4432723"/>
              <a:ext cx="586725" cy="297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b="1" i="1" dirty="0">
                  <a:solidFill>
                    <a:srgbClr val="92D050"/>
                  </a:solidFill>
                </a:rPr>
                <a:t>7,47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13C792D-DD54-4F01-953E-80C55BA4AD96}"/>
              </a:ext>
            </a:extLst>
          </p:cNvPr>
          <p:cNvGrpSpPr>
            <a:grpSpLocks noChangeAspect="1"/>
          </p:cNvGrpSpPr>
          <p:nvPr/>
        </p:nvGrpSpPr>
        <p:grpSpPr>
          <a:xfrm>
            <a:off x="5776756" y="4559587"/>
            <a:ext cx="1577156" cy="768845"/>
            <a:chOff x="4800783" y="5405279"/>
            <a:chExt cx="2175471" cy="1060516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670F7BE-2E7C-4AC9-B7C5-4A568F27DD9A}"/>
                </a:ext>
              </a:extLst>
            </p:cNvPr>
            <p:cNvSpPr/>
            <p:nvPr/>
          </p:nvSpPr>
          <p:spPr>
            <a:xfrm>
              <a:off x="4800783" y="5405279"/>
              <a:ext cx="2175471" cy="2971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dirty="0"/>
                <a:t>Blancherie La Brède (2008)</a:t>
              </a:r>
            </a:p>
          </p:txBody>
        </p: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1571F4AE-CC8A-4982-A78F-C1A341C26364}"/>
                </a:ext>
              </a:extLst>
            </p:cNvPr>
            <p:cNvGrpSpPr/>
            <p:nvPr/>
          </p:nvGrpSpPr>
          <p:grpSpPr>
            <a:xfrm>
              <a:off x="5110313" y="5779081"/>
              <a:ext cx="1372208" cy="686714"/>
              <a:chOff x="6809126" y="5412275"/>
              <a:chExt cx="2275826" cy="1138923"/>
            </a:xfrm>
          </p:grpSpPr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B8BAEB04-A039-4C64-A480-550BC84FC6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6809126" y="5412275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5BEF2026-E25A-4EAE-8EAB-C774ED43BC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0953644">
                <a:off x="7908290" y="5968355"/>
                <a:ext cx="676276" cy="582843"/>
              </a:xfrm>
              <a:prstGeom prst="rect">
                <a:avLst/>
              </a:prstGeom>
            </p:spPr>
          </p:pic>
        </p:grpSp>
        <p:sp>
          <p:nvSpPr>
            <p:cNvPr id="80" name="ZoneTexte 112">
              <a:extLst>
                <a:ext uri="{FF2B5EF4-FFF2-40B4-BE49-F238E27FC236}">
                  <a16:creationId xmlns:a16="http://schemas.microsoft.com/office/drawing/2014/main" id="{9B5E9632-27FB-4275-AF54-A39A8704FA10}"/>
                </a:ext>
              </a:extLst>
            </p:cNvPr>
            <p:cNvSpPr txBox="1"/>
            <p:nvPr/>
          </p:nvSpPr>
          <p:spPr>
            <a:xfrm>
              <a:off x="6232632" y="5685965"/>
              <a:ext cx="586725" cy="297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b="1" i="1" dirty="0">
                  <a:solidFill>
                    <a:srgbClr val="92D050"/>
                  </a:solidFill>
                </a:rPr>
                <a:t>7,37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5D7CA97-5A91-4392-AAE5-186F6EFB8299}"/>
              </a:ext>
            </a:extLst>
          </p:cNvPr>
          <p:cNvGrpSpPr>
            <a:grpSpLocks noChangeAspect="1"/>
          </p:cNvGrpSpPr>
          <p:nvPr/>
        </p:nvGrpSpPr>
        <p:grpSpPr>
          <a:xfrm>
            <a:off x="5870155" y="5627150"/>
            <a:ext cx="1390359" cy="863227"/>
            <a:chOff x="7417108" y="1025454"/>
            <a:chExt cx="1917810" cy="1190704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DEA8D0F1-62F0-410E-90B0-1E94F0C3255F}"/>
                </a:ext>
              </a:extLst>
            </p:cNvPr>
            <p:cNvGrpSpPr/>
            <p:nvPr/>
          </p:nvGrpSpPr>
          <p:grpSpPr>
            <a:xfrm>
              <a:off x="7417108" y="1081094"/>
              <a:ext cx="1917810" cy="1095942"/>
              <a:chOff x="7417108" y="1081094"/>
              <a:chExt cx="1917810" cy="1095942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E3775EF-6E2F-496D-9505-F161D615988D}"/>
                  </a:ext>
                </a:extLst>
              </p:cNvPr>
              <p:cNvSpPr/>
              <p:nvPr/>
            </p:nvSpPr>
            <p:spPr>
              <a:xfrm>
                <a:off x="7417108" y="1081094"/>
                <a:ext cx="1917810" cy="2971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800" dirty="0"/>
                  <a:t>Lagrange Bruges (2014)</a:t>
                </a:r>
              </a:p>
            </p:txBody>
          </p:sp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E6F814A2-C697-4AEB-8629-EBA49460DE8F}"/>
                  </a:ext>
                </a:extLst>
              </p:cNvPr>
              <p:cNvGrpSpPr/>
              <p:nvPr/>
            </p:nvGrpSpPr>
            <p:grpSpPr>
              <a:xfrm>
                <a:off x="7645109" y="1498166"/>
                <a:ext cx="1372208" cy="678870"/>
                <a:chOff x="6809126" y="5412275"/>
                <a:chExt cx="2275826" cy="1125914"/>
              </a:xfrm>
            </p:grpSpPr>
            <p:pic>
              <p:nvPicPr>
                <p:cNvPr id="76" name="Image 75">
                  <a:extLst>
                    <a:ext uri="{FF2B5EF4-FFF2-40B4-BE49-F238E27FC236}">
                      <a16:creationId xmlns:a16="http://schemas.microsoft.com/office/drawing/2014/main" id="{A1ADB2E1-5E77-4FFB-A39B-38572238AF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8174"/>
                <a:stretch/>
              </p:blipFill>
              <p:spPr>
                <a:xfrm>
                  <a:off x="6809126" y="5412275"/>
                  <a:ext cx="2275826" cy="1125914"/>
                </a:xfrm>
                <a:prstGeom prst="rect">
                  <a:avLst/>
                </a:prstGeom>
              </p:spPr>
            </p:pic>
            <p:pic>
              <p:nvPicPr>
                <p:cNvPr id="77" name="Image 76">
                  <a:extLst>
                    <a:ext uri="{FF2B5EF4-FFF2-40B4-BE49-F238E27FC236}">
                      <a16:creationId xmlns:a16="http://schemas.microsoft.com/office/drawing/2014/main" id="{72414759-6852-4D87-95FF-3B60C70BC4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rot="20173644">
                  <a:off x="7799372" y="5870369"/>
                  <a:ext cx="676276" cy="582843"/>
                </a:xfrm>
                <a:prstGeom prst="rect">
                  <a:avLst/>
                </a:prstGeom>
              </p:spPr>
            </p:pic>
          </p:grpSp>
          <p:sp>
            <p:nvSpPr>
              <p:cNvPr id="75" name="ZoneTexte 116">
                <a:extLst>
                  <a:ext uri="{FF2B5EF4-FFF2-40B4-BE49-F238E27FC236}">
                    <a16:creationId xmlns:a16="http://schemas.microsoft.com/office/drawing/2014/main" id="{8C37F9C5-8230-47A5-94B4-E327EB9A7878}"/>
                  </a:ext>
                </a:extLst>
              </p:cNvPr>
              <p:cNvSpPr txBox="1"/>
              <p:nvPr/>
            </p:nvSpPr>
            <p:spPr>
              <a:xfrm>
                <a:off x="8603138" y="1319953"/>
                <a:ext cx="586725" cy="297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800" b="1" i="1" dirty="0">
                    <a:solidFill>
                      <a:srgbClr val="CDD210"/>
                    </a:solidFill>
                  </a:rPr>
                  <a:t>6,84</a:t>
                </a:r>
              </a:p>
            </p:txBody>
          </p:sp>
        </p:grp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B09AC78-B4F6-45E6-B70D-8F9974433BBD}"/>
                </a:ext>
              </a:extLst>
            </p:cNvPr>
            <p:cNvSpPr/>
            <p:nvPr/>
          </p:nvSpPr>
          <p:spPr>
            <a:xfrm>
              <a:off x="7437204" y="1025454"/>
              <a:ext cx="1897713" cy="1190704"/>
            </a:xfrm>
            <a:prstGeom prst="rect">
              <a:avLst/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00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F141D3A-BCD2-474F-B3DF-265172B00731}"/>
              </a:ext>
            </a:extLst>
          </p:cNvPr>
          <p:cNvGrpSpPr>
            <a:grpSpLocks noChangeAspect="1"/>
          </p:cNvGrpSpPr>
          <p:nvPr/>
        </p:nvGrpSpPr>
        <p:grpSpPr>
          <a:xfrm>
            <a:off x="2555095" y="5636178"/>
            <a:ext cx="1430608" cy="845170"/>
            <a:chOff x="2587719" y="4088152"/>
            <a:chExt cx="1973328" cy="1165797"/>
          </a:xfrm>
        </p:grpSpPr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B3D79F71-9D1C-412B-9F01-A4F975D81E07}"/>
                </a:ext>
              </a:extLst>
            </p:cNvPr>
            <p:cNvGrpSpPr/>
            <p:nvPr/>
          </p:nvGrpSpPr>
          <p:grpSpPr>
            <a:xfrm>
              <a:off x="2605042" y="4135004"/>
              <a:ext cx="1956005" cy="1039834"/>
              <a:chOff x="2605042" y="4135004"/>
              <a:chExt cx="1956005" cy="1039834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D5C19CC6-8A9F-4858-9785-C3CBDC0EF35B}"/>
                  </a:ext>
                </a:extLst>
              </p:cNvPr>
              <p:cNvSpPr/>
              <p:nvPr/>
            </p:nvSpPr>
            <p:spPr>
              <a:xfrm>
                <a:off x="2605042" y="4135004"/>
                <a:ext cx="1956005" cy="318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900" dirty="0"/>
                  <a:t>Lagrange Bruges (2015)</a:t>
                </a:r>
              </a:p>
            </p:txBody>
          </p:sp>
          <p:grpSp>
            <p:nvGrpSpPr>
              <p:cNvPr id="67" name="Groupe 66">
                <a:extLst>
                  <a:ext uri="{FF2B5EF4-FFF2-40B4-BE49-F238E27FC236}">
                    <a16:creationId xmlns:a16="http://schemas.microsoft.com/office/drawing/2014/main" id="{AF774B93-C07D-43C4-9E43-FA6C73E2494A}"/>
                  </a:ext>
                </a:extLst>
              </p:cNvPr>
              <p:cNvGrpSpPr/>
              <p:nvPr/>
            </p:nvGrpSpPr>
            <p:grpSpPr>
              <a:xfrm>
                <a:off x="2798371" y="4490967"/>
                <a:ext cx="1372208" cy="683871"/>
                <a:chOff x="9519444" y="5187434"/>
                <a:chExt cx="2275826" cy="1134211"/>
              </a:xfrm>
            </p:grpSpPr>
            <p:pic>
              <p:nvPicPr>
                <p:cNvPr id="69" name="Image 68">
                  <a:extLst>
                    <a:ext uri="{FF2B5EF4-FFF2-40B4-BE49-F238E27FC236}">
                      <a16:creationId xmlns:a16="http://schemas.microsoft.com/office/drawing/2014/main" id="{07B6F0C2-E4CF-4EB1-97B8-B8C4F8E57D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8174"/>
                <a:stretch/>
              </p:blipFill>
              <p:spPr>
                <a:xfrm>
                  <a:off x="9519444" y="5187434"/>
                  <a:ext cx="2275826" cy="1125914"/>
                </a:xfrm>
                <a:prstGeom prst="rect">
                  <a:avLst/>
                </a:prstGeom>
              </p:spPr>
            </p:pic>
            <p:pic>
              <p:nvPicPr>
                <p:cNvPr id="70" name="Image 69">
                  <a:extLst>
                    <a:ext uri="{FF2B5EF4-FFF2-40B4-BE49-F238E27FC236}">
                      <a16:creationId xmlns:a16="http://schemas.microsoft.com/office/drawing/2014/main" id="{8975AE8E-428E-40C4-AFC5-8F84F540E4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rot="21409883">
                  <a:off x="10615967" y="5738801"/>
                  <a:ext cx="676276" cy="582844"/>
                </a:xfrm>
                <a:prstGeom prst="rect">
                  <a:avLst/>
                </a:prstGeom>
              </p:spPr>
            </p:pic>
          </p:grpSp>
          <p:sp>
            <p:nvSpPr>
              <p:cNvPr id="68" name="ZoneTexte 98">
                <a:extLst>
                  <a:ext uri="{FF2B5EF4-FFF2-40B4-BE49-F238E27FC236}">
                    <a16:creationId xmlns:a16="http://schemas.microsoft.com/office/drawing/2014/main" id="{9C34AF06-E78F-41BA-AF10-241CB2739FEE}"/>
                  </a:ext>
                </a:extLst>
              </p:cNvPr>
              <p:cNvSpPr txBox="1"/>
              <p:nvPr/>
            </p:nvSpPr>
            <p:spPr>
              <a:xfrm>
                <a:off x="3927337" y="4490967"/>
                <a:ext cx="586725" cy="318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900" b="1" i="1" dirty="0">
                    <a:solidFill>
                      <a:srgbClr val="92D050"/>
                    </a:solidFill>
                  </a:rPr>
                  <a:t>7,80</a:t>
                </a:r>
              </a:p>
            </p:txBody>
          </p: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43744B8-386B-49CB-92B7-02047D7AD250}"/>
                </a:ext>
              </a:extLst>
            </p:cNvPr>
            <p:cNvSpPr/>
            <p:nvPr/>
          </p:nvSpPr>
          <p:spPr>
            <a:xfrm>
              <a:off x="2587719" y="4088152"/>
              <a:ext cx="1904952" cy="1165797"/>
            </a:xfrm>
            <a:prstGeom prst="rect">
              <a:avLst/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05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DD4666A-198A-4FA6-9095-623066D13B1D}"/>
              </a:ext>
            </a:extLst>
          </p:cNvPr>
          <p:cNvGrpSpPr>
            <a:grpSpLocks noChangeAspect="1"/>
          </p:cNvGrpSpPr>
          <p:nvPr/>
        </p:nvGrpSpPr>
        <p:grpSpPr>
          <a:xfrm>
            <a:off x="7505453" y="5647062"/>
            <a:ext cx="1633305" cy="823402"/>
            <a:chOff x="9838937" y="2601544"/>
            <a:chExt cx="2252921" cy="113577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FD938AD-AA9E-4BCE-A382-DA3828C66C1B}"/>
                </a:ext>
              </a:extLst>
            </p:cNvPr>
            <p:cNvSpPr/>
            <p:nvPr/>
          </p:nvSpPr>
          <p:spPr>
            <a:xfrm>
              <a:off x="9838937" y="2601544"/>
              <a:ext cx="2252921" cy="5518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000" dirty="0"/>
                <a:t>Chambrette Verdon (2009)</a:t>
              </a:r>
            </a:p>
          </p:txBody>
        </p: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0B29FD2F-D5B7-4A63-ACCA-6B476A7AB75D}"/>
                </a:ext>
              </a:extLst>
            </p:cNvPr>
            <p:cNvGrpSpPr/>
            <p:nvPr/>
          </p:nvGrpSpPr>
          <p:grpSpPr>
            <a:xfrm>
              <a:off x="10164461" y="3058445"/>
              <a:ext cx="1372208" cy="678870"/>
              <a:chOff x="6809126" y="5412275"/>
              <a:chExt cx="2275826" cy="1125914"/>
            </a:xfrm>
          </p:grpSpPr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EB08C669-4DF3-4F26-9175-60A1F3519A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6809126" y="5412275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75C2B18A-BA2E-41A8-8C95-35765A7B36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160635">
                <a:off x="7779726" y="5910983"/>
                <a:ext cx="676276" cy="582843"/>
              </a:xfrm>
              <a:prstGeom prst="rect">
                <a:avLst/>
              </a:prstGeom>
            </p:spPr>
          </p:pic>
        </p:grpSp>
        <p:sp>
          <p:nvSpPr>
            <p:cNvPr id="61" name="ZoneTexte 133">
              <a:extLst>
                <a:ext uri="{FF2B5EF4-FFF2-40B4-BE49-F238E27FC236}">
                  <a16:creationId xmlns:a16="http://schemas.microsoft.com/office/drawing/2014/main" id="{5A698612-0FBD-4D08-BB1D-DDA63F8E8B34}"/>
                </a:ext>
              </a:extLst>
            </p:cNvPr>
            <p:cNvSpPr txBox="1"/>
            <p:nvPr/>
          </p:nvSpPr>
          <p:spPr>
            <a:xfrm>
              <a:off x="10899385" y="2856666"/>
              <a:ext cx="586725" cy="551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000" b="1" i="1" dirty="0">
                  <a:solidFill>
                    <a:srgbClr val="CDD210"/>
                  </a:solidFill>
                </a:rPr>
                <a:t>6,19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C3524D5-5F8D-421A-9882-FAF0B91A862A}"/>
              </a:ext>
            </a:extLst>
          </p:cNvPr>
          <p:cNvGrpSpPr>
            <a:grpSpLocks noChangeAspect="1"/>
          </p:cNvGrpSpPr>
          <p:nvPr/>
        </p:nvGrpSpPr>
        <p:grpSpPr>
          <a:xfrm>
            <a:off x="7442121" y="4549466"/>
            <a:ext cx="1759969" cy="789086"/>
            <a:chOff x="7260671" y="5398628"/>
            <a:chExt cx="2427637" cy="108843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9A0F422-D5A8-4867-86C3-CA9F889FFF58}"/>
                </a:ext>
              </a:extLst>
            </p:cNvPr>
            <p:cNvSpPr/>
            <p:nvPr/>
          </p:nvSpPr>
          <p:spPr>
            <a:xfrm>
              <a:off x="7260671" y="5398628"/>
              <a:ext cx="2427637" cy="31840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/>
                <a:t>Grand Maison Verdon (2012)</a:t>
              </a:r>
            </a:p>
          </p:txBody>
        </p: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4D4A00BB-5EC4-43D6-9473-ACE721BAB19D}"/>
                </a:ext>
              </a:extLst>
            </p:cNvPr>
            <p:cNvGrpSpPr/>
            <p:nvPr/>
          </p:nvGrpSpPr>
          <p:grpSpPr>
            <a:xfrm>
              <a:off x="7673542" y="5808195"/>
              <a:ext cx="1372208" cy="678870"/>
              <a:chOff x="6809126" y="5412275"/>
              <a:chExt cx="2275826" cy="1125914"/>
            </a:xfrm>
          </p:grpSpPr>
          <p:pic>
            <p:nvPicPr>
              <p:cNvPr id="57" name="Image 56">
                <a:extLst>
                  <a:ext uri="{FF2B5EF4-FFF2-40B4-BE49-F238E27FC236}">
                    <a16:creationId xmlns:a16="http://schemas.microsoft.com/office/drawing/2014/main" id="{6C0009A1-002C-4C8A-AF6C-3E7C75034F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6809126" y="5412275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30C4E874-AA01-4CBB-B488-643DD896ED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9107359">
                <a:off x="7799372" y="5870369"/>
                <a:ext cx="676276" cy="582843"/>
              </a:xfrm>
              <a:prstGeom prst="rect">
                <a:avLst/>
              </a:prstGeom>
            </p:spPr>
          </p:pic>
        </p:grpSp>
        <p:sp>
          <p:nvSpPr>
            <p:cNvPr id="56" name="ZoneTexte 135">
              <a:extLst>
                <a:ext uri="{FF2B5EF4-FFF2-40B4-BE49-F238E27FC236}">
                  <a16:creationId xmlns:a16="http://schemas.microsoft.com/office/drawing/2014/main" id="{6D70C9B9-E559-4B88-842E-F34384E2D0E5}"/>
                </a:ext>
              </a:extLst>
            </p:cNvPr>
            <p:cNvSpPr txBox="1"/>
            <p:nvPr/>
          </p:nvSpPr>
          <p:spPr>
            <a:xfrm>
              <a:off x="8388257" y="5602986"/>
              <a:ext cx="586725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rgbClr val="CDD210"/>
                  </a:solidFill>
                </a:rPr>
                <a:t>6,24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46D480-AAC6-4EF7-A838-5EE38A33897A}"/>
              </a:ext>
            </a:extLst>
          </p:cNvPr>
          <p:cNvGrpSpPr>
            <a:grpSpLocks noChangeAspect="1"/>
          </p:cNvGrpSpPr>
          <p:nvPr/>
        </p:nvGrpSpPr>
        <p:grpSpPr>
          <a:xfrm>
            <a:off x="7501054" y="2632030"/>
            <a:ext cx="1642103" cy="1608634"/>
            <a:chOff x="7317187" y="2907483"/>
            <a:chExt cx="2265057" cy="2218891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5E15429-E0E7-4040-A106-B2344B5EC56B}"/>
                </a:ext>
              </a:extLst>
            </p:cNvPr>
            <p:cNvGrpSpPr/>
            <p:nvPr/>
          </p:nvGrpSpPr>
          <p:grpSpPr>
            <a:xfrm>
              <a:off x="7317187" y="2926330"/>
              <a:ext cx="2252921" cy="1072735"/>
              <a:chOff x="7210850" y="3030909"/>
              <a:chExt cx="2252921" cy="1072735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4BC38AA-C1D4-4C8C-BC2D-D2C5FE611DE7}"/>
                  </a:ext>
                </a:extLst>
              </p:cNvPr>
              <p:cNvSpPr/>
              <p:nvPr/>
            </p:nvSpPr>
            <p:spPr>
              <a:xfrm>
                <a:off x="7210850" y="3030909"/>
                <a:ext cx="2252921" cy="5518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000" dirty="0"/>
                  <a:t>Ballastière Libourne (2007)</a:t>
                </a:r>
              </a:p>
            </p:txBody>
          </p: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630CE18C-88F9-4265-BBC5-4E9B4D706837}"/>
                  </a:ext>
                </a:extLst>
              </p:cNvPr>
              <p:cNvGrpSpPr/>
              <p:nvPr/>
            </p:nvGrpSpPr>
            <p:grpSpPr>
              <a:xfrm>
                <a:off x="7634762" y="3424774"/>
                <a:ext cx="1372208" cy="678870"/>
                <a:chOff x="6754257" y="6030316"/>
                <a:chExt cx="2275826" cy="1125914"/>
              </a:xfrm>
            </p:grpSpPr>
            <p:pic>
              <p:nvPicPr>
                <p:cNvPr id="52" name="Image 51">
                  <a:extLst>
                    <a:ext uri="{FF2B5EF4-FFF2-40B4-BE49-F238E27FC236}">
                      <a16:creationId xmlns:a16="http://schemas.microsoft.com/office/drawing/2014/main" id="{4F76C9C3-EDF3-4514-8C92-670D14077C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8174"/>
                <a:stretch/>
              </p:blipFill>
              <p:spPr>
                <a:xfrm>
                  <a:off x="6754257" y="6030316"/>
                  <a:ext cx="2275826" cy="1125914"/>
                </a:xfrm>
                <a:prstGeom prst="rect">
                  <a:avLst/>
                </a:prstGeom>
              </p:spPr>
            </p:pic>
            <p:pic>
              <p:nvPicPr>
                <p:cNvPr id="53" name="Image 52">
                  <a:extLst>
                    <a:ext uri="{FF2B5EF4-FFF2-40B4-BE49-F238E27FC236}">
                      <a16:creationId xmlns:a16="http://schemas.microsoft.com/office/drawing/2014/main" id="{3F2842DD-F6A9-458C-8945-30746A10AE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rot="19791597">
                  <a:off x="7744503" y="6488410"/>
                  <a:ext cx="676276" cy="582843"/>
                </a:xfrm>
                <a:prstGeom prst="rect">
                  <a:avLst/>
                </a:prstGeom>
              </p:spPr>
            </p:pic>
          </p:grpSp>
          <p:sp>
            <p:nvSpPr>
              <p:cNvPr id="51" name="ZoneTexte 132">
                <a:extLst>
                  <a:ext uri="{FF2B5EF4-FFF2-40B4-BE49-F238E27FC236}">
                    <a16:creationId xmlns:a16="http://schemas.microsoft.com/office/drawing/2014/main" id="{253DB52E-711E-40FC-A261-E6C4EE8A5368}"/>
                  </a:ext>
                </a:extLst>
              </p:cNvPr>
              <p:cNvSpPr txBox="1"/>
              <p:nvPr/>
            </p:nvSpPr>
            <p:spPr>
              <a:xfrm>
                <a:off x="8569264" y="3255170"/>
                <a:ext cx="586725" cy="551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000" b="1" i="1" dirty="0">
                    <a:solidFill>
                      <a:srgbClr val="CDD210"/>
                    </a:solidFill>
                  </a:rPr>
                  <a:t>6,51</a:t>
                </a:r>
              </a:p>
            </p:txBody>
          </p: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CBE66149-438C-4416-AE76-9DEF905F330D}"/>
                </a:ext>
              </a:extLst>
            </p:cNvPr>
            <p:cNvGrpSpPr/>
            <p:nvPr/>
          </p:nvGrpSpPr>
          <p:grpSpPr>
            <a:xfrm>
              <a:off x="7329323" y="3974415"/>
              <a:ext cx="2252921" cy="1151959"/>
              <a:chOff x="7222986" y="4078994"/>
              <a:chExt cx="2252921" cy="1151959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F527935-EAA8-451B-8C5A-91011C118CC6}"/>
                  </a:ext>
                </a:extLst>
              </p:cNvPr>
              <p:cNvSpPr/>
              <p:nvPr/>
            </p:nvSpPr>
            <p:spPr>
              <a:xfrm>
                <a:off x="7222986" y="4078994"/>
                <a:ext cx="2252921" cy="5518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000" dirty="0"/>
                  <a:t>Ballastière Libourne (2013)</a:t>
                </a:r>
              </a:p>
            </p:txBody>
          </p: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B5BD078F-AF20-4799-A76E-2AE8C0F7A6F3}"/>
                  </a:ext>
                </a:extLst>
              </p:cNvPr>
              <p:cNvGrpSpPr/>
              <p:nvPr/>
            </p:nvGrpSpPr>
            <p:grpSpPr>
              <a:xfrm>
                <a:off x="7673542" y="4552083"/>
                <a:ext cx="1372208" cy="678870"/>
                <a:chOff x="6809126" y="5412275"/>
                <a:chExt cx="2275826" cy="1125914"/>
              </a:xfrm>
            </p:grpSpPr>
            <p:pic>
              <p:nvPicPr>
                <p:cNvPr id="47" name="Image 46">
                  <a:extLst>
                    <a:ext uri="{FF2B5EF4-FFF2-40B4-BE49-F238E27FC236}">
                      <a16:creationId xmlns:a16="http://schemas.microsoft.com/office/drawing/2014/main" id="{3BB373DA-CC95-4840-8622-E52936E007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8174"/>
                <a:stretch/>
              </p:blipFill>
              <p:spPr>
                <a:xfrm>
                  <a:off x="6809126" y="5412275"/>
                  <a:ext cx="2275826" cy="1125914"/>
                </a:xfrm>
                <a:prstGeom prst="rect">
                  <a:avLst/>
                </a:prstGeom>
              </p:spPr>
            </p:pic>
            <p:pic>
              <p:nvPicPr>
                <p:cNvPr id="48" name="Image 47">
                  <a:extLst>
                    <a:ext uri="{FF2B5EF4-FFF2-40B4-BE49-F238E27FC236}">
                      <a16:creationId xmlns:a16="http://schemas.microsoft.com/office/drawing/2014/main" id="{C1A7A334-4953-4E12-B7BC-7CEDD2A797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rot="19461560">
                  <a:off x="7799372" y="5870369"/>
                  <a:ext cx="676276" cy="582843"/>
                </a:xfrm>
                <a:prstGeom prst="rect">
                  <a:avLst/>
                </a:prstGeom>
              </p:spPr>
            </p:pic>
          </p:grpSp>
          <p:sp>
            <p:nvSpPr>
              <p:cNvPr id="46" name="ZoneTexte 134">
                <a:extLst>
                  <a:ext uri="{FF2B5EF4-FFF2-40B4-BE49-F238E27FC236}">
                    <a16:creationId xmlns:a16="http://schemas.microsoft.com/office/drawing/2014/main" id="{C727468D-0737-46B9-8CF7-0575DF2DAD71}"/>
                  </a:ext>
                </a:extLst>
              </p:cNvPr>
              <p:cNvSpPr txBox="1"/>
              <p:nvPr/>
            </p:nvSpPr>
            <p:spPr>
              <a:xfrm>
                <a:off x="8446056" y="4300129"/>
                <a:ext cx="586725" cy="551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000" b="1" i="1" dirty="0">
                    <a:solidFill>
                      <a:srgbClr val="CDD210"/>
                    </a:solidFill>
                  </a:rPr>
                  <a:t>6,43</a:t>
                </a: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A9334A3-8557-4A5F-965C-5777E45CF916}"/>
                </a:ext>
              </a:extLst>
            </p:cNvPr>
            <p:cNvSpPr/>
            <p:nvPr/>
          </p:nvSpPr>
          <p:spPr>
            <a:xfrm>
              <a:off x="7322069" y="2907483"/>
              <a:ext cx="2175470" cy="221738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10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CD37B21-75B2-44D4-8A3A-28E0C633F472}"/>
              </a:ext>
            </a:extLst>
          </p:cNvPr>
          <p:cNvGrpSpPr>
            <a:grpSpLocks noChangeAspect="1"/>
          </p:cNvGrpSpPr>
          <p:nvPr/>
        </p:nvGrpSpPr>
        <p:grpSpPr>
          <a:xfrm>
            <a:off x="4375195" y="4565847"/>
            <a:ext cx="1265288" cy="756324"/>
            <a:chOff x="3178537" y="7195451"/>
            <a:chExt cx="1745292" cy="104324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32AF3C5-F527-42ED-BE3B-9D1FD219C40F}"/>
                </a:ext>
              </a:extLst>
            </p:cNvPr>
            <p:cNvSpPr/>
            <p:nvPr/>
          </p:nvSpPr>
          <p:spPr>
            <a:xfrm>
              <a:off x="3178537" y="7195451"/>
              <a:ext cx="1731916" cy="31840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/>
                <a:t>Loret Cenon (2007)</a:t>
              </a: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FEFE043D-551E-46F1-9C5B-F4FBFCC08E26}"/>
                </a:ext>
              </a:extLst>
            </p:cNvPr>
            <p:cNvGrpSpPr/>
            <p:nvPr/>
          </p:nvGrpSpPr>
          <p:grpSpPr>
            <a:xfrm>
              <a:off x="3190599" y="7554826"/>
              <a:ext cx="1372208" cy="683871"/>
              <a:chOff x="9519444" y="5187434"/>
              <a:chExt cx="2275826" cy="1134211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DFE0867E-B53C-4F89-B8C2-C73E3E6EAC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365DEB47-2E93-4625-8C11-C783F05CB0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261866">
                <a:off x="10615967" y="5738801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38" name="ZoneTexte 143">
              <a:extLst>
                <a:ext uri="{FF2B5EF4-FFF2-40B4-BE49-F238E27FC236}">
                  <a16:creationId xmlns:a16="http://schemas.microsoft.com/office/drawing/2014/main" id="{4D0A09CA-8BFF-4482-986D-7E152C3678FA}"/>
                </a:ext>
              </a:extLst>
            </p:cNvPr>
            <p:cNvSpPr txBox="1"/>
            <p:nvPr/>
          </p:nvSpPr>
          <p:spPr>
            <a:xfrm>
              <a:off x="4337104" y="7609053"/>
              <a:ext cx="586725" cy="31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b="1" i="1" dirty="0">
                  <a:solidFill>
                    <a:srgbClr val="92D050"/>
                  </a:solidFill>
                </a:rPr>
                <a:t>7,51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78D5E2F-D93F-4852-93A9-610956C57D1E}"/>
              </a:ext>
            </a:extLst>
          </p:cNvPr>
          <p:cNvGrpSpPr>
            <a:grpSpLocks noChangeAspect="1"/>
          </p:cNvGrpSpPr>
          <p:nvPr/>
        </p:nvGrpSpPr>
        <p:grpSpPr>
          <a:xfrm>
            <a:off x="2491179" y="3424948"/>
            <a:ext cx="1558440" cy="815716"/>
            <a:chOff x="261770" y="7195451"/>
            <a:chExt cx="2149654" cy="1125167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BD7FB45-A0F4-4EE6-8B9B-797593F7ED61}"/>
                </a:ext>
              </a:extLst>
            </p:cNvPr>
            <p:cNvSpPr/>
            <p:nvPr/>
          </p:nvSpPr>
          <p:spPr>
            <a:xfrm>
              <a:off x="261770" y="7195451"/>
              <a:ext cx="2149654" cy="31840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900" dirty="0" err="1"/>
                <a:t>Génicart</a:t>
              </a:r>
              <a:r>
                <a:rPr lang="fr-FR" sz="900" dirty="0"/>
                <a:t> 2 Lormont (2015)</a:t>
              </a:r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6AA1FFE1-6CCE-4CA7-B102-25FFBB231973}"/>
                </a:ext>
              </a:extLst>
            </p:cNvPr>
            <p:cNvGrpSpPr/>
            <p:nvPr/>
          </p:nvGrpSpPr>
          <p:grpSpPr>
            <a:xfrm>
              <a:off x="558484" y="7579387"/>
              <a:ext cx="1372208" cy="741231"/>
              <a:chOff x="9519444" y="5187434"/>
              <a:chExt cx="2275826" cy="1229343"/>
            </a:xfrm>
          </p:grpSpPr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7E83CC56-A6AE-4D82-9196-5621323247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174"/>
              <a:stretch/>
            </p:blipFill>
            <p:spPr>
              <a:xfrm>
                <a:off x="9519444" y="5187434"/>
                <a:ext cx="2275826" cy="1125914"/>
              </a:xfrm>
              <a:prstGeom prst="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FA77E837-63E0-46D1-A605-CF40059B2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383441">
                <a:off x="10593143" y="5833933"/>
                <a:ext cx="676276" cy="582844"/>
              </a:xfrm>
              <a:prstGeom prst="rect">
                <a:avLst/>
              </a:prstGeom>
            </p:spPr>
          </p:pic>
        </p:grpSp>
        <p:sp>
          <p:nvSpPr>
            <p:cNvPr id="33" name="ZoneTexte 153">
              <a:extLst>
                <a:ext uri="{FF2B5EF4-FFF2-40B4-BE49-F238E27FC236}">
                  <a16:creationId xmlns:a16="http://schemas.microsoft.com/office/drawing/2014/main" id="{CBAF5D13-60FF-4B80-AA86-3CE4879832B6}"/>
                </a:ext>
              </a:extLst>
            </p:cNvPr>
            <p:cNvSpPr txBox="1"/>
            <p:nvPr/>
          </p:nvSpPr>
          <p:spPr>
            <a:xfrm>
              <a:off x="1816727" y="7738801"/>
              <a:ext cx="586724" cy="573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050" dirty="0"/>
                <a:t>8,12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CC66F6B-8EF8-4087-9470-0ADF7B702845}"/>
              </a:ext>
            </a:extLst>
          </p:cNvPr>
          <p:cNvGrpSpPr>
            <a:grpSpLocks noChangeAspect="1"/>
          </p:cNvGrpSpPr>
          <p:nvPr/>
        </p:nvGrpSpPr>
        <p:grpSpPr>
          <a:xfrm>
            <a:off x="5790727" y="2224576"/>
            <a:ext cx="1549214" cy="885324"/>
            <a:chOff x="7390570" y="1148435"/>
            <a:chExt cx="2136929" cy="1221183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FC9BD32-7976-459D-A179-E8D54FCFE248}"/>
                </a:ext>
              </a:extLst>
            </p:cNvPr>
            <p:cNvGrpSpPr/>
            <p:nvPr/>
          </p:nvGrpSpPr>
          <p:grpSpPr>
            <a:xfrm>
              <a:off x="7390570" y="1148435"/>
              <a:ext cx="2136929" cy="1106798"/>
              <a:chOff x="5261734" y="7206123"/>
              <a:chExt cx="2136929" cy="1106798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72BECE3-9895-4264-9B20-F77A7AE1621F}"/>
                  </a:ext>
                </a:extLst>
              </p:cNvPr>
              <p:cNvSpPr/>
              <p:nvPr/>
            </p:nvSpPr>
            <p:spPr>
              <a:xfrm>
                <a:off x="5261734" y="7206123"/>
                <a:ext cx="2136929" cy="2971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800" dirty="0" err="1"/>
                  <a:t>Génicart</a:t>
                </a:r>
                <a:r>
                  <a:rPr lang="fr-FR" sz="800" dirty="0"/>
                  <a:t> 2 Lormont (2015)</a:t>
                </a:r>
              </a:p>
            </p:txBody>
          </p:sp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2ADD1C0D-4F9F-4F24-970A-F61838705B8A}"/>
                  </a:ext>
                </a:extLst>
              </p:cNvPr>
              <p:cNvGrpSpPr/>
              <p:nvPr/>
            </p:nvGrpSpPr>
            <p:grpSpPr>
              <a:xfrm>
                <a:off x="5534907" y="7629050"/>
                <a:ext cx="1372208" cy="683871"/>
                <a:chOff x="9519444" y="5187434"/>
                <a:chExt cx="2275826" cy="1134211"/>
              </a:xfrm>
            </p:grpSpPr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80892325-D83D-4446-8EB2-4BDF7E7A9E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8174"/>
                <a:stretch/>
              </p:blipFill>
              <p:spPr>
                <a:xfrm>
                  <a:off x="9519444" y="5187434"/>
                  <a:ext cx="2275826" cy="1125914"/>
                </a:xfrm>
                <a:prstGeom prst="rect">
                  <a:avLst/>
                </a:prstGeom>
              </p:spPr>
            </p:pic>
            <p:pic>
              <p:nvPicPr>
                <p:cNvPr id="30" name="Image 29">
                  <a:extLst>
                    <a:ext uri="{FF2B5EF4-FFF2-40B4-BE49-F238E27FC236}">
                      <a16:creationId xmlns:a16="http://schemas.microsoft.com/office/drawing/2014/main" id="{83400C69-88CF-4DD7-AB54-7D3E007C45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rot="21261866">
                  <a:off x="10615967" y="5738801"/>
                  <a:ext cx="676276" cy="582844"/>
                </a:xfrm>
                <a:prstGeom prst="rect">
                  <a:avLst/>
                </a:prstGeom>
              </p:spPr>
            </p:pic>
          </p:grpSp>
          <p:sp>
            <p:nvSpPr>
              <p:cNvPr id="28" name="ZoneTexte 148">
                <a:extLst>
                  <a:ext uri="{FF2B5EF4-FFF2-40B4-BE49-F238E27FC236}">
                    <a16:creationId xmlns:a16="http://schemas.microsoft.com/office/drawing/2014/main" id="{5C022FF1-BCFF-4D48-8013-E0B959496B5D}"/>
                  </a:ext>
                </a:extLst>
              </p:cNvPr>
              <p:cNvSpPr txBox="1"/>
              <p:nvPr/>
            </p:nvSpPr>
            <p:spPr>
              <a:xfrm>
                <a:off x="6635155" y="7584913"/>
                <a:ext cx="586725" cy="297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800" b="1" i="1" dirty="0">
                    <a:solidFill>
                      <a:srgbClr val="92D050"/>
                    </a:solidFill>
                  </a:rPr>
                  <a:t>7,47</a:t>
                </a: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ADB302B-4834-47B3-A0DD-DB2A980F2EFD}"/>
                </a:ext>
              </a:extLst>
            </p:cNvPr>
            <p:cNvSpPr/>
            <p:nvPr/>
          </p:nvSpPr>
          <p:spPr>
            <a:xfrm>
              <a:off x="7427278" y="1148435"/>
              <a:ext cx="1980614" cy="1221183"/>
            </a:xfrm>
            <a:prstGeom prst="rect">
              <a:avLst/>
            </a:prstGeom>
            <a:noFill/>
            <a:ln>
              <a:solidFill>
                <a:srgbClr val="7030A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sz="1000"/>
            </a:p>
          </p:txBody>
        </p:sp>
      </p:grpSp>
    </p:spTree>
    <p:extLst>
      <p:ext uri="{BB962C8B-B14F-4D97-AF65-F5344CB8AC3E}">
        <p14:creationId xmlns:p14="http://schemas.microsoft.com/office/powerpoint/2010/main" val="1766956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F2FA06-8360-427B-B90A-920DC2799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878" y="2001416"/>
            <a:ext cx="2664296" cy="477054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Paramètres suivis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569B40-B3F1-4B39-853A-82238AD8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4A0FB27-6555-4325-85E1-AB724DBB8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105928"/>
              </p:ext>
            </p:extLst>
          </p:nvPr>
        </p:nvGraphicFramePr>
        <p:xfrm>
          <a:off x="1049651" y="2480469"/>
          <a:ext cx="252028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45939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Forage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26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Niveau piézométrique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32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63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i="1" dirty="0"/>
                        <a:t>Débit spécifique*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424237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5364088" y="382524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*Paramètre calculé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0" t="2115" r="26375" b="11024"/>
          <a:stretch/>
        </p:blipFill>
        <p:spPr>
          <a:xfrm>
            <a:off x="4194787" y="1734981"/>
            <a:ext cx="4848381" cy="484838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23920" y="1422997"/>
            <a:ext cx="86685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Bef>
                <a:spcPct val="20000"/>
              </a:spcBef>
            </a:pPr>
            <a:r>
              <a:rPr lang="fr-FR" sz="2500" dirty="0">
                <a:solidFill>
                  <a:srgbClr val="1341A1"/>
                </a:solidFill>
              </a:rPr>
              <a:t>20 forages suivis </a:t>
            </a:r>
            <a:r>
              <a:rPr lang="fr-FR" sz="2000" dirty="0">
                <a:solidFill>
                  <a:srgbClr val="1341A1"/>
                </a:solidFill>
              </a:rPr>
              <a:t>(+ 6 forages de Bordeaux Métropole)</a:t>
            </a:r>
            <a:endParaRPr lang="fr-FR" sz="2500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341978"/>
              </p:ext>
            </p:extLst>
          </p:nvPr>
        </p:nvGraphicFramePr>
        <p:xfrm>
          <a:off x="1674507" y="4159171"/>
          <a:ext cx="252028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Equipements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Rendement pompe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Puissance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i="1" dirty="0"/>
                        <a:t>Ecart de débit*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i="1" dirty="0"/>
                        <a:t>Surcout*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itre 1">
            <a:extLst>
              <a:ext uri="{FF2B5EF4-FFF2-40B4-BE49-F238E27FC236}">
                <a16:creationId xmlns:a16="http://schemas.microsoft.com/office/drawing/2014/main" id="{9DED59D5-DF8D-4D1C-BEA0-8B66E6468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/>
          <a:lstStyle/>
          <a:p>
            <a:pPr algn="ctr"/>
            <a:r>
              <a:rPr lang="fr-FR" dirty="0"/>
              <a:t>Test </a:t>
            </a:r>
            <a:r>
              <a:rPr lang="fr-FR" dirty="0" err="1"/>
              <a:t>WellWatch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2682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Aquadvanced WellWatch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6"/>
          <a:stretch/>
        </p:blipFill>
        <p:spPr>
          <a:xfrm>
            <a:off x="0" y="1402486"/>
            <a:ext cx="9144000" cy="4852542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00F81A7-2619-41F7-B0B7-86F494A95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/>
          <a:lstStyle/>
          <a:p>
            <a:r>
              <a:rPr lang="fr-FR" dirty="0"/>
              <a:t>Test </a:t>
            </a:r>
            <a:r>
              <a:rPr lang="fr-FR" dirty="0" err="1"/>
              <a:t>WellWatch</a:t>
            </a:r>
            <a:endParaRPr lang="fr-FR" dirty="0"/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33D7C5B9-E0B1-4788-A534-C3ACB408439B}"/>
              </a:ext>
            </a:extLst>
          </p:cNvPr>
          <p:cNvSpPr/>
          <p:nvPr/>
        </p:nvSpPr>
        <p:spPr>
          <a:xfrm>
            <a:off x="6660232" y="2492896"/>
            <a:ext cx="288032" cy="108012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C7C9C639-1489-43F1-A7A1-4D36E4CC6336}"/>
              </a:ext>
            </a:extLst>
          </p:cNvPr>
          <p:cNvSpPr/>
          <p:nvPr/>
        </p:nvSpPr>
        <p:spPr>
          <a:xfrm>
            <a:off x="6660232" y="3945060"/>
            <a:ext cx="288032" cy="819994"/>
          </a:xfrm>
          <a:prstGeom prst="rightBrac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50A883-9896-45D9-ADA5-7CAD34B60B6B}"/>
              </a:ext>
            </a:extLst>
          </p:cNvPr>
          <p:cNvSpPr txBox="1"/>
          <p:nvPr/>
        </p:nvSpPr>
        <p:spPr>
          <a:xfrm>
            <a:off x="6997596" y="270979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Niveau d’eau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B066B8-2123-4938-8816-5DFE570D228B}"/>
              </a:ext>
            </a:extLst>
          </p:cNvPr>
          <p:cNvSpPr txBox="1"/>
          <p:nvPr/>
        </p:nvSpPr>
        <p:spPr>
          <a:xfrm>
            <a:off x="6997596" y="417039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Débit</a:t>
            </a:r>
          </a:p>
        </p:txBody>
      </p:sp>
    </p:spTree>
    <p:extLst>
      <p:ext uri="{BB962C8B-B14F-4D97-AF65-F5344CB8AC3E}">
        <p14:creationId xmlns:p14="http://schemas.microsoft.com/office/powerpoint/2010/main" val="3278718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Aquadvanced WellWatch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6"/>
          <a:stretch/>
        </p:blipFill>
        <p:spPr>
          <a:xfrm>
            <a:off x="0" y="1417638"/>
            <a:ext cx="9108504" cy="4833704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9259864-A062-4D11-BDCD-50126260A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/>
          <a:lstStyle/>
          <a:p>
            <a:r>
              <a:rPr lang="fr-FR" dirty="0"/>
              <a:t>Test </a:t>
            </a:r>
            <a:r>
              <a:rPr lang="fr-FR" dirty="0" err="1"/>
              <a:t>WellWatch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177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17298B-E390-48B5-B09E-7744CDB75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Suite à donner - 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6EF355-89EE-4582-8A62-61026A78A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904751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</a:pPr>
            <a:r>
              <a:rPr lang="fr-FR" dirty="0"/>
              <a:t>Confrontation et comparaison des deux approches méthodologiques sur une sélection d'ouvrages</a:t>
            </a:r>
          </a:p>
          <a:p>
            <a:pPr>
              <a:spcBef>
                <a:spcPts val="1200"/>
              </a:spcBef>
              <a:buClr>
                <a:srgbClr val="C00000"/>
              </a:buClr>
            </a:pPr>
            <a:r>
              <a:rPr lang="fr-FR" dirty="0"/>
              <a:t>Validation des notations par retours d’expériences et application et rectification si besoin</a:t>
            </a:r>
          </a:p>
          <a:p>
            <a:pPr>
              <a:spcBef>
                <a:spcPts val="1200"/>
              </a:spcBef>
              <a:buClr>
                <a:srgbClr val="C00000"/>
              </a:buClr>
            </a:pPr>
            <a:r>
              <a:rPr lang="fr-FR" dirty="0"/>
              <a:t>Comparaison de l'outil </a:t>
            </a:r>
            <a:r>
              <a:rPr lang="fr-FR" dirty="0" err="1"/>
              <a:t>WellWatch</a:t>
            </a:r>
            <a:r>
              <a:rPr lang="fr-FR" dirty="0"/>
              <a:t> de SUEZ à d'autres outils de monitoring de forages en exploitation (test à venir de l'outil EMI d'</a:t>
            </a:r>
            <a:r>
              <a:rPr lang="fr-FR" dirty="0" err="1"/>
              <a:t>Imag’Eau</a:t>
            </a:r>
            <a:r>
              <a:rPr lang="fr-FR" dirty="0"/>
              <a:t>)</a:t>
            </a:r>
          </a:p>
          <a:p>
            <a:pPr>
              <a:spcBef>
                <a:spcPts val="1200"/>
              </a:spcBef>
              <a:buClr>
                <a:srgbClr val="C00000"/>
              </a:buClr>
            </a:pPr>
            <a:r>
              <a:rPr lang="fr-FR" dirty="0"/>
              <a:t>Analyse des modalités pratiques d'un tel monitoring (ressource, forage, équipements hydrauliques)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3E381F-159A-4E15-9379-7DD64B1E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5010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4438</TotalTime>
  <Words>715</Words>
  <Application>Microsoft Office PowerPoint</Application>
  <PresentationFormat>Affichage à l'écran (4:3)</PresentationFormat>
  <Paragraphs>137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Office Theme</vt:lpstr>
      <vt:lpstr>Disposition 74 du SAGE :  Etude du parc de forages  Volet 2 - Etude qualitative</vt:lpstr>
      <vt:lpstr>Disposition 74</vt:lpstr>
      <vt:lpstr>Deux approches mise en œuvre pour un sujet complexe</vt:lpstr>
      <vt:lpstr>Approche "quantitatif"</vt:lpstr>
      <vt:lpstr>Approche "qualitatif" – étude du LyRe</vt:lpstr>
      <vt:lpstr>Approche "qualitatif" – étude du LyRe</vt:lpstr>
      <vt:lpstr>Approche "qualitatif" – étude du LyRe</vt:lpstr>
      <vt:lpstr>Test WellWatch</vt:lpstr>
      <vt:lpstr>Test WellWatch</vt:lpstr>
      <vt:lpstr>Test WellWatch</vt:lpstr>
      <vt:lpstr>Suite à donner - perspectives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263</cp:revision>
  <cp:lastPrinted>2017-10-06T08:09:19Z</cp:lastPrinted>
  <dcterms:created xsi:type="dcterms:W3CDTF">2015-09-15T19:44:09Z</dcterms:created>
  <dcterms:modified xsi:type="dcterms:W3CDTF">2021-06-03T16:36:44Z</dcterms:modified>
</cp:coreProperties>
</file>