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11"/>
  </p:notesMasterIdLst>
  <p:handoutMasterIdLst>
    <p:handoutMasterId r:id="rId12"/>
  </p:handoutMasterIdLst>
  <p:sldIdLst>
    <p:sldId id="440" r:id="rId2"/>
    <p:sldId id="719" r:id="rId3"/>
    <p:sldId id="744" r:id="rId4"/>
    <p:sldId id="731" r:id="rId5"/>
    <p:sldId id="721" r:id="rId6"/>
    <p:sldId id="722" r:id="rId7"/>
    <p:sldId id="723" r:id="rId8"/>
    <p:sldId id="739" r:id="rId9"/>
    <p:sldId id="740" r:id="rId10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B9DC"/>
    <a:srgbClr val="333399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104" d="100"/>
          <a:sy n="104" d="100"/>
        </p:scale>
        <p:origin x="1734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16/03/2021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16/03/2021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0556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8558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3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9313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4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5754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5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9595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6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83116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7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64972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8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6652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9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9070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51278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98670" y="274638"/>
            <a:ext cx="6488130" cy="978809"/>
          </a:xfrm>
        </p:spPr>
        <p:txBody>
          <a:bodyPr/>
          <a:lstStyle>
            <a:lvl1pPr algn="l">
              <a:defRPr sz="2200">
                <a:solidFill>
                  <a:srgbClr val="0077D4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294872434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16/03/2021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1498601"/>
            <a:ext cx="8424936" cy="2101850"/>
          </a:xfrm>
        </p:spPr>
        <p:txBody>
          <a:bodyPr>
            <a:normAutofit/>
          </a:bodyPr>
          <a:lstStyle/>
          <a:p>
            <a:r>
              <a:rPr lang="fr-FR" sz="4000" dirty="0"/>
              <a:t>Programme 2021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Bureau de la CLE</a:t>
            </a:r>
          </a:p>
          <a:p>
            <a:r>
              <a:rPr lang="fr-FR" dirty="0"/>
              <a:t>Réunion du 22 mars 2021</a:t>
            </a:r>
          </a:p>
        </p:txBody>
      </p:sp>
    </p:spTree>
    <p:extLst>
      <p:ext uri="{BB962C8B-B14F-4D97-AF65-F5344CB8AC3E}">
        <p14:creationId xmlns:p14="http://schemas.microsoft.com/office/powerpoint/2010/main" val="128133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LES DEUX VOLETS DU PROGRAMME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251520" y="1403148"/>
            <a:ext cx="6552728" cy="2300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Etudes et actions SMEGREG :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Etudes des ressources potentielles pour substitution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identification des cibles sur un territoire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étude détaillée d'une cible identifiée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Prospections ponctuelles – faisabilité captages :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recherches portées par le SMEGREG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appui technique à des tiers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Projets de substitution</a:t>
            </a:r>
            <a:endParaRPr lang="fr-FR" altLang="fr-FR" sz="11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8" name="Text Box 15">
            <a:extLst>
              <a:ext uri="{FF2B5EF4-FFF2-40B4-BE49-F238E27FC236}">
                <a16:creationId xmlns:a16="http://schemas.microsoft.com/office/drawing/2014/main" id="{D408C897-5565-44BC-998F-415E111834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736" y="3830132"/>
            <a:ext cx="6696744" cy="247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Etudes et actions liées au SAGE Nappes profondes de Gironde :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Actions récurrentes (DXX = n° de la disposition) :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secrétariat technique de la CLE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actions de sensibilisation, d'information, de formation (D38) 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actualisation du besoin en ressources de substitution (D40)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tableau de bord du SAGE (D98)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Autres études et actions :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études prévues par le SAGE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études demandées par la CLE</a:t>
            </a:r>
            <a:endParaRPr lang="fr-FR" altLang="fr-FR" sz="2000" i="1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pic>
        <p:nvPicPr>
          <p:cNvPr id="3" name="Image 2" descr="Une image contenant texte&#10;&#10;Description générée automatiquement">
            <a:extLst>
              <a:ext uri="{FF2B5EF4-FFF2-40B4-BE49-F238E27FC236}">
                <a16:creationId xmlns:a16="http://schemas.microsoft.com/office/drawing/2014/main" id="{13EFC93A-C59E-408C-B14D-4729FB77909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56360"/>
            <a:ext cx="1999355" cy="538493"/>
          </a:xfrm>
          <a:prstGeom prst="rect">
            <a:avLst/>
          </a:prstGeom>
        </p:spPr>
      </p:pic>
      <p:pic>
        <p:nvPicPr>
          <p:cNvPr id="9" name="Image 8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8231A494-60E8-41E0-BB2C-5592DC9E384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19911">
            <a:off x="428978" y="4957596"/>
            <a:ext cx="2001015" cy="540000"/>
          </a:xfrm>
          <a:prstGeom prst="rect">
            <a:avLst/>
          </a:prstGeom>
        </p:spPr>
      </p:pic>
      <p:pic>
        <p:nvPicPr>
          <p:cNvPr id="11" name="Image 10" descr="Une image contenant texte&#10;&#10;Description générée automatiquement">
            <a:extLst>
              <a:ext uri="{FF2B5EF4-FFF2-40B4-BE49-F238E27FC236}">
                <a16:creationId xmlns:a16="http://schemas.microsoft.com/office/drawing/2014/main" id="{0C7ED638-49E6-42CC-87BE-EA32481EC6E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68963">
            <a:off x="6272590" y="2288277"/>
            <a:ext cx="2384807" cy="540000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BDDC36C-D932-4BD6-9772-B63C41766B4C}"/>
              </a:ext>
            </a:extLst>
          </p:cNvPr>
          <p:cNvCxnSpPr/>
          <p:nvPr/>
        </p:nvCxnSpPr>
        <p:spPr>
          <a:xfrm>
            <a:off x="251520" y="3783946"/>
            <a:ext cx="864096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41899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96744" cy="1152128"/>
          </a:xfrm>
        </p:spPr>
        <p:txBody>
          <a:bodyPr>
            <a:noAutofit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</a:rPr>
              <a:t>Etudes et actions SMEGREG</a:t>
            </a:r>
            <a:br>
              <a:rPr lang="fr-FR" altLang="fr-FR" sz="2400" b="1" dirty="0">
                <a:solidFill>
                  <a:srgbClr val="0077D4"/>
                </a:solidFill>
              </a:rPr>
            </a:br>
            <a:r>
              <a:rPr lang="fr-FR" altLang="fr-FR" sz="2400" b="1" dirty="0">
                <a:solidFill>
                  <a:srgbClr val="0077D4"/>
                </a:solidFill>
              </a:rPr>
              <a:t>Etudes des ressources pour substitution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DCFD43EE-A30F-4B4D-A375-F60E3F5F3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89546"/>
            <a:ext cx="3745960" cy="44627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Etudes des ressources potentielles pour substitution</a:t>
            </a:r>
          </a:p>
          <a:p>
            <a:pPr marL="342900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100" i="1" dirty="0">
                <a:solidFill>
                  <a:srgbClr val="333399"/>
                </a:solidFill>
                <a:latin typeface="Trebuchet MS" panose="020B0603020202020204" pitchFamily="34" charset="0"/>
              </a:rPr>
              <a:t>identification des cibles sur un territoire</a:t>
            </a:r>
          </a:p>
        </p:txBody>
      </p:sp>
      <p:sp>
        <p:nvSpPr>
          <p:cNvPr id="8" name="Text Box 15">
            <a:extLst>
              <a:ext uri="{FF2B5EF4-FFF2-40B4-BE49-F238E27FC236}">
                <a16:creationId xmlns:a16="http://schemas.microsoft.com/office/drawing/2014/main" id="{5A0543AC-8857-4F3A-8094-B1C2206885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0025" y="1821481"/>
            <a:ext cx="3745960" cy="4616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r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Identification ressources mobilisables pour l'AEP dans l'est du département de la Gironde</a:t>
            </a:r>
          </a:p>
        </p:txBody>
      </p:sp>
      <p:sp>
        <p:nvSpPr>
          <p:cNvPr id="17" name="Text Box 15">
            <a:extLst>
              <a:ext uri="{FF2B5EF4-FFF2-40B4-BE49-F238E27FC236}">
                <a16:creationId xmlns:a16="http://schemas.microsoft.com/office/drawing/2014/main" id="{F2B50B35-E1B0-4008-B2CC-1BBB320F1B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2435985"/>
            <a:ext cx="3096344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buClr>
                <a:schemeClr val="accent2"/>
              </a:buClr>
              <a:buSzPct val="100000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Année 1</a:t>
            </a:r>
          </a:p>
          <a:p>
            <a:pPr>
              <a:buClr>
                <a:schemeClr val="accent2"/>
              </a:buClr>
              <a:buSzPct val="100000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144 000 € engagés en 2020</a:t>
            </a:r>
          </a:p>
          <a:p>
            <a:pPr>
              <a:buClr>
                <a:schemeClr val="accent2"/>
              </a:buClr>
              <a:buSzPct val="100000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attente décision d'aide AEAG</a:t>
            </a:r>
          </a:p>
          <a:p>
            <a:pPr>
              <a:buClr>
                <a:schemeClr val="accent2"/>
              </a:buClr>
              <a:buSzPct val="100000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Prestataire BRGM</a:t>
            </a:r>
          </a:p>
          <a:p>
            <a:pPr>
              <a:buClr>
                <a:schemeClr val="accent2"/>
              </a:buClr>
              <a:buSzPct val="100000"/>
            </a:pPr>
            <a:endParaRPr lang="fr-FR" altLang="fr-FR" sz="16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>
              <a:buClr>
                <a:schemeClr val="accent2"/>
              </a:buClr>
              <a:buSzPct val="100000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2021 : retraitement de nouvelles lignes sismiques au nord et à l'est de la structure (axe Garonne - Langonnais)</a:t>
            </a:r>
          </a:p>
        </p:txBody>
      </p:sp>
      <p:sp>
        <p:nvSpPr>
          <p:cNvPr id="11" name="Text Box 15">
            <a:extLst>
              <a:ext uri="{FF2B5EF4-FFF2-40B4-BE49-F238E27FC236}">
                <a16:creationId xmlns:a16="http://schemas.microsoft.com/office/drawing/2014/main" id="{B9A78C65-2FBB-4ED4-BAAF-4BEA3D8EAE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6023" y="2273469"/>
            <a:ext cx="2852019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buClr>
                <a:schemeClr val="accent2"/>
              </a:buClr>
              <a:buSzPct val="100000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137 388 € engagés en 2019</a:t>
            </a:r>
          </a:p>
          <a:p>
            <a:pPr algn="r">
              <a:buClr>
                <a:schemeClr val="accent2"/>
              </a:buClr>
              <a:buSzPct val="100000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62 969 € d'aides AEAG</a:t>
            </a:r>
          </a:p>
          <a:p>
            <a:pPr algn="r">
              <a:buClr>
                <a:schemeClr val="accent2"/>
              </a:buClr>
              <a:buSzPct val="100000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Prestataire ANTEA</a:t>
            </a:r>
          </a:p>
          <a:p>
            <a:pPr algn="r">
              <a:buClr>
                <a:schemeClr val="accent2"/>
              </a:buClr>
              <a:buSzPct val="100000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Rendu en 2021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A92FCD05-EAA3-4F74-A7AC-60163A917DFC}"/>
              </a:ext>
            </a:extLst>
          </p:cNvPr>
          <p:cNvGrpSpPr/>
          <p:nvPr/>
        </p:nvGrpSpPr>
        <p:grpSpPr>
          <a:xfrm>
            <a:off x="3203849" y="2308284"/>
            <a:ext cx="3168352" cy="4206881"/>
            <a:chOff x="3203848" y="2308284"/>
            <a:chExt cx="2982175" cy="3959679"/>
          </a:xfrm>
        </p:grpSpPr>
        <p:pic>
          <p:nvPicPr>
            <p:cNvPr id="18" name="Image 17" descr="Une image contenant texte, carte&#10;&#10;Description générée automatiquement">
              <a:extLst>
                <a:ext uri="{FF2B5EF4-FFF2-40B4-BE49-F238E27FC236}">
                  <a16:creationId xmlns:a16="http://schemas.microsoft.com/office/drawing/2014/main" id="{61EAA4B9-4783-4C93-A82F-33D65E3DC0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13"/>
            <a:stretch/>
          </p:blipFill>
          <p:spPr>
            <a:xfrm>
              <a:off x="3203848" y="2308284"/>
              <a:ext cx="2982175" cy="3959679"/>
            </a:xfrm>
            <a:prstGeom prst="rect">
              <a:avLst/>
            </a:prstGeom>
          </p:spPr>
        </p:pic>
        <p:sp>
          <p:nvSpPr>
            <p:cNvPr id="2" name="Ellipse 1">
              <a:extLst>
                <a:ext uri="{FF2B5EF4-FFF2-40B4-BE49-F238E27FC236}">
                  <a16:creationId xmlns:a16="http://schemas.microsoft.com/office/drawing/2014/main" id="{ADA50413-339D-4209-89ED-96F96531765D}"/>
                </a:ext>
              </a:extLst>
            </p:cNvPr>
            <p:cNvSpPr/>
            <p:nvPr/>
          </p:nvSpPr>
          <p:spPr>
            <a:xfrm>
              <a:off x="3923928" y="4620039"/>
              <a:ext cx="792088" cy="360040"/>
            </a:xfrm>
            <a:prstGeom prst="ellipse">
              <a:avLst/>
            </a:prstGeom>
            <a:noFill/>
            <a:ln w="38100">
              <a:solidFill>
                <a:srgbClr val="0070C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EDAFFC97-5468-4C5A-9C39-E905F9FE365D}"/>
              </a:ext>
            </a:extLst>
          </p:cNvPr>
          <p:cNvCxnSpPr>
            <a:cxnSpLocks/>
          </p:cNvCxnSpPr>
          <p:nvPr/>
        </p:nvCxnSpPr>
        <p:spPr>
          <a:xfrm>
            <a:off x="2851136" y="2435984"/>
            <a:ext cx="1326665" cy="2328377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2DBFDB2A-1021-4C4F-BE44-035E6A445288}"/>
              </a:ext>
            </a:extLst>
          </p:cNvPr>
          <p:cNvCxnSpPr>
            <a:cxnSpLocks/>
          </p:cNvCxnSpPr>
          <p:nvPr/>
        </p:nvCxnSpPr>
        <p:spPr>
          <a:xfrm flipH="1">
            <a:off x="5787927" y="2280793"/>
            <a:ext cx="643518" cy="2130931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Box 15">
            <a:extLst>
              <a:ext uri="{FF2B5EF4-FFF2-40B4-BE49-F238E27FC236}">
                <a16:creationId xmlns:a16="http://schemas.microsoft.com/office/drawing/2014/main" id="{13A3A403-986E-40C6-8726-171F365159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158987"/>
            <a:ext cx="3745960" cy="27699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r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Cénomanien du Sud Gironde – phase 2</a:t>
            </a:r>
          </a:p>
        </p:txBody>
      </p:sp>
    </p:spTree>
    <p:extLst>
      <p:ext uri="{BB962C8B-B14F-4D97-AF65-F5344CB8AC3E}">
        <p14:creationId xmlns:p14="http://schemas.microsoft.com/office/powerpoint/2010/main" val="1298972214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7581FE7-ED1A-46E0-9494-B3548F6E34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97" r="15350" b="3229"/>
          <a:stretch/>
        </p:blipFill>
        <p:spPr>
          <a:xfrm>
            <a:off x="3329213" y="1920559"/>
            <a:ext cx="3595783" cy="4494154"/>
          </a:xfrm>
          <a:prstGeom prst="rect">
            <a:avLst/>
          </a:prstGeom>
        </p:spPr>
      </p:pic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96744" cy="1152128"/>
          </a:xfrm>
        </p:spPr>
        <p:txBody>
          <a:bodyPr>
            <a:noAutofit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</a:rPr>
              <a:t>Etudes et actions SMEGREG</a:t>
            </a:r>
            <a:br>
              <a:rPr lang="fr-FR" altLang="fr-FR" sz="2400" b="1" dirty="0">
                <a:solidFill>
                  <a:srgbClr val="0077D4"/>
                </a:solidFill>
              </a:rPr>
            </a:br>
            <a:r>
              <a:rPr lang="fr-FR" altLang="fr-FR" sz="2400" b="1" dirty="0">
                <a:solidFill>
                  <a:srgbClr val="0077D4"/>
                </a:solidFill>
              </a:rPr>
              <a:t>Etudes des ressources pour substitution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DCFD43EE-A30F-4B4D-A375-F60E3F5F3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89546"/>
            <a:ext cx="3745960" cy="44627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Etudes des ressources potentielles pour substitution</a:t>
            </a:r>
          </a:p>
          <a:p>
            <a:pPr marL="342900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100" i="1" dirty="0">
                <a:solidFill>
                  <a:srgbClr val="333399"/>
                </a:solidFill>
                <a:latin typeface="Trebuchet MS" panose="020B0603020202020204" pitchFamily="34" charset="0"/>
              </a:rPr>
              <a:t>identification des cibles sur un territoire</a:t>
            </a:r>
          </a:p>
        </p:txBody>
      </p:sp>
      <p:sp>
        <p:nvSpPr>
          <p:cNvPr id="8" name="Text Box 15">
            <a:extLst>
              <a:ext uri="{FF2B5EF4-FFF2-40B4-BE49-F238E27FC236}">
                <a16:creationId xmlns:a16="http://schemas.microsoft.com/office/drawing/2014/main" id="{5A0543AC-8857-4F3A-8094-B1C2206885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26680"/>
            <a:ext cx="3745960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r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SIAEPA de Caudrot</a:t>
            </a:r>
          </a:p>
          <a:p>
            <a:pPr algn="r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SIGDU ?</a:t>
            </a:r>
          </a:p>
          <a:p>
            <a:pPr algn="r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SIAEP de Barsac Preignac Toulenne ?</a:t>
            </a:r>
          </a:p>
        </p:txBody>
      </p:sp>
      <p:sp>
        <p:nvSpPr>
          <p:cNvPr id="12" name="Sous-titre 2">
            <a:extLst>
              <a:ext uri="{FF2B5EF4-FFF2-40B4-BE49-F238E27FC236}">
                <a16:creationId xmlns:a16="http://schemas.microsoft.com/office/drawing/2014/main" id="{E3DD0FFF-D5C1-42B1-9F0F-C76AC35D0B5E}"/>
              </a:ext>
            </a:extLst>
          </p:cNvPr>
          <p:cNvSpPr>
            <a:spLocks/>
          </p:cNvSpPr>
          <p:nvPr/>
        </p:nvSpPr>
        <p:spPr bwMode="auto">
          <a:xfrm>
            <a:off x="21959" y="3099274"/>
            <a:ext cx="3513976" cy="1966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  <a:buNone/>
            </a:pPr>
            <a:r>
              <a:rPr lang="fr-FR" altLang="fr-FR" sz="1600" dirty="0">
                <a:solidFill>
                  <a:srgbClr val="0077D4"/>
                </a:solidFill>
                <a:latin typeface="+mn-lt"/>
              </a:rPr>
              <a:t>SIAEP Barsac-Preignac-Toulenne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fr-FR" altLang="fr-FR" sz="1600" dirty="0">
                <a:solidFill>
                  <a:srgbClr val="0077D4"/>
                </a:solidFill>
                <a:latin typeface="+mn-lt"/>
              </a:rPr>
              <a:t>Accompagnement pour identification alternative à l'Eocène suite à l'avis de la CLE du 15/02/2021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fr-FR" altLang="fr-FR" sz="1600" dirty="0">
                <a:solidFill>
                  <a:srgbClr val="0077D4"/>
                </a:solidFill>
                <a:latin typeface="+mn-lt"/>
              </a:rPr>
              <a:t>Appui technique</a:t>
            </a:r>
            <a:endParaRPr lang="fr-FR" altLang="fr-FR" sz="1800" dirty="0">
              <a:solidFill>
                <a:srgbClr val="0077D4"/>
              </a:solidFill>
              <a:latin typeface="+mn-lt"/>
            </a:endParaRPr>
          </a:p>
          <a:p>
            <a:pPr eaLnBrk="1" hangingPunct="1">
              <a:lnSpc>
                <a:spcPct val="130000"/>
              </a:lnSpc>
              <a:spcBef>
                <a:spcPts val="600"/>
              </a:spcBef>
              <a:buFontTx/>
              <a:buNone/>
            </a:pPr>
            <a:endParaRPr lang="fr-FR" altLang="fr-FR" sz="1800" dirty="0">
              <a:solidFill>
                <a:srgbClr val="0077D4"/>
              </a:solidFill>
              <a:latin typeface="+mn-lt"/>
            </a:endParaRPr>
          </a:p>
        </p:txBody>
      </p:sp>
      <p:sp>
        <p:nvSpPr>
          <p:cNvPr id="16" name="Sous-titre 2">
            <a:extLst>
              <a:ext uri="{FF2B5EF4-FFF2-40B4-BE49-F238E27FC236}">
                <a16:creationId xmlns:a16="http://schemas.microsoft.com/office/drawing/2014/main" id="{90046463-10CA-4AF5-A3CA-4E045C5352D7}"/>
              </a:ext>
            </a:extLst>
          </p:cNvPr>
          <p:cNvSpPr>
            <a:spLocks/>
          </p:cNvSpPr>
          <p:nvPr/>
        </p:nvSpPr>
        <p:spPr bwMode="auto">
          <a:xfrm>
            <a:off x="6264696" y="1497513"/>
            <a:ext cx="2814540" cy="415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  <a:buNone/>
            </a:pPr>
            <a:r>
              <a:rPr lang="fr-FR" altLang="fr-FR" sz="1600" dirty="0">
                <a:solidFill>
                  <a:srgbClr val="0077D4"/>
                </a:solidFill>
                <a:latin typeface="+mn-lt"/>
              </a:rPr>
              <a:t>SIGDU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fr-FR" altLang="fr-FR" sz="1600" dirty="0">
                <a:solidFill>
                  <a:srgbClr val="0077D4"/>
                </a:solidFill>
                <a:latin typeface="+mn-lt"/>
              </a:rPr>
              <a:t>Demande du 20/01/2021</a:t>
            </a:r>
          </a:p>
          <a:p>
            <a:pPr algn="r" eaLnBrk="1" hangingPunct="1">
              <a:spcBef>
                <a:spcPts val="0"/>
              </a:spcBef>
              <a:buNone/>
            </a:pPr>
            <a:r>
              <a:rPr lang="fr-FR" altLang="fr-FR" sz="1600" dirty="0">
                <a:solidFill>
                  <a:srgbClr val="0077D4"/>
                </a:solidFill>
                <a:latin typeface="+mn-lt"/>
              </a:rPr>
              <a:t>Alternatives à l'Eocène </a:t>
            </a:r>
          </a:p>
          <a:p>
            <a:pPr algn="r" eaLnBrk="1" hangingPunct="1">
              <a:spcBef>
                <a:spcPts val="0"/>
              </a:spcBef>
              <a:buNone/>
            </a:pPr>
            <a:r>
              <a:rPr lang="fr-FR" altLang="fr-FR" sz="1600" dirty="0">
                <a:solidFill>
                  <a:srgbClr val="0077D4"/>
                </a:solidFill>
                <a:latin typeface="+mn-lt"/>
              </a:rPr>
              <a:t>dans un contexte de forte croissance de la demande</a:t>
            </a:r>
          </a:p>
          <a:p>
            <a:pPr algn="r" eaLnBrk="1" hangingPunct="1">
              <a:spcBef>
                <a:spcPts val="0"/>
              </a:spcBef>
              <a:buNone/>
            </a:pPr>
            <a:r>
              <a:rPr lang="fr-FR" altLang="fr-FR" sz="1600" dirty="0">
                <a:solidFill>
                  <a:srgbClr val="0077D4"/>
                </a:solidFill>
                <a:latin typeface="+mn-lt"/>
              </a:rPr>
              <a:t>Appui technique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  <a:buFontTx/>
              <a:buNone/>
            </a:pPr>
            <a:endParaRPr lang="fr-FR" altLang="fr-FR" sz="1800" dirty="0">
              <a:solidFill>
                <a:srgbClr val="0077D4"/>
              </a:solidFill>
              <a:latin typeface="+mn-lt"/>
            </a:endParaRP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904E5B72-A501-4171-B6FD-274D6B4DE667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4928830" y="1705164"/>
            <a:ext cx="1335866" cy="2776152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7F7A4E3B-1AD8-485C-99CC-52DD95387F22}"/>
              </a:ext>
            </a:extLst>
          </p:cNvPr>
          <p:cNvCxnSpPr>
            <a:cxnSpLocks/>
          </p:cNvCxnSpPr>
          <p:nvPr/>
        </p:nvCxnSpPr>
        <p:spPr>
          <a:xfrm>
            <a:off x="3453825" y="3356992"/>
            <a:ext cx="1959003" cy="1748078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ous-titre 2">
            <a:extLst>
              <a:ext uri="{FF2B5EF4-FFF2-40B4-BE49-F238E27FC236}">
                <a16:creationId xmlns:a16="http://schemas.microsoft.com/office/drawing/2014/main" id="{F8C74857-5390-45CC-80CA-A53858F4E056}"/>
              </a:ext>
            </a:extLst>
          </p:cNvPr>
          <p:cNvSpPr>
            <a:spLocks/>
          </p:cNvSpPr>
          <p:nvPr/>
        </p:nvSpPr>
        <p:spPr bwMode="auto">
          <a:xfrm>
            <a:off x="5190868" y="4607093"/>
            <a:ext cx="3931173" cy="1966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714375" algn="r" eaLnBrk="1" hangingPunct="1">
              <a:spcBef>
                <a:spcPts val="0"/>
              </a:spcBef>
              <a:buNone/>
            </a:pPr>
            <a:r>
              <a:rPr lang="fr-FR" altLang="fr-FR" sz="1600" dirty="0">
                <a:solidFill>
                  <a:srgbClr val="0077D4"/>
                </a:solidFill>
                <a:latin typeface="+mn-lt"/>
              </a:rPr>
              <a:t>SIAEP de Caudrot</a:t>
            </a:r>
          </a:p>
          <a:p>
            <a:pPr marL="714375" algn="r" eaLnBrk="1" hangingPunct="1">
              <a:spcBef>
                <a:spcPts val="0"/>
              </a:spcBef>
              <a:buNone/>
            </a:pPr>
            <a:r>
              <a:rPr lang="fr-FR" altLang="fr-FR" sz="1600" dirty="0">
                <a:solidFill>
                  <a:srgbClr val="0077D4"/>
                </a:solidFill>
                <a:latin typeface="+mn-lt"/>
              </a:rPr>
              <a:t>Membre SMEGREG</a:t>
            </a:r>
          </a:p>
          <a:p>
            <a:pPr marL="534988" algn="r" eaLnBrk="1" hangingPunct="1">
              <a:spcBef>
                <a:spcPts val="0"/>
              </a:spcBef>
              <a:buNone/>
            </a:pPr>
            <a:r>
              <a:rPr lang="fr-FR" altLang="fr-FR" sz="1600" dirty="0">
                <a:solidFill>
                  <a:srgbClr val="0077D4"/>
                </a:solidFill>
                <a:latin typeface="+mn-lt"/>
              </a:rPr>
              <a:t>Demande du 02/01/2021</a:t>
            </a:r>
          </a:p>
          <a:p>
            <a:pPr marL="714375" algn="r" eaLnBrk="1" hangingPunct="1">
              <a:spcBef>
                <a:spcPts val="0"/>
              </a:spcBef>
              <a:buNone/>
            </a:pPr>
            <a:r>
              <a:rPr lang="fr-FR" altLang="fr-FR" sz="1600" dirty="0">
                <a:solidFill>
                  <a:srgbClr val="0077D4"/>
                </a:solidFill>
                <a:latin typeface="+mn-lt"/>
              </a:rPr>
              <a:t>Alternatives à l'Eocène</a:t>
            </a:r>
          </a:p>
          <a:p>
            <a:pPr marL="714375" algn="r" eaLnBrk="1" hangingPunct="1">
              <a:spcBef>
                <a:spcPts val="0"/>
              </a:spcBef>
              <a:buNone/>
            </a:pPr>
            <a:r>
              <a:rPr lang="fr-FR" altLang="fr-FR" sz="1600" dirty="0">
                <a:solidFill>
                  <a:srgbClr val="0077D4"/>
                </a:solidFill>
                <a:latin typeface="+mn-lt"/>
              </a:rPr>
              <a:t>Forage de reco. en 2021 </a:t>
            </a:r>
          </a:p>
          <a:p>
            <a:pPr marL="714375" algn="r" eaLnBrk="1" hangingPunct="1">
              <a:spcBef>
                <a:spcPts val="0"/>
              </a:spcBef>
              <a:buNone/>
            </a:pPr>
            <a:endParaRPr lang="fr-FR" altLang="fr-FR" sz="1600" dirty="0">
              <a:solidFill>
                <a:srgbClr val="0077D4"/>
              </a:solidFill>
              <a:latin typeface="+mn-lt"/>
            </a:endParaRPr>
          </a:p>
          <a:p>
            <a:pPr marL="714375" algn="r" eaLnBrk="1" hangingPunct="1">
              <a:spcBef>
                <a:spcPts val="0"/>
              </a:spcBef>
              <a:buNone/>
            </a:pPr>
            <a:endParaRPr lang="fr-FR" altLang="fr-FR" sz="1600" dirty="0">
              <a:solidFill>
                <a:srgbClr val="0077D4"/>
              </a:solidFill>
              <a:latin typeface="+mn-lt"/>
            </a:endParaRPr>
          </a:p>
          <a:p>
            <a:pPr eaLnBrk="1" hangingPunct="1">
              <a:lnSpc>
                <a:spcPct val="130000"/>
              </a:lnSpc>
              <a:spcBef>
                <a:spcPts val="600"/>
              </a:spcBef>
              <a:buFontTx/>
              <a:buNone/>
            </a:pPr>
            <a:endParaRPr lang="fr-FR" altLang="fr-FR" sz="1800" dirty="0">
              <a:solidFill>
                <a:srgbClr val="0077D4"/>
              </a:solidFill>
              <a:latin typeface="+mn-lt"/>
            </a:endParaRP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0F8BDBB7-7FAB-4B09-9E08-89010143F667}"/>
              </a:ext>
            </a:extLst>
          </p:cNvPr>
          <p:cNvCxnSpPr>
            <a:cxnSpLocks/>
          </p:cNvCxnSpPr>
          <p:nvPr/>
        </p:nvCxnSpPr>
        <p:spPr>
          <a:xfrm flipH="1">
            <a:off x="5943716" y="4869160"/>
            <a:ext cx="1258627" cy="208977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6351197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 descr="Une image contenant lumière, sombre&#10;&#10;Description générée automatiquement">
            <a:extLst>
              <a:ext uri="{FF2B5EF4-FFF2-40B4-BE49-F238E27FC236}">
                <a16:creationId xmlns:a16="http://schemas.microsoft.com/office/drawing/2014/main" id="{B5696F22-6458-44AC-A9BD-DA2F49565FB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08" y="2198002"/>
            <a:ext cx="3488751" cy="4414675"/>
          </a:xfrm>
          <a:prstGeom prst="rect">
            <a:avLst/>
          </a:prstGeom>
        </p:spPr>
      </p:pic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Etudes et actions SMEGREG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Prospections ponctuelles – captages</a:t>
            </a:r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3767893" y="1389546"/>
            <a:ext cx="509486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Prospections ponctuelles – faisabilité captages :</a:t>
            </a:r>
          </a:p>
          <a:p>
            <a:pPr marL="342900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400" i="1" dirty="0">
                <a:solidFill>
                  <a:srgbClr val="333399"/>
                </a:solidFill>
                <a:latin typeface="Trebuchet MS" panose="020B0603020202020204" pitchFamily="34" charset="0"/>
              </a:rPr>
              <a:t>appui technique à des tiers</a:t>
            </a:r>
          </a:p>
          <a:p>
            <a:pPr marL="342900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400" i="1" dirty="0">
                <a:solidFill>
                  <a:srgbClr val="333399"/>
                </a:solidFill>
                <a:latin typeface="Trebuchet MS" panose="020B0603020202020204" pitchFamily="34" charset="0"/>
              </a:rPr>
              <a:t>recherches portées par le SMEGREG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8" name="Text Box 15">
            <a:extLst>
              <a:ext uri="{FF2B5EF4-FFF2-40B4-BE49-F238E27FC236}">
                <a16:creationId xmlns:a16="http://schemas.microsoft.com/office/drawing/2014/main" id="{A26363A0-C8A1-47F8-A14A-476FC78A6F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85699"/>
            <a:ext cx="3745960" cy="44627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Etudes des ressources potentielles pour substitution</a:t>
            </a:r>
          </a:p>
          <a:p>
            <a:pPr marL="342900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100" i="1" dirty="0">
                <a:solidFill>
                  <a:srgbClr val="333399"/>
                </a:solidFill>
                <a:latin typeface="Trebuchet MS" panose="020B0603020202020204" pitchFamily="34" charset="0"/>
              </a:rPr>
              <a:t>étude détaillée d'une cible identifiée</a:t>
            </a:r>
          </a:p>
        </p:txBody>
      </p:sp>
      <p:sp>
        <p:nvSpPr>
          <p:cNvPr id="9" name="Text Box 15">
            <a:extLst>
              <a:ext uri="{FF2B5EF4-FFF2-40B4-BE49-F238E27FC236}">
                <a16:creationId xmlns:a16="http://schemas.microsoft.com/office/drawing/2014/main" id="{D065624C-A43B-4F3A-B480-D51FDCBF36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42528"/>
            <a:ext cx="3745960" cy="27699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r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Prospections par forage</a:t>
            </a:r>
          </a:p>
        </p:txBody>
      </p:sp>
      <p:sp>
        <p:nvSpPr>
          <p:cNvPr id="11" name="Espace réservé du numéro de diapositive 5">
            <a:extLst>
              <a:ext uri="{FF2B5EF4-FFF2-40B4-BE49-F238E27FC236}">
                <a16:creationId xmlns:a16="http://schemas.microsoft.com/office/drawing/2014/main" id="{69706FE1-D8AB-4928-82C8-A3ABB0033D42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0077D4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A69C525-EB89-45D3-BE45-8EC31B0719F4}"/>
              </a:ext>
            </a:extLst>
          </p:cNvPr>
          <p:cNvGrpSpPr/>
          <p:nvPr/>
        </p:nvGrpSpPr>
        <p:grpSpPr>
          <a:xfrm>
            <a:off x="1511393" y="2300034"/>
            <a:ext cx="6300967" cy="4358033"/>
            <a:chOff x="4291443" y="2300034"/>
            <a:chExt cx="6077689" cy="4089050"/>
          </a:xfrm>
        </p:grpSpPr>
        <p:sp>
          <p:nvSpPr>
            <p:cNvPr id="12" name="Sous-titre 2">
              <a:extLst>
                <a:ext uri="{FF2B5EF4-FFF2-40B4-BE49-F238E27FC236}">
                  <a16:creationId xmlns:a16="http://schemas.microsoft.com/office/drawing/2014/main" id="{D7EF1645-19AE-4992-847E-176CC0678D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1542" y="2300034"/>
              <a:ext cx="3772458" cy="3896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ts val="0"/>
                </a:spcBef>
                <a:buNone/>
              </a:pPr>
              <a:r>
                <a:rPr lang="fr-FR" altLang="fr-FR" sz="1400" dirty="0" err="1">
                  <a:solidFill>
                    <a:srgbClr val="0077D4"/>
                  </a:solidFill>
                  <a:latin typeface="+mn-lt"/>
                </a:rPr>
                <a:t>Macavin</a:t>
              </a:r>
              <a:r>
                <a:rPr lang="fr-FR" altLang="fr-FR" sz="1400" dirty="0">
                  <a:solidFill>
                    <a:srgbClr val="0077D4"/>
                  </a:solidFill>
                  <a:latin typeface="+mn-lt"/>
                </a:rPr>
                <a:t> (S. Castelnau de M.) Oli. centre</a:t>
              </a:r>
            </a:p>
            <a:p>
              <a:pPr algn="r" eaLnBrk="1" hangingPunct="1">
                <a:spcBef>
                  <a:spcPts val="300"/>
                </a:spcBef>
                <a:buNone/>
              </a:pPr>
              <a:r>
                <a:rPr lang="fr-FR" altLang="fr-FR" sz="1400" dirty="0">
                  <a:solidFill>
                    <a:srgbClr val="0077D4"/>
                  </a:solidFill>
                  <a:latin typeface="+mn-lt"/>
                </a:rPr>
                <a:t>   Salaunes (S. Castelnau de M.) Oli. centre</a:t>
              </a:r>
            </a:p>
            <a:p>
              <a:pPr algn="r" eaLnBrk="1" hangingPunct="1">
                <a:spcBef>
                  <a:spcPts val="300"/>
                </a:spcBef>
                <a:buNone/>
              </a:pPr>
              <a:r>
                <a:rPr lang="fr-FR" altLang="fr-FR" sz="1400" dirty="0">
                  <a:solidFill>
                    <a:srgbClr val="0077D4"/>
                  </a:solidFill>
                  <a:latin typeface="+mn-lt"/>
                </a:rPr>
                <a:t>      </a:t>
              </a:r>
              <a:r>
                <a:rPr lang="fr-FR" altLang="fr-FR" sz="1400" dirty="0" err="1">
                  <a:solidFill>
                    <a:srgbClr val="0077D4"/>
                  </a:solidFill>
                  <a:latin typeface="+mn-lt"/>
                </a:rPr>
                <a:t>Marcennais</a:t>
              </a:r>
              <a:r>
                <a:rPr lang="fr-FR" altLang="fr-FR" sz="1400" dirty="0">
                  <a:solidFill>
                    <a:srgbClr val="0077D4"/>
                  </a:solidFill>
                  <a:latin typeface="+mn-lt"/>
                </a:rPr>
                <a:t> (S. Cubzadais-F.) </a:t>
              </a:r>
              <a:r>
                <a:rPr lang="fr-FR" altLang="fr-FR" sz="1400" dirty="0" err="1">
                  <a:solidFill>
                    <a:srgbClr val="0077D4"/>
                  </a:solidFill>
                  <a:latin typeface="+mn-lt"/>
                </a:rPr>
                <a:t>Eoc</a:t>
              </a:r>
              <a:r>
                <a:rPr lang="fr-FR" altLang="fr-FR" sz="1400" dirty="0">
                  <a:solidFill>
                    <a:srgbClr val="0077D4"/>
                  </a:solidFill>
                  <a:latin typeface="+mn-lt"/>
                </a:rPr>
                <a:t>. nord</a:t>
              </a:r>
            </a:p>
            <a:p>
              <a:pPr algn="r" eaLnBrk="1" hangingPunct="1">
                <a:spcBef>
                  <a:spcPts val="300"/>
                </a:spcBef>
                <a:buNone/>
              </a:pPr>
              <a:r>
                <a:rPr lang="fr-FR" altLang="fr-FR" sz="1400" dirty="0">
                  <a:solidFill>
                    <a:srgbClr val="0077D4"/>
                  </a:solidFill>
                  <a:latin typeface="+mn-lt"/>
                </a:rPr>
                <a:t>Créon ( S. Bonnetan) Oligo. hors UG</a:t>
              </a:r>
            </a:p>
            <a:p>
              <a:pPr algn="r" eaLnBrk="1" hangingPunct="1">
                <a:spcBef>
                  <a:spcPts val="300"/>
                </a:spcBef>
                <a:buNone/>
              </a:pPr>
              <a:r>
                <a:rPr lang="fr-FR" altLang="fr-FR" sz="1400" dirty="0">
                  <a:solidFill>
                    <a:srgbClr val="0077D4"/>
                  </a:solidFill>
                  <a:latin typeface="+mn-lt"/>
                </a:rPr>
                <a:t>Targon (S. Targon) Oligo. hors UG</a:t>
              </a:r>
              <a:endParaRPr lang="fr-FR" altLang="fr-FR" sz="1600" dirty="0">
                <a:solidFill>
                  <a:srgbClr val="0077D4"/>
                </a:solidFill>
                <a:latin typeface="+mn-lt"/>
              </a:endParaRPr>
            </a:p>
            <a:p>
              <a:pPr eaLnBrk="1" hangingPunct="1">
                <a:spcBef>
                  <a:spcPts val="600"/>
                </a:spcBef>
                <a:buNone/>
              </a:pPr>
              <a:endParaRPr lang="fr-FR" altLang="fr-FR" sz="1400" dirty="0">
                <a:solidFill>
                  <a:srgbClr val="0077D4"/>
                </a:solidFill>
                <a:latin typeface="+mn-lt"/>
              </a:endParaRPr>
            </a:p>
          </p:txBody>
        </p:sp>
        <p:cxnSp>
          <p:nvCxnSpPr>
            <p:cNvPr id="14" name="Connecteur droit avec flèche 13">
              <a:extLst>
                <a:ext uri="{FF2B5EF4-FFF2-40B4-BE49-F238E27FC236}">
                  <a16:creationId xmlns:a16="http://schemas.microsoft.com/office/drawing/2014/main" id="{AF1112B6-2CD4-403D-97CD-A933AF0529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97275" y="2916476"/>
              <a:ext cx="823140" cy="956511"/>
            </a:xfrm>
            <a:prstGeom prst="straightConnector1">
              <a:avLst/>
            </a:prstGeom>
            <a:ln w="28575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avec flèche 14">
              <a:extLst>
                <a:ext uri="{FF2B5EF4-FFF2-40B4-BE49-F238E27FC236}">
                  <a16:creationId xmlns:a16="http://schemas.microsoft.com/office/drawing/2014/main" id="{0F143615-618F-4334-8BE2-23DB860FD5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91444" y="2460128"/>
              <a:ext cx="1563025" cy="1567679"/>
            </a:xfrm>
            <a:prstGeom prst="straightConnector1">
              <a:avLst/>
            </a:prstGeom>
            <a:ln w="28575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avec flèche 15">
              <a:extLst>
                <a:ext uri="{FF2B5EF4-FFF2-40B4-BE49-F238E27FC236}">
                  <a16:creationId xmlns:a16="http://schemas.microsoft.com/office/drawing/2014/main" id="{4C19340D-D51B-4322-A74A-1C2CB6CD6A2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91443" y="2668248"/>
              <a:ext cx="1490271" cy="1447323"/>
            </a:xfrm>
            <a:prstGeom prst="straightConnector1">
              <a:avLst/>
            </a:prstGeom>
            <a:ln w="28575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4F2ABED4-A3C7-400C-9E25-602A9A2B178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13672" y="3204662"/>
              <a:ext cx="1020626" cy="1337617"/>
            </a:xfrm>
            <a:prstGeom prst="straightConnector1">
              <a:avLst/>
            </a:prstGeom>
            <a:ln w="28575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avec flèche 17">
              <a:extLst>
                <a:ext uri="{FF2B5EF4-FFF2-40B4-BE49-F238E27FC236}">
                  <a16:creationId xmlns:a16="http://schemas.microsoft.com/office/drawing/2014/main" id="{F7879D42-DA41-4E13-BA3E-4F48472252E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54482" y="3391910"/>
              <a:ext cx="1113500" cy="1246764"/>
            </a:xfrm>
            <a:prstGeom prst="straightConnector1">
              <a:avLst/>
            </a:prstGeom>
            <a:ln w="28575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Sous-titre 2">
              <a:extLst>
                <a:ext uri="{FF2B5EF4-FFF2-40B4-BE49-F238E27FC236}">
                  <a16:creationId xmlns:a16="http://schemas.microsoft.com/office/drawing/2014/main" id="{DC58D40E-18EB-4CF8-8DF7-D4393E4370C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0415" y="6037349"/>
              <a:ext cx="4348717" cy="3517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ts val="0"/>
                </a:spcBef>
                <a:buNone/>
              </a:pPr>
              <a:r>
                <a:rPr lang="fr-FR" altLang="fr-FR" sz="1400" dirty="0">
                  <a:solidFill>
                    <a:srgbClr val="0077D4"/>
                  </a:solidFill>
                  <a:latin typeface="+mn-lt"/>
                </a:rPr>
                <a:t>Cudos (S. sud Bazadais) </a:t>
              </a:r>
              <a:r>
                <a:rPr lang="fr-FR" altLang="fr-FR" sz="1400" dirty="0" err="1">
                  <a:solidFill>
                    <a:srgbClr val="0077D4"/>
                  </a:solidFill>
                  <a:latin typeface="+mn-lt"/>
                </a:rPr>
                <a:t>Mio</a:t>
              </a:r>
              <a:r>
                <a:rPr lang="fr-FR" altLang="fr-FR" sz="1400" dirty="0">
                  <a:solidFill>
                    <a:srgbClr val="0077D4"/>
                  </a:solidFill>
                  <a:latin typeface="+mn-lt"/>
                </a:rPr>
                <a:t>. centre (avec le GAAO)</a:t>
              </a:r>
            </a:p>
          </p:txBody>
        </p:sp>
        <p:cxnSp>
          <p:nvCxnSpPr>
            <p:cNvPr id="34" name="Connecteur droit avec flèche 33">
              <a:extLst>
                <a:ext uri="{FF2B5EF4-FFF2-40B4-BE49-F238E27FC236}">
                  <a16:creationId xmlns:a16="http://schemas.microsoft.com/office/drawing/2014/main" id="{CA28F6BD-AF93-42C2-A770-3BB97AD38DD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489932" y="5771839"/>
              <a:ext cx="781275" cy="425150"/>
            </a:xfrm>
            <a:prstGeom prst="straightConnector1">
              <a:avLst/>
            </a:prstGeom>
            <a:ln w="28575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8" name="Image 37" descr="Une image contenant texte, lumière&#10;&#10;Description générée automatiquement">
            <a:extLst>
              <a:ext uri="{FF2B5EF4-FFF2-40B4-BE49-F238E27FC236}">
                <a16:creationId xmlns:a16="http://schemas.microsoft.com/office/drawing/2014/main" id="{D45D7584-B102-4592-8946-65C2A6B91D0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78" t="33779" r="11071" b="55395"/>
          <a:stretch/>
        </p:blipFill>
        <p:spPr>
          <a:xfrm>
            <a:off x="7092280" y="1630485"/>
            <a:ext cx="1584176" cy="437162"/>
          </a:xfrm>
          <a:prstGeom prst="rect">
            <a:avLst/>
          </a:prstGeom>
        </p:spPr>
      </p:pic>
      <p:sp>
        <p:nvSpPr>
          <p:cNvPr id="13" name="Sous-titre 2">
            <a:extLst>
              <a:ext uri="{FF2B5EF4-FFF2-40B4-BE49-F238E27FC236}">
                <a16:creationId xmlns:a16="http://schemas.microsoft.com/office/drawing/2014/main" id="{BC7D57AC-2A6D-4840-A7FD-1340206562B2}"/>
              </a:ext>
            </a:extLst>
          </p:cNvPr>
          <p:cNvSpPr>
            <a:spLocks/>
          </p:cNvSpPr>
          <p:nvPr/>
        </p:nvSpPr>
        <p:spPr bwMode="auto">
          <a:xfrm>
            <a:off x="4110199" y="3610300"/>
            <a:ext cx="3606362" cy="1167579"/>
          </a:xfrm>
          <a:prstGeom prst="rect">
            <a:avLst/>
          </a:prstGeom>
          <a:ln w="9525">
            <a:solidFill>
              <a:schemeClr val="bg1">
                <a:lumMod val="75000"/>
              </a:schemeClr>
            </a:solidFill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ts val="0"/>
              </a:spcBef>
              <a:buNone/>
            </a:pPr>
            <a:r>
              <a:rPr lang="fr-FR" altLang="fr-FR" sz="1400" dirty="0">
                <a:solidFill>
                  <a:srgbClr val="0077D4"/>
                </a:solidFill>
                <a:latin typeface="+mn-lt"/>
              </a:rPr>
              <a:t>Castets en D. (S. CED) Oli. centre</a:t>
            </a:r>
          </a:p>
          <a:p>
            <a:pPr algn="r" eaLnBrk="1" hangingPunct="1">
              <a:spcBef>
                <a:spcPts val="0"/>
              </a:spcBef>
              <a:buNone/>
            </a:pPr>
            <a:r>
              <a:rPr lang="fr-FR" altLang="fr-FR" sz="1400" dirty="0">
                <a:solidFill>
                  <a:srgbClr val="0077D4"/>
                </a:solidFill>
                <a:latin typeface="+mn-lt"/>
              </a:rPr>
              <a:t>Estimé : 174 000 € TTC</a:t>
            </a:r>
          </a:p>
          <a:p>
            <a:pPr algn="r" eaLnBrk="1" hangingPunct="1">
              <a:spcBef>
                <a:spcPts val="0"/>
              </a:spcBef>
              <a:buNone/>
            </a:pPr>
            <a:r>
              <a:rPr lang="fr-FR" altLang="fr-FR" sz="1400" dirty="0">
                <a:solidFill>
                  <a:srgbClr val="0077D4"/>
                </a:solidFill>
                <a:latin typeface="+mn-lt"/>
              </a:rPr>
              <a:t>Aide AEAG : 74 250 €</a:t>
            </a:r>
          </a:p>
          <a:p>
            <a:pPr algn="r" eaLnBrk="1" hangingPunct="1">
              <a:spcBef>
                <a:spcPts val="0"/>
              </a:spcBef>
              <a:buNone/>
            </a:pPr>
            <a:r>
              <a:rPr lang="fr-FR" altLang="fr-FR" sz="1400" dirty="0">
                <a:solidFill>
                  <a:srgbClr val="0077D4"/>
                </a:solidFill>
                <a:latin typeface="+mn-lt"/>
              </a:rPr>
              <a:t>Engagé 2020 (2 forages de reco) : 60 000 €</a:t>
            </a:r>
          </a:p>
          <a:p>
            <a:pPr algn="r" eaLnBrk="1" hangingPunct="1">
              <a:spcBef>
                <a:spcPts val="0"/>
              </a:spcBef>
              <a:buNone/>
            </a:pPr>
            <a:r>
              <a:rPr lang="fr-FR" altLang="fr-FR" sz="1400" dirty="0">
                <a:solidFill>
                  <a:srgbClr val="0077D4"/>
                </a:solidFill>
                <a:latin typeface="+mn-lt"/>
              </a:rPr>
              <a:t>2021 : un forage d'essai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B1CD3839-0FA9-47C3-A336-E036F0293B8B}"/>
              </a:ext>
            </a:extLst>
          </p:cNvPr>
          <p:cNvCxnSpPr>
            <a:cxnSpLocks/>
          </p:cNvCxnSpPr>
          <p:nvPr/>
        </p:nvCxnSpPr>
        <p:spPr>
          <a:xfrm flipH="1">
            <a:off x="3056413" y="4898367"/>
            <a:ext cx="2272620" cy="735825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E3B2E3E7-9B3D-417C-8C08-D3701454D9B2}"/>
              </a:ext>
            </a:extLst>
          </p:cNvPr>
          <p:cNvCxnSpPr>
            <a:cxnSpLocks/>
          </p:cNvCxnSpPr>
          <p:nvPr/>
        </p:nvCxnSpPr>
        <p:spPr>
          <a:xfrm flipH="1">
            <a:off x="2769764" y="3842687"/>
            <a:ext cx="2035054" cy="167082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CCF83D39-92E0-4B83-9E47-ECE9E6BEAC0A}"/>
              </a:ext>
            </a:extLst>
          </p:cNvPr>
          <p:cNvCxnSpPr>
            <a:cxnSpLocks/>
            <a:stCxn id="51" idx="1"/>
          </p:cNvCxnSpPr>
          <p:nvPr/>
        </p:nvCxnSpPr>
        <p:spPr>
          <a:xfrm flipH="1" flipV="1">
            <a:off x="2769764" y="5947673"/>
            <a:ext cx="1442196" cy="111598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Sous-titre 2">
            <a:extLst>
              <a:ext uri="{FF2B5EF4-FFF2-40B4-BE49-F238E27FC236}">
                <a16:creationId xmlns:a16="http://schemas.microsoft.com/office/drawing/2014/main" id="{B7407EF3-62D9-4666-BC37-F10E4162A0EE}"/>
              </a:ext>
            </a:extLst>
          </p:cNvPr>
          <p:cNvSpPr>
            <a:spLocks/>
          </p:cNvSpPr>
          <p:nvPr/>
        </p:nvSpPr>
        <p:spPr bwMode="auto">
          <a:xfrm>
            <a:off x="5329033" y="4699014"/>
            <a:ext cx="3772017" cy="1167578"/>
          </a:xfrm>
          <a:prstGeom prst="rect">
            <a:avLst/>
          </a:prstGeom>
          <a:ln w="9525">
            <a:solidFill>
              <a:schemeClr val="bg1">
                <a:lumMod val="75000"/>
              </a:schemeClr>
            </a:solidFill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600"/>
              </a:spcBef>
              <a:buNone/>
            </a:pPr>
            <a:r>
              <a:rPr lang="fr-FR" altLang="fr-FR" sz="1400" dirty="0">
                <a:solidFill>
                  <a:srgbClr val="0077D4"/>
                </a:solidFill>
                <a:latin typeface="+mn-lt"/>
              </a:rPr>
              <a:t>Aillas 1 et 2 (S. BDG) Oli. centre</a:t>
            </a:r>
          </a:p>
          <a:p>
            <a:pPr algn="r" eaLnBrk="1" hangingPunct="1">
              <a:spcBef>
                <a:spcPts val="0"/>
              </a:spcBef>
              <a:buNone/>
            </a:pPr>
            <a:r>
              <a:rPr lang="fr-FR" altLang="fr-FR" sz="1400" dirty="0">
                <a:solidFill>
                  <a:srgbClr val="0077D4"/>
                </a:solidFill>
                <a:latin typeface="+mn-lt"/>
              </a:rPr>
              <a:t>Estimé : 260 000 € TTC</a:t>
            </a:r>
          </a:p>
          <a:p>
            <a:pPr algn="r" eaLnBrk="1" hangingPunct="1">
              <a:spcBef>
                <a:spcPts val="0"/>
              </a:spcBef>
              <a:buNone/>
            </a:pPr>
            <a:r>
              <a:rPr lang="fr-FR" altLang="fr-FR" sz="1400" dirty="0">
                <a:solidFill>
                  <a:srgbClr val="0077D4"/>
                </a:solidFill>
                <a:latin typeface="+mn-lt"/>
              </a:rPr>
              <a:t>Aide AEAG : 117 150 €</a:t>
            </a:r>
          </a:p>
          <a:p>
            <a:pPr algn="r" eaLnBrk="1" hangingPunct="1">
              <a:spcBef>
                <a:spcPts val="0"/>
              </a:spcBef>
              <a:buNone/>
            </a:pPr>
            <a:r>
              <a:rPr lang="fr-FR" altLang="fr-FR" sz="1400" dirty="0">
                <a:solidFill>
                  <a:srgbClr val="0077D4"/>
                </a:solidFill>
                <a:latin typeface="+mn-lt"/>
              </a:rPr>
              <a:t>Engagé 2020 (1 forage de reco) : 130 000 €</a:t>
            </a:r>
          </a:p>
          <a:p>
            <a:pPr algn="r" eaLnBrk="1" hangingPunct="1">
              <a:spcBef>
                <a:spcPts val="0"/>
              </a:spcBef>
              <a:buNone/>
            </a:pPr>
            <a:r>
              <a:rPr lang="fr-FR" altLang="fr-FR" sz="1400" dirty="0">
                <a:solidFill>
                  <a:srgbClr val="0077D4"/>
                </a:solidFill>
                <a:latin typeface="+mn-lt"/>
              </a:rPr>
              <a:t>2021 : un forage d'essai ?</a:t>
            </a:r>
          </a:p>
        </p:txBody>
      </p:sp>
      <p:sp>
        <p:nvSpPr>
          <p:cNvPr id="51" name="Sous-titre 2">
            <a:extLst>
              <a:ext uri="{FF2B5EF4-FFF2-40B4-BE49-F238E27FC236}">
                <a16:creationId xmlns:a16="http://schemas.microsoft.com/office/drawing/2014/main" id="{65B795FE-B6A5-4F38-8780-AB5429A3F7DE}"/>
              </a:ext>
            </a:extLst>
          </p:cNvPr>
          <p:cNvSpPr>
            <a:spLocks/>
          </p:cNvSpPr>
          <p:nvPr/>
        </p:nvSpPr>
        <p:spPr bwMode="auto">
          <a:xfrm>
            <a:off x="4211960" y="5798010"/>
            <a:ext cx="3770834" cy="522521"/>
          </a:xfrm>
          <a:prstGeom prst="rect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ts val="600"/>
              </a:spcBef>
              <a:buNone/>
            </a:pPr>
            <a:r>
              <a:rPr lang="fr-FR" altLang="fr-FR" sz="1400" dirty="0" err="1">
                <a:solidFill>
                  <a:srgbClr val="0077D4"/>
                </a:solidFill>
                <a:latin typeface="+mn-lt"/>
              </a:rPr>
              <a:t>Bernos</a:t>
            </a:r>
            <a:r>
              <a:rPr lang="fr-FR" altLang="fr-FR" sz="1400" dirty="0">
                <a:solidFill>
                  <a:srgbClr val="0077D4"/>
                </a:solidFill>
                <a:latin typeface="+mn-lt"/>
              </a:rPr>
              <a:t> (</a:t>
            </a:r>
            <a:r>
              <a:rPr lang="fr-FR" altLang="fr-FR" sz="1400" dirty="0" err="1">
                <a:solidFill>
                  <a:srgbClr val="0077D4"/>
                </a:solidFill>
                <a:latin typeface="+mn-lt"/>
              </a:rPr>
              <a:t>S.sud</a:t>
            </a:r>
            <a:r>
              <a:rPr lang="fr-FR" altLang="fr-FR" sz="1400" dirty="0">
                <a:solidFill>
                  <a:srgbClr val="0077D4"/>
                </a:solidFill>
                <a:latin typeface="+mn-lt"/>
              </a:rPr>
              <a:t> Bazadais) </a:t>
            </a:r>
            <a:r>
              <a:rPr lang="fr-FR" altLang="fr-FR" sz="1400" dirty="0" err="1">
                <a:solidFill>
                  <a:srgbClr val="0077D4"/>
                </a:solidFill>
                <a:latin typeface="+mn-lt"/>
              </a:rPr>
              <a:t>Mio</a:t>
            </a:r>
            <a:r>
              <a:rPr lang="fr-FR" altLang="fr-FR" sz="1400" dirty="0">
                <a:solidFill>
                  <a:srgbClr val="0077D4"/>
                </a:solidFill>
                <a:latin typeface="+mn-lt"/>
              </a:rPr>
              <a:t>. centre</a:t>
            </a:r>
          </a:p>
          <a:p>
            <a:pPr algn="r" eaLnBrk="1" hangingPunct="1">
              <a:spcBef>
                <a:spcPts val="0"/>
              </a:spcBef>
              <a:buNone/>
            </a:pPr>
            <a:r>
              <a:rPr lang="fr-FR" altLang="fr-FR" sz="1400" dirty="0">
                <a:solidFill>
                  <a:srgbClr val="0077D4"/>
                </a:solidFill>
                <a:latin typeface="+mn-lt"/>
              </a:rPr>
              <a:t>2021 (un forage de reco et d'essai): 60 000 €</a:t>
            </a:r>
          </a:p>
        </p:txBody>
      </p:sp>
    </p:spTree>
    <p:extLst>
      <p:ext uri="{BB962C8B-B14F-4D97-AF65-F5344CB8AC3E}">
        <p14:creationId xmlns:p14="http://schemas.microsoft.com/office/powerpoint/2010/main" val="30440709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96744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Etudes et actions SMEGREG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Projets de substitutions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0691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6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8" name="Text Box 15">
            <a:extLst>
              <a:ext uri="{FF2B5EF4-FFF2-40B4-BE49-F238E27FC236}">
                <a16:creationId xmlns:a16="http://schemas.microsoft.com/office/drawing/2014/main" id="{8126DF28-2B55-40A4-A77F-411222BA12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89546"/>
            <a:ext cx="4211960" cy="2769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Accompagnement des porteurs de projets de substitutions</a:t>
            </a: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EAFB80BF-057F-4CBE-9CDB-AA52AA3EDE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2340" y="1651087"/>
            <a:ext cx="4234300" cy="27699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r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Projets de substitution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623C7058-DE92-4C18-A540-8DFC9832C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097" y="2098933"/>
            <a:ext cx="8145725" cy="3524731"/>
          </a:xfrm>
        </p:spPr>
        <p:txBody>
          <a:bodyPr>
            <a:noAutofit/>
          </a:bodyPr>
          <a:lstStyle/>
          <a:p>
            <a:pPr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77D4"/>
                </a:solidFill>
              </a:rPr>
              <a:t>sauf à envisager de réduire encore les volumes prélevés à l'Eocène par Bordeaux Métropole et les services proches de l'agglomération bordelaise, une substitution à partir de la ressource du Cénomanien concernera des services ruraux et se pose la question des secteurs où pourrait s'envisager une telle substitution</a:t>
            </a:r>
          </a:p>
          <a:p>
            <a:pPr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77D4"/>
                </a:solidFill>
              </a:rPr>
              <a:t>un tel projet de substitution est d'autant plus pertinent que :</a:t>
            </a:r>
          </a:p>
          <a:p>
            <a:pPr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77D4"/>
                </a:solidFill>
              </a:rPr>
              <a:t>les volumes concernés sont importants</a:t>
            </a:r>
          </a:p>
          <a:p>
            <a:pPr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77D4"/>
                </a:solidFill>
              </a:rPr>
              <a:t>la distance de transfert est faible</a:t>
            </a:r>
          </a:p>
          <a:p>
            <a:pPr marL="40005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77D4"/>
                </a:solidFill>
              </a:rPr>
              <a:t>comment identifier les contextes les plus favorables en combinant :</a:t>
            </a:r>
          </a:p>
          <a:p>
            <a:pPr marL="800100"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77D4"/>
                </a:solidFill>
              </a:rPr>
              <a:t>localisation des captages</a:t>
            </a:r>
          </a:p>
          <a:p>
            <a:pPr marL="800100"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77D4"/>
                </a:solidFill>
              </a:rPr>
              <a:t>volumes prélevés</a:t>
            </a:r>
          </a:p>
          <a:p>
            <a:pPr marL="800100"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77D4"/>
                </a:solidFill>
              </a:rPr>
              <a:t>réseaux existants</a:t>
            </a:r>
          </a:p>
          <a:p>
            <a:pPr marL="800100"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77D4"/>
                </a:solidFill>
              </a:rPr>
              <a:t>interconnexions</a:t>
            </a:r>
          </a:p>
        </p:txBody>
      </p:sp>
      <p:sp>
        <p:nvSpPr>
          <p:cNvPr id="9" name="Sous-titre 2">
            <a:extLst>
              <a:ext uri="{FF2B5EF4-FFF2-40B4-BE49-F238E27FC236}">
                <a16:creationId xmlns:a16="http://schemas.microsoft.com/office/drawing/2014/main" id="{3E71960B-05C2-4861-9AEF-B24F7A281C5C}"/>
              </a:ext>
            </a:extLst>
          </p:cNvPr>
          <p:cNvSpPr>
            <a:spLocks/>
          </p:cNvSpPr>
          <p:nvPr/>
        </p:nvSpPr>
        <p:spPr bwMode="auto">
          <a:xfrm>
            <a:off x="2943602" y="5704791"/>
            <a:ext cx="6192688" cy="667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  <a:buNone/>
            </a:pPr>
            <a:r>
              <a:rPr lang="fr-FR" altLang="fr-FR" sz="1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=&gt;</a:t>
            </a:r>
            <a:r>
              <a:rPr lang="fr-FR" altLang="fr-FR" sz="1600" dirty="0">
                <a:solidFill>
                  <a:srgbClr val="0077D4"/>
                </a:solidFill>
                <a:latin typeface="+mn-lt"/>
              </a:rPr>
              <a:t> </a:t>
            </a: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Etude en interne pour élaboration d'une méthodologie</a:t>
            </a:r>
            <a:endParaRPr lang="fr-FR" altLang="fr-FR" sz="1600" dirty="0">
              <a:solidFill>
                <a:srgbClr val="0077D4"/>
              </a:solidFill>
              <a:latin typeface="+mn-lt"/>
            </a:endParaRPr>
          </a:p>
          <a:p>
            <a:pPr lvl="1" eaLnBrk="1" hangingPunct="1">
              <a:spcBef>
                <a:spcPts val="0"/>
              </a:spcBef>
              <a:buNone/>
            </a:pP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Externalisation éventuelle dans un 2</a:t>
            </a:r>
            <a:r>
              <a:rPr lang="fr-FR" altLang="fr-FR" sz="1800" baseline="30000" dirty="0">
                <a:solidFill>
                  <a:srgbClr val="0077D4"/>
                </a:solidFill>
                <a:latin typeface="+mn-lt"/>
              </a:rPr>
              <a:t>e</a:t>
            </a: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 temps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  <a:buFontTx/>
              <a:buNone/>
            </a:pPr>
            <a:endParaRPr lang="fr-FR" altLang="fr-FR" sz="1800" dirty="0">
              <a:solidFill>
                <a:srgbClr val="0077D4"/>
              </a:solidFill>
              <a:latin typeface="+mn-lt"/>
            </a:endParaRP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179DC06E-D422-4C48-BA59-1FED7CA8CA2A}"/>
              </a:ext>
            </a:extLst>
          </p:cNvPr>
          <p:cNvSpPr txBox="1">
            <a:spLocks/>
          </p:cNvSpPr>
          <p:nvPr/>
        </p:nvSpPr>
        <p:spPr>
          <a:xfrm>
            <a:off x="4346663" y="1320754"/>
            <a:ext cx="4536504" cy="5433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Arial"/>
              <a:buNone/>
            </a:pPr>
            <a:r>
              <a:rPr lang="fr-FR" sz="1800" dirty="0">
                <a:solidFill>
                  <a:srgbClr val="0077D4"/>
                </a:solidFill>
              </a:rPr>
              <a:t>Possibilités de valorisation de la ressource du Cénomanien du sud Gironde</a:t>
            </a:r>
            <a:endParaRPr lang="fr-FR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630268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Etudes et actions SAGE / CLE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Actions récurrentes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7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C3B51AE6-E3B1-4BCA-9635-0B72364C4B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12776"/>
            <a:ext cx="4644008" cy="2769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Actions récurrentes de sensibilisation, information, formation</a:t>
            </a:r>
          </a:p>
        </p:txBody>
      </p:sp>
      <p:sp>
        <p:nvSpPr>
          <p:cNvPr id="9" name="Text Box 15">
            <a:extLst>
              <a:ext uri="{FF2B5EF4-FFF2-40B4-BE49-F238E27FC236}">
                <a16:creationId xmlns:a16="http://schemas.microsoft.com/office/drawing/2014/main" id="{08C6B85C-C2B4-47E9-9534-70EAA2CF5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89775"/>
            <a:ext cx="4644008" cy="27699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r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Programme d'actions pédagogiques en milieu scolaire 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F123E549-1F6A-41A3-A6EF-BD0F7532CF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59822"/>
            <a:ext cx="6522145" cy="686059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800" b="1" dirty="0">
                <a:solidFill>
                  <a:schemeClr val="accent6">
                    <a:lumMod val="75000"/>
                  </a:schemeClr>
                </a:solidFill>
                <a:ea typeface="+mn-ea"/>
                <a:cs typeface="+mn-cs"/>
              </a:rPr>
              <a:t>L'eau, un enjeu majeur pour le département de la Gironde</a:t>
            </a:r>
            <a:endParaRPr lang="fr-FR" sz="1800" b="1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77D4"/>
                </a:solidFill>
              </a:rPr>
              <a:t>30 000 €  - aide attendue AEAG 50% du HT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F221DDC-4356-4928-88CB-625246C446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78218">
            <a:off x="6486444" y="1364476"/>
            <a:ext cx="1468552" cy="2058169"/>
          </a:xfrm>
          <a:prstGeom prst="rect">
            <a:avLst/>
          </a:prstGeom>
          <a:ln w="6350">
            <a:solidFill>
              <a:schemeClr val="accent1"/>
            </a:solidFill>
          </a:ln>
        </p:spPr>
      </p:pic>
      <p:sp>
        <p:nvSpPr>
          <p:cNvPr id="10" name="Text Box 15">
            <a:extLst>
              <a:ext uri="{FF2B5EF4-FFF2-40B4-BE49-F238E27FC236}">
                <a16:creationId xmlns:a16="http://schemas.microsoft.com/office/drawing/2014/main" id="{F8C58B3D-780D-4F8F-9331-70B8982C39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029369"/>
            <a:ext cx="4644008" cy="27699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r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Espaces info économie d'eau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A630B15-9C3B-423C-A4EA-2643E4C212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08901">
            <a:off x="585721" y="2915655"/>
            <a:ext cx="1126635" cy="3096303"/>
          </a:xfrm>
          <a:prstGeom prst="rect">
            <a:avLst/>
          </a:prstGeom>
        </p:spPr>
      </p:pic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F994937F-D7C7-46A2-9B1A-C81D3CB7567F}"/>
              </a:ext>
            </a:extLst>
          </p:cNvPr>
          <p:cNvSpPr txBox="1">
            <a:spLocks/>
          </p:cNvSpPr>
          <p:nvPr/>
        </p:nvSpPr>
        <p:spPr>
          <a:xfrm>
            <a:off x="1377660" y="3321828"/>
            <a:ext cx="4896544" cy="4439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77D4"/>
                </a:solidFill>
              </a:rPr>
              <a:t>90 000 €  - aide attendue AEAG 50% du HT</a:t>
            </a:r>
          </a:p>
        </p:txBody>
      </p:sp>
      <p:sp>
        <p:nvSpPr>
          <p:cNvPr id="13" name="Text Box 15">
            <a:extLst>
              <a:ext uri="{FF2B5EF4-FFF2-40B4-BE49-F238E27FC236}">
                <a16:creationId xmlns:a16="http://schemas.microsoft.com/office/drawing/2014/main" id="{541AFAB1-1D51-4A83-8E8C-1D96F6D829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9992" y="3874884"/>
            <a:ext cx="4644008" cy="27699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r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Autres opérations de sensibilisation, information, formation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3AD59204-F3EE-4583-B6A3-03168BAEFD31}"/>
              </a:ext>
            </a:extLst>
          </p:cNvPr>
          <p:cNvSpPr txBox="1">
            <a:spLocks/>
          </p:cNvSpPr>
          <p:nvPr/>
        </p:nvSpPr>
        <p:spPr>
          <a:xfrm>
            <a:off x="2699792" y="4275108"/>
            <a:ext cx="6444208" cy="19815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77D4"/>
                </a:solidFill>
              </a:rPr>
              <a:t>refonte (forme et fond) des sites internet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77D4"/>
                </a:solidFill>
              </a:rPr>
              <a:t>actualisation besoin en substitutions (D40) : poursuite des travaux sur la prospective de la demande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77D4"/>
                </a:solidFill>
              </a:rPr>
              <a:t>refonte du Tableau de bord du SAGE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77D4"/>
                </a:solidFill>
              </a:rPr>
              <a:t>accompagnement de la deuxième campagne de révision des autorisations de prélèvements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77415CE-0D49-48FD-8E03-644AA476903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996" t="9475" r="28760" b="83844"/>
          <a:stretch/>
        </p:blipFill>
        <p:spPr>
          <a:xfrm>
            <a:off x="7498909" y="4303097"/>
            <a:ext cx="1645091" cy="28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894230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5">
            <a:extLst>
              <a:ext uri="{FF2B5EF4-FFF2-40B4-BE49-F238E27FC236}">
                <a16:creationId xmlns:a16="http://schemas.microsoft.com/office/drawing/2014/main" id="{23C541B4-CF5F-48E2-9EC2-9800DF52A5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10327"/>
            <a:ext cx="3745960" cy="2769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Etudes prévues par le SAGE</a:t>
            </a:r>
          </a:p>
        </p:txBody>
      </p:sp>
      <p:sp>
        <p:nvSpPr>
          <p:cNvPr id="9" name="Text Box 15">
            <a:extLst>
              <a:ext uri="{FF2B5EF4-FFF2-40B4-BE49-F238E27FC236}">
                <a16:creationId xmlns:a16="http://schemas.microsoft.com/office/drawing/2014/main" id="{1514D364-3D8F-4460-A7FD-BD22ABECCF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87326"/>
            <a:ext cx="3745960" cy="27699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r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Connaissance des usages de l'eau(D22)</a:t>
            </a: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Etudes et actions SAGE / CLE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Autres études et actions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8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996D7C1D-C60B-4401-B1E4-699256F0F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73" y="2181888"/>
            <a:ext cx="8856984" cy="1576336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Origine et usages de l'eau dans les centrales à béton prêt à l'emploi (suite et fin)</a:t>
            </a:r>
          </a:p>
          <a:p>
            <a:pPr marL="0" indent="0"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800" dirty="0">
                <a:solidFill>
                  <a:srgbClr val="0077D4"/>
                </a:solidFill>
                <a:latin typeface="+mj-lt"/>
              </a:rPr>
              <a:t>		Engagé en 2019 : 30 000 €</a:t>
            </a:r>
          </a:p>
          <a:p>
            <a:pPr marL="0" indent="0"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800" dirty="0">
                <a:solidFill>
                  <a:srgbClr val="0077D4"/>
                </a:solidFill>
                <a:latin typeface="+mj-lt"/>
              </a:rPr>
              <a:t>		Aide Agence : 13 600 € </a:t>
            </a:r>
          </a:p>
          <a:p>
            <a:pPr marL="0" indent="0"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800" dirty="0">
                <a:solidFill>
                  <a:srgbClr val="0077D4"/>
                </a:solidFill>
                <a:latin typeface="+mj-lt"/>
              </a:rPr>
              <a:t>		Prestataire AKVO</a:t>
            </a:r>
          </a:p>
          <a:p>
            <a:pPr marL="0" indent="0"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800" dirty="0">
                <a:solidFill>
                  <a:srgbClr val="0077D4"/>
                </a:solidFill>
                <a:latin typeface="+mj-lt"/>
              </a:rPr>
              <a:t>		Rendu </a:t>
            </a:r>
            <a:r>
              <a:rPr lang="fr-FR" sz="1800" dirty="0">
                <a:solidFill>
                  <a:srgbClr val="0077D4"/>
                </a:solidFill>
              </a:rPr>
              <a:t>fin 1</a:t>
            </a:r>
            <a:r>
              <a:rPr lang="fr-FR" sz="1800" baseline="30000" dirty="0">
                <a:solidFill>
                  <a:srgbClr val="0077D4"/>
                </a:solidFill>
              </a:rPr>
              <a:t>er</a:t>
            </a:r>
            <a:r>
              <a:rPr lang="fr-FR" sz="1800" dirty="0">
                <a:solidFill>
                  <a:srgbClr val="0077D4"/>
                </a:solidFill>
              </a:rPr>
              <a:t> semestre 2021</a:t>
            </a:r>
          </a:p>
          <a:p>
            <a:pPr marL="0" indent="0">
              <a:spcBef>
                <a:spcPts val="1200"/>
              </a:spcBef>
              <a:buClr>
                <a:schemeClr val="accent6">
                  <a:lumMod val="75000"/>
                </a:schemeClr>
              </a:buClr>
              <a:buNone/>
            </a:pPr>
            <a:endParaRPr lang="fr-FR" sz="2800" dirty="0">
              <a:solidFill>
                <a:srgbClr val="0077D4"/>
              </a:solidFill>
              <a:latin typeface="+mj-lt"/>
            </a:endParaRP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3FC4624E-AC7C-4BCC-846D-43A3814EC5D8}"/>
              </a:ext>
            </a:extLst>
          </p:cNvPr>
          <p:cNvSpPr txBox="1">
            <a:spLocks/>
          </p:cNvSpPr>
          <p:nvPr/>
        </p:nvSpPr>
        <p:spPr>
          <a:xfrm>
            <a:off x="890457" y="4149080"/>
            <a:ext cx="8229600" cy="16107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Arial"/>
              <a:buNone/>
            </a:pPr>
            <a:r>
              <a:rPr lang="fr-FR" sz="1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Origine et usages de l'eau dans les activités viti-vinicoles (suite)</a:t>
            </a:r>
          </a:p>
          <a:p>
            <a:pPr marL="0" indent="0"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800" dirty="0">
                <a:solidFill>
                  <a:srgbClr val="0077D4"/>
                </a:solidFill>
                <a:latin typeface="+mj-lt"/>
              </a:rPr>
              <a:t>		Engagé en 2019 : 144 000 €</a:t>
            </a:r>
          </a:p>
          <a:p>
            <a:pPr marL="0" indent="0"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800" dirty="0">
                <a:solidFill>
                  <a:srgbClr val="0077D4"/>
                </a:solidFill>
                <a:latin typeface="+mj-lt"/>
              </a:rPr>
              <a:t>		Aide Agence : 60 000 € </a:t>
            </a:r>
          </a:p>
          <a:p>
            <a:pPr marL="0" indent="0"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800" dirty="0">
                <a:solidFill>
                  <a:srgbClr val="0077D4"/>
                </a:solidFill>
                <a:latin typeface="+mj-lt"/>
              </a:rPr>
              <a:t>		Prestataire AKVO</a:t>
            </a:r>
          </a:p>
          <a:p>
            <a:pPr marL="0" indent="0"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800" dirty="0">
                <a:solidFill>
                  <a:srgbClr val="0077D4"/>
                </a:solidFill>
                <a:latin typeface="+mj-lt"/>
              </a:rPr>
              <a:t>		Rendu </a:t>
            </a:r>
            <a:r>
              <a:rPr lang="fr-FR" sz="1800" dirty="0">
                <a:solidFill>
                  <a:srgbClr val="0077D4"/>
                </a:solidFill>
              </a:rPr>
              <a:t>fin 2021 début 2022</a:t>
            </a:r>
          </a:p>
        </p:txBody>
      </p:sp>
    </p:spTree>
    <p:extLst>
      <p:ext uri="{BB962C8B-B14F-4D97-AF65-F5344CB8AC3E}">
        <p14:creationId xmlns:p14="http://schemas.microsoft.com/office/powerpoint/2010/main" val="2908923489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15">
            <a:extLst>
              <a:ext uri="{FF2B5EF4-FFF2-40B4-BE49-F238E27FC236}">
                <a16:creationId xmlns:a16="http://schemas.microsoft.com/office/drawing/2014/main" id="{9A9EB9A9-8865-475E-A3EC-A46DCD70DC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93737"/>
            <a:ext cx="3745960" cy="2769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Etudes demandées par la CLE</a:t>
            </a:r>
          </a:p>
        </p:txBody>
      </p:sp>
      <p:sp>
        <p:nvSpPr>
          <p:cNvPr id="13" name="Text Box 15">
            <a:extLst>
              <a:ext uri="{FF2B5EF4-FFF2-40B4-BE49-F238E27FC236}">
                <a16:creationId xmlns:a16="http://schemas.microsoft.com/office/drawing/2014/main" id="{D062EA58-911F-4882-9076-3A5C190790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70736"/>
            <a:ext cx="3745960" cy="27699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r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Modification du SAGE : révision des VMPO </a:t>
            </a: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Etudes et actions SAGE / CLE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Autres études et actions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9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CE6D5E9-E349-413B-A04A-F65B6DB3FC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0000" y="1412776"/>
            <a:ext cx="3112220" cy="162971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D1C848E-DA45-4079-BC96-4AD92F504D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7175" y="3170232"/>
            <a:ext cx="3114000" cy="163064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E409201-651C-4302-A6C9-7CD621F26B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188" y="4297411"/>
            <a:ext cx="3114000" cy="1630646"/>
          </a:xfrm>
          <a:prstGeom prst="rect">
            <a:avLst/>
          </a:prstGeom>
        </p:spPr>
      </p:pic>
      <p:sp>
        <p:nvSpPr>
          <p:cNvPr id="11" name="Text Box 3">
            <a:extLst>
              <a:ext uri="{FF2B5EF4-FFF2-40B4-BE49-F238E27FC236}">
                <a16:creationId xmlns:a16="http://schemas.microsoft.com/office/drawing/2014/main" id="{7A9658F1-23C4-4E54-B296-2D9B1CAA5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2035310"/>
            <a:ext cx="578916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541338" indent="-93663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600" dirty="0">
                <a:solidFill>
                  <a:srgbClr val="0070C0"/>
                </a:solidFill>
                <a:latin typeface="+mn-lt"/>
              </a:rPr>
              <a:t>Révision des volumes maximum prélevables (VMPO) :</a:t>
            </a:r>
          </a:p>
          <a:p>
            <a:pPr marL="884238" lvl="1" indent="-342900" eaLnBrk="1" hangingPunct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altLang="fr-FR" sz="1600" dirty="0">
                <a:solidFill>
                  <a:srgbClr val="0070C0"/>
                </a:solidFill>
                <a:latin typeface="+mn-lt"/>
              </a:rPr>
              <a:t>de l'Eocène nord</a:t>
            </a:r>
          </a:p>
          <a:p>
            <a:pPr marL="884238" lvl="1" indent="-342900" eaLnBrk="1" hangingPunct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altLang="fr-FR" sz="1600" dirty="0">
                <a:solidFill>
                  <a:srgbClr val="0070C0"/>
                </a:solidFill>
                <a:latin typeface="+mn-lt"/>
              </a:rPr>
              <a:t>des UG du littoral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7CE2D99-AF06-4F86-965A-7520DED60E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504" y="2912704"/>
            <a:ext cx="5681658" cy="1150176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</p:pic>
      <p:sp>
        <p:nvSpPr>
          <p:cNvPr id="15" name="Espace réservé du contenu 1">
            <a:extLst>
              <a:ext uri="{FF2B5EF4-FFF2-40B4-BE49-F238E27FC236}">
                <a16:creationId xmlns:a16="http://schemas.microsoft.com/office/drawing/2014/main" id="{E1584AE3-0358-4135-9C3F-BC591C743B52}"/>
              </a:ext>
            </a:extLst>
          </p:cNvPr>
          <p:cNvSpPr txBox="1">
            <a:spLocks/>
          </p:cNvSpPr>
          <p:nvPr/>
        </p:nvSpPr>
        <p:spPr>
          <a:xfrm rot="1033973">
            <a:off x="4468106" y="3364039"/>
            <a:ext cx="1427382" cy="495819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75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fr-FR" sz="1200" dirty="0"/>
              <a:t>page 11 du PAGD (tome 2)</a:t>
            </a:r>
          </a:p>
        </p:txBody>
      </p:sp>
      <p:sp>
        <p:nvSpPr>
          <p:cNvPr id="16" name="Text Box 3">
            <a:extLst>
              <a:ext uri="{FF2B5EF4-FFF2-40B4-BE49-F238E27FC236}">
                <a16:creationId xmlns:a16="http://schemas.microsoft.com/office/drawing/2014/main" id="{C16F6288-7D5B-4828-A998-0D3940C4C3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2105" y="5013176"/>
            <a:ext cx="5175789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541338" indent="-93663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fr-FR" altLang="fr-FR" sz="1600" dirty="0">
                <a:solidFill>
                  <a:srgbClr val="0070C0"/>
                </a:solidFill>
                <a:latin typeface="+mn-lt"/>
              </a:rPr>
              <a:t>Engagé en 2020 : 66 240 €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fr-FR" altLang="fr-FR" sz="1600" dirty="0">
                <a:solidFill>
                  <a:srgbClr val="0070C0"/>
                </a:solidFill>
                <a:latin typeface="+mn-lt"/>
              </a:rPr>
              <a:t>Prestataire BRGM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fr-FR" altLang="fr-FR" sz="1600" dirty="0">
                <a:solidFill>
                  <a:srgbClr val="0070C0"/>
                </a:solidFill>
                <a:latin typeface="+mn-lt"/>
              </a:rPr>
              <a:t>Aide Agence 30 360 €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fr-FR" altLang="fr-FR" sz="1600" dirty="0">
                <a:solidFill>
                  <a:srgbClr val="0070C0"/>
                </a:solidFill>
                <a:highlight>
                  <a:srgbClr val="FFFF00"/>
                </a:highlight>
                <a:latin typeface="+mn-lt"/>
              </a:rPr>
              <a:t>A prévoir en 2021 : 40 000 €</a:t>
            </a:r>
            <a:r>
              <a:rPr lang="fr-FR" altLang="fr-FR" sz="1600" dirty="0">
                <a:solidFill>
                  <a:srgbClr val="0070C0"/>
                </a:solidFill>
                <a:latin typeface="+mn-lt"/>
              </a:rPr>
              <a:t> pour simulations de scénarios supplémentaires</a:t>
            </a:r>
          </a:p>
        </p:txBody>
      </p:sp>
    </p:spTree>
    <p:extLst>
      <p:ext uri="{BB962C8B-B14F-4D97-AF65-F5344CB8AC3E}">
        <p14:creationId xmlns:p14="http://schemas.microsoft.com/office/powerpoint/2010/main" val="264466161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6504</TotalTime>
  <Words>964</Words>
  <Application>Microsoft Office PowerPoint</Application>
  <PresentationFormat>Affichage à l'écran (4:3)</PresentationFormat>
  <Paragraphs>150</Paragraphs>
  <Slides>9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4" baseType="lpstr">
      <vt:lpstr>Arial</vt:lpstr>
      <vt:lpstr>Calibri</vt:lpstr>
      <vt:lpstr>Trebuchet MS</vt:lpstr>
      <vt:lpstr>Wingdings</vt:lpstr>
      <vt:lpstr>Office Theme</vt:lpstr>
      <vt:lpstr>Programme 2021</vt:lpstr>
      <vt:lpstr>LES DEUX VOLETS DU PROGRAMME</vt:lpstr>
      <vt:lpstr>Etudes et actions SMEGREG Etudes des ressources pour substitution</vt:lpstr>
      <vt:lpstr>Etudes et actions SMEGREG Etudes des ressources pour substitution</vt:lpstr>
      <vt:lpstr>Etudes et actions SMEGREG Prospections ponctuelles – captages</vt:lpstr>
      <vt:lpstr>Etudes et actions SMEGREG Projets de substitutions</vt:lpstr>
      <vt:lpstr>Etudes et actions SAGE / CLE Actions récurrentes</vt:lpstr>
      <vt:lpstr>Etudes et actions SAGE / CLE Autres études et actions</vt:lpstr>
      <vt:lpstr>Etudes et actions SAGE / CLE Autres études et actions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380</cp:revision>
  <cp:lastPrinted>2019-02-01T13:57:01Z</cp:lastPrinted>
  <dcterms:created xsi:type="dcterms:W3CDTF">2015-09-15T19:44:09Z</dcterms:created>
  <dcterms:modified xsi:type="dcterms:W3CDTF">2021-03-16T08:16:15Z</dcterms:modified>
</cp:coreProperties>
</file>