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440" r:id="rId2"/>
    <p:sldId id="730" r:id="rId3"/>
    <p:sldId id="449" r:id="rId4"/>
    <p:sldId id="731" r:id="rId5"/>
    <p:sldId id="732" r:id="rId6"/>
    <p:sldId id="733" r:id="rId7"/>
    <p:sldId id="734" r:id="rId8"/>
    <p:sldId id="735" r:id="rId9"/>
    <p:sldId id="736" r:id="rId10"/>
    <p:sldId id="737" r:id="rId11"/>
    <p:sldId id="728" r:id="rId12"/>
    <p:sldId id="739" r:id="rId13"/>
    <p:sldId id="740" r:id="rId14"/>
    <p:sldId id="729" r:id="rId15"/>
    <p:sldId id="738" r:id="rId16"/>
    <p:sldId id="741" r:id="rId17"/>
    <p:sldId id="742" r:id="rId18"/>
  </p:sldIdLst>
  <p:sldSz cx="9144000" cy="6858000" type="screen4x3"/>
  <p:notesSz cx="7102475" cy="102330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FF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63" autoAdjust="0"/>
  </p:normalViewPr>
  <p:slideViewPr>
    <p:cSldViewPr>
      <p:cViewPr varScale="1">
        <p:scale>
          <a:sx n="110" d="100"/>
          <a:sy n="110" d="100"/>
        </p:scale>
        <p:origin x="142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15/03/2021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304" y="9720800"/>
            <a:ext cx="3078513" cy="5122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15/03/2021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248" y="4860687"/>
            <a:ext cx="5681980" cy="460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093" y="9719597"/>
            <a:ext cx="3077739" cy="5116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15/03/2021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Révision des autorisations de prélèvements pour les collectivités AEP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22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5">
            <a:extLst>
              <a:ext uri="{FF2B5EF4-FFF2-40B4-BE49-F238E27FC236}">
                <a16:creationId xmlns:a16="http://schemas.microsoft.com/office/drawing/2014/main" id="{E07B0A29-4921-4885-8BD4-4C81F01C6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84784"/>
            <a:ext cx="8640960" cy="384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Trois dispositions relatives aux autorisations de prélèvement :</a:t>
            </a: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D66 sur le lien entre volumes autorisés et volumes prélevables</a:t>
            </a: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D67 qui pose le principe d'une autorisation de prélèvement en cumul sur tous les ouvrages dont dispose un pétitionnaire</a:t>
            </a: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1714500" lvl="3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D68 relative à la révision des autorisations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400" b="1" dirty="0"/>
              <a:t>LE SAGE Nappes profonde de Gironde</a:t>
            </a:r>
            <a:br>
              <a:rPr lang="fr-FR" sz="2400" b="1" dirty="0"/>
            </a:br>
            <a:r>
              <a:rPr lang="fr-FR" sz="2400" b="1" dirty="0"/>
              <a:t>et les actes administratifs</a:t>
            </a:r>
            <a:br>
              <a:rPr lang="fr-FR" sz="2400" b="1" dirty="0"/>
            </a:br>
            <a:r>
              <a:rPr lang="fr-FR" sz="2400" b="1" dirty="0"/>
              <a:t>relatifs aux autorisations de prélèvement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5B4DEBE-489D-4056-BB08-331BDE05900E}"/>
              </a:ext>
            </a:extLst>
          </p:cNvPr>
          <p:cNvGrpSpPr/>
          <p:nvPr/>
        </p:nvGrpSpPr>
        <p:grpSpPr>
          <a:xfrm>
            <a:off x="1980431" y="5227851"/>
            <a:ext cx="6894240" cy="1193549"/>
            <a:chOff x="899592" y="1568111"/>
            <a:chExt cx="7309584" cy="126545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BA5B6D7-B866-4816-960E-77821A2144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484" t="92179" r="484" b="-516"/>
            <a:stretch/>
          </p:blipFill>
          <p:spPr>
            <a:xfrm>
              <a:off x="899592" y="2414431"/>
              <a:ext cx="7274352" cy="419134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9FC4C01-3D3C-445E-979A-BBEEB47C09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91663"/>
            <a:stretch/>
          </p:blipFill>
          <p:spPr>
            <a:xfrm>
              <a:off x="934824" y="1568111"/>
              <a:ext cx="7274352" cy="419134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56FD2-0821-44A4-9C92-6356638ED3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115" b="85548"/>
            <a:stretch/>
          </p:blipFill>
          <p:spPr>
            <a:xfrm>
              <a:off x="934824" y="1844824"/>
              <a:ext cx="7274352" cy="419134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AA66AB6E-F7A1-42ED-AF7D-8C551EE7B5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67319" b="24344"/>
            <a:stretch/>
          </p:blipFill>
          <p:spPr>
            <a:xfrm>
              <a:off x="934824" y="2204864"/>
              <a:ext cx="7274352" cy="419134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F06DF66-7289-41A1-9FED-513F9A52761E}"/>
              </a:ext>
            </a:extLst>
          </p:cNvPr>
          <p:cNvGrpSpPr/>
          <p:nvPr/>
        </p:nvGrpSpPr>
        <p:grpSpPr>
          <a:xfrm>
            <a:off x="1115616" y="3903723"/>
            <a:ext cx="6781481" cy="922698"/>
            <a:chOff x="538007" y="1361304"/>
            <a:chExt cx="6814711" cy="927219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BC2EA410-2CD2-44D4-A0B5-F8F2CE7F4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90318"/>
            <a:stretch/>
          </p:blipFill>
          <p:spPr>
            <a:xfrm>
              <a:off x="541781" y="1361304"/>
              <a:ext cx="6804248" cy="33304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00D99EB-6F5C-48EB-8247-4DD66A709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82688" b="-484"/>
            <a:stretch/>
          </p:blipFill>
          <p:spPr>
            <a:xfrm>
              <a:off x="538007" y="1675445"/>
              <a:ext cx="6814711" cy="613078"/>
            </a:xfrm>
            <a:prstGeom prst="rect">
              <a:avLst/>
            </a:prstGeom>
          </p:spPr>
        </p:pic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64618CEA-9A0B-4748-A73F-D3C9799C4283}"/>
              </a:ext>
            </a:extLst>
          </p:cNvPr>
          <p:cNvGrpSpPr/>
          <p:nvPr/>
        </p:nvGrpSpPr>
        <p:grpSpPr>
          <a:xfrm>
            <a:off x="683568" y="2228911"/>
            <a:ext cx="6795409" cy="900577"/>
            <a:chOff x="467287" y="1443794"/>
            <a:chExt cx="6481708" cy="85900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B93169C-9326-4F4C-925C-605CDFA09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88210"/>
            <a:stretch/>
          </p:blipFill>
          <p:spPr>
            <a:xfrm>
              <a:off x="467544" y="1443794"/>
              <a:ext cx="6481451" cy="31020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FC6CB88-917F-4194-9F9F-B3BE4BE3BC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4" t="77194" r="4" b="-497"/>
            <a:stretch/>
          </p:blipFill>
          <p:spPr>
            <a:xfrm>
              <a:off x="467287" y="1689719"/>
              <a:ext cx="6481451" cy="613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0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Disposition 68 : révision des autorisations de prélèvement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FC4C01-3D3C-445E-979A-BBEEB47C0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24" y="1425690"/>
            <a:ext cx="7274352" cy="50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9DC3AF5-55DD-4BD1-B2F5-0735C050B653}"/>
              </a:ext>
            </a:extLst>
          </p:cNvPr>
          <p:cNvGrpSpPr/>
          <p:nvPr/>
        </p:nvGrpSpPr>
        <p:grpSpPr>
          <a:xfrm>
            <a:off x="177968" y="1417637"/>
            <a:ext cx="4080657" cy="2318989"/>
            <a:chOff x="983431" y="723283"/>
            <a:chExt cx="7177136" cy="4078681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7D0258E-2AD7-4E29-B595-90A9070416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28709"/>
            <a:stretch/>
          </p:blipFill>
          <p:spPr>
            <a:xfrm>
              <a:off x="983432" y="723283"/>
              <a:ext cx="7177135" cy="385784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AAA077E-1F24-400E-8906-21C9F60739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4477" b="1442"/>
            <a:stretch/>
          </p:blipFill>
          <p:spPr>
            <a:xfrm>
              <a:off x="983431" y="4581128"/>
              <a:ext cx="7177135" cy="220836"/>
            </a:xfrm>
            <a:prstGeom prst="rect">
              <a:avLst/>
            </a:prstGeom>
          </p:spPr>
        </p:pic>
      </p:grp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3757194"/>
            <a:ext cx="8640960" cy="2834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Tous les services qui prélèvent dans une unité de gestion déficitaire ou dans une zone à risque se sont vus arrêter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volume maximum prélevable en cumul sur tous ses ouvrages,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volume maximum prélevable en cumul par unité de gestion.</a:t>
            </a:r>
          </a:p>
          <a:p>
            <a:pPr lvl="1"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Conséquence pour l'unité de gestion Eocène Centre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cumul des autorisations de prélèvement</a:t>
            </a:r>
          </a:p>
          <a:p>
            <a:pPr lvl="2" algn="r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est passé de </a:t>
            </a:r>
            <a:r>
              <a:rPr lang="fr-FR" altLang="fr-FR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105 à 60 millions de m</a:t>
            </a:r>
            <a:r>
              <a:rPr lang="fr-FR" altLang="fr-FR" sz="2400" b="1" baseline="30000" dirty="0">
                <a:solidFill>
                  <a:srgbClr val="FF0000"/>
                </a:solidFill>
                <a:latin typeface="Trebuchet MS" panose="020B0603020202020204" pitchFamily="34" charset="0"/>
              </a:rPr>
              <a:t>3</a:t>
            </a:r>
            <a:endParaRPr lang="fr-FR" altLang="fr-FR" sz="24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2008-2012 : </a:t>
            </a:r>
            <a:br>
              <a:rPr lang="fr-FR" sz="2400" b="1" dirty="0"/>
            </a:br>
            <a:r>
              <a:rPr lang="fr-FR" sz="2400" b="1" dirty="0"/>
              <a:t>première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2550A321-4864-4460-934A-9A0C8A324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500" y="1668162"/>
            <a:ext cx="464419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application de la Mesure 4-9 de la première version du SAGE de 2003, première campagne de révision des autorisations de prélèvement entre 2008 et 2012. </a:t>
            </a:r>
          </a:p>
        </p:txBody>
      </p:sp>
    </p:spTree>
    <p:extLst>
      <p:ext uri="{BB962C8B-B14F-4D97-AF65-F5344CB8AC3E}">
        <p14:creationId xmlns:p14="http://schemas.microsoft.com/office/powerpoint/2010/main" val="56732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177178F-A600-4F8B-8F8D-F6058AC258C8}"/>
              </a:ext>
            </a:extLst>
          </p:cNvPr>
          <p:cNvGrpSpPr>
            <a:grpSpLocks noChangeAspect="1"/>
          </p:cNvGrpSpPr>
          <p:nvPr/>
        </p:nvGrpSpPr>
        <p:grpSpPr>
          <a:xfrm>
            <a:off x="1031952" y="1484784"/>
            <a:ext cx="2346792" cy="4234861"/>
            <a:chOff x="307368" y="1415644"/>
            <a:chExt cx="2760002" cy="498051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E3EA0F-4E26-4BC6-BA23-8C1E50163002}"/>
                </a:ext>
              </a:extLst>
            </p:cNvPr>
            <p:cNvGrpSpPr/>
            <p:nvPr/>
          </p:nvGrpSpPr>
          <p:grpSpPr>
            <a:xfrm>
              <a:off x="307368" y="1415644"/>
              <a:ext cx="2760002" cy="301673"/>
              <a:chOff x="360754" y="1415644"/>
              <a:chExt cx="2760002" cy="30167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05BD569-FB3A-4480-B43C-9DF55873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AAFC40C1-A1D2-4653-99FE-0F7A3224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A3296C1-C08C-4F32-BA0A-6B52A24D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7335137-027C-413E-A062-F453391C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46D9523-8822-4D63-9A0D-D4BDC5AA3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67DB180-4552-4739-97DE-1E8EC8207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56D13D0-B1D5-4562-872D-32219912B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234EE0BC-9ED7-4118-B5EE-C490A12F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FA992EC-21C5-4B76-9BAB-C1FC8A6F8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B30E4EB-18B8-4EF6-8A2D-A3C80A83E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0F858DA-2A0E-4207-B7B3-BCF18C7E2EB8}"/>
                </a:ext>
              </a:extLst>
            </p:cNvPr>
            <p:cNvGrpSpPr/>
            <p:nvPr/>
          </p:nvGrpSpPr>
          <p:grpSpPr>
            <a:xfrm>
              <a:off x="307368" y="2158093"/>
              <a:ext cx="2760002" cy="301673"/>
              <a:chOff x="360754" y="1415644"/>
              <a:chExt cx="2760002" cy="301673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69FB426-CEB0-46FC-9371-FE2B3E3C5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AE44EAA-0A24-4E0F-86DA-C3A66BCA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25E295-8C21-49D3-880D-91D5F0904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95BC464-36E0-4D7C-8AF4-DA852C114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632D486A-8A11-4139-AD9C-BF8201B4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3C360755-8F18-4C0E-BCE0-6E7DF7E4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D3992F8-3FD3-4A23-B2B2-15B5231F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AFB1202-2CC8-4150-B4AA-71A42DA5A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7C505ED-74FF-47FE-B88D-C935D2319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ACA3BC5-501B-4BED-B497-47C439DDE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EE85674-55F4-4AAA-AA3B-4947BBF5EC77}"/>
                </a:ext>
              </a:extLst>
            </p:cNvPr>
            <p:cNvGrpSpPr/>
            <p:nvPr/>
          </p:nvGrpSpPr>
          <p:grpSpPr>
            <a:xfrm>
              <a:off x="307368" y="1777246"/>
              <a:ext cx="2760002" cy="301673"/>
              <a:chOff x="360754" y="1415644"/>
              <a:chExt cx="2760002" cy="301673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7D78F3F6-E05E-4D74-80A1-197B7B6D1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15F2032-E102-48EE-BBC0-700AA4DD9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968EE91-03C2-4C74-AEB1-DDB3E298C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64711D7B-8DBA-4631-97B9-0891D9747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5181C8-58B8-4764-9EC2-3A3EA0BA5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912247C1-BE18-4A52-A223-DFD181304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2C7E92BB-E422-4D05-8BAC-8903DAF8A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9C9BAA9-AC5D-460E-B368-375551CA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CC12065-309B-44BE-BB34-056F57B51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37FBB06-A9C5-4E29-998D-CA57AD969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6ECF608-531D-421D-A745-3E85672DDC50}"/>
                </a:ext>
              </a:extLst>
            </p:cNvPr>
            <p:cNvGrpSpPr/>
            <p:nvPr/>
          </p:nvGrpSpPr>
          <p:grpSpPr>
            <a:xfrm>
              <a:off x="307368" y="2578489"/>
              <a:ext cx="2760002" cy="301673"/>
              <a:chOff x="360754" y="1415644"/>
              <a:chExt cx="2760002" cy="301673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2F15156-373D-4459-84B0-A7C67156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2E1A4B0B-FABC-41F7-8FB4-B17A44B0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27FAA56C-FF68-481C-89A1-BD71225E3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A13A3C34-3E16-4D90-ACB7-B91945076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F65BE9C-902A-4443-BAD6-E3D09CAE9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57739748-CE0C-4935-A45E-4885AE370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0D4F8E0-7D1A-44BD-86F6-3C4B89068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943B441-3BD6-4344-832E-1224FB659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AA2EAD11-C3BE-4E82-A39D-DD652D0F7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864F1542-BD00-4277-9A41-E56A5D2DB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758E305-1223-4443-918F-3CD0ADEC1BB3}"/>
                </a:ext>
              </a:extLst>
            </p:cNvPr>
            <p:cNvGrpSpPr/>
            <p:nvPr/>
          </p:nvGrpSpPr>
          <p:grpSpPr>
            <a:xfrm>
              <a:off x="307368" y="2960791"/>
              <a:ext cx="2760002" cy="301673"/>
              <a:chOff x="360754" y="1415644"/>
              <a:chExt cx="2760002" cy="30167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B1BD715D-A388-4DC9-A4EE-7892CAFF0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5EE67A4D-4CD3-4B11-816E-3166C749F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BB7A08CA-E880-4D60-B76F-33F7D046D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2AA9AA03-E049-49AC-9844-CF40AD9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A1FAB419-DFFD-4D72-BF14-96D478170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A22B810D-3F2A-4DF7-BDF5-4EE749340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C5EB38-ACF4-4D0E-A056-9FE9E0C6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9AF0AEA-3B54-49BA-8005-8CC0861B9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945D0B2-E809-4DA4-84B9-C9A707C81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312BF9AB-5246-4670-819D-A3662F7B7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4F0AAA07-C3C5-437E-80EF-68BB7217AB76}"/>
                </a:ext>
              </a:extLst>
            </p:cNvPr>
            <p:cNvGrpSpPr/>
            <p:nvPr/>
          </p:nvGrpSpPr>
          <p:grpSpPr>
            <a:xfrm>
              <a:off x="307368" y="3343559"/>
              <a:ext cx="2760002" cy="301673"/>
              <a:chOff x="360754" y="1415644"/>
              <a:chExt cx="2760002" cy="301673"/>
            </a:xfrm>
          </p:grpSpPr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37E5ADD-E9FB-4541-AA16-1BB53954E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E6B4A910-A2E9-49C1-A3B3-F14994D9A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0C18032F-4171-4D16-B6D8-692CA761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6E2451B-C8DF-4A78-A0EF-AD6859BA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3A60E6F0-C16C-4995-9146-00C89848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FB4E9889-B79B-4D7E-8BD6-6C8F0DA36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65297818-261C-4DC6-B25E-90E379D9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8FA9FC0B-A77B-4480-8FF6-A29B34BC6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401264E6-180D-41FF-A4C8-77A634F6D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D311A365-0744-428D-8607-00243293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3BC1807-EB55-478E-8BFB-A9CC8BF18490}"/>
                </a:ext>
              </a:extLst>
            </p:cNvPr>
            <p:cNvGrpSpPr/>
            <p:nvPr/>
          </p:nvGrpSpPr>
          <p:grpSpPr>
            <a:xfrm>
              <a:off x="307368" y="3752623"/>
              <a:ext cx="2760002" cy="301673"/>
              <a:chOff x="360754" y="1415644"/>
              <a:chExt cx="2760002" cy="301673"/>
            </a:xfrm>
          </p:grpSpPr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2525D8C3-6328-4D72-8F32-143348237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3950B4BF-4849-4B4A-AA94-6F858332A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76802D8-4F25-420A-8175-C293B14C7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3" name="Image 82">
                <a:extLst>
                  <a:ext uri="{FF2B5EF4-FFF2-40B4-BE49-F238E27FC236}">
                    <a16:creationId xmlns:a16="http://schemas.microsoft.com/office/drawing/2014/main" id="{9C0860DE-CE60-4D25-9AD9-DFFCF467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A4EFDC17-B54A-470C-9834-E4E643C9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5" name="Image 84">
                <a:extLst>
                  <a:ext uri="{FF2B5EF4-FFF2-40B4-BE49-F238E27FC236}">
                    <a16:creationId xmlns:a16="http://schemas.microsoft.com/office/drawing/2014/main" id="{2E30B5D1-85BB-43AD-946D-E513A24EA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402B7F2E-69A0-418E-8D95-A1697E8C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96545698-5153-42D4-B286-12F3BAFBB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03A1DB66-577D-4677-B7BC-AE5CCF70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9" name="Image 88">
                <a:extLst>
                  <a:ext uri="{FF2B5EF4-FFF2-40B4-BE49-F238E27FC236}">
                    <a16:creationId xmlns:a16="http://schemas.microsoft.com/office/drawing/2014/main" id="{E7A98636-8AC0-4378-B93B-B8F38F29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10549DD-9186-4411-BCE6-53ACD9F372EE}"/>
                </a:ext>
              </a:extLst>
            </p:cNvPr>
            <p:cNvGrpSpPr/>
            <p:nvPr/>
          </p:nvGrpSpPr>
          <p:grpSpPr>
            <a:xfrm>
              <a:off x="307368" y="4095739"/>
              <a:ext cx="2760002" cy="301673"/>
              <a:chOff x="360754" y="1415644"/>
              <a:chExt cx="2760002" cy="301673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814A8209-886A-4101-AF9E-11C29B4D7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239B281D-A7CA-44F2-930B-9B879F7A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99F60E52-DED2-4B53-AF20-761A18700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FEC9953F-F895-49FA-B4F5-18D372BA8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9F7AB892-BAAA-4C29-B0BE-F7C64515B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DB064374-FF89-4091-9BBE-1FCD697AF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04C6AF75-3097-4659-BF6A-C8B79F344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13D354E9-B0CB-42B9-980B-CE3F1D0D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FDC45B60-E13D-43D5-9FFD-72EF0F9D7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6015788C-CE89-4338-92A3-DA3FD5B9C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CC865A8-028D-4E69-A98C-FA0E86436566}"/>
                </a:ext>
              </a:extLst>
            </p:cNvPr>
            <p:cNvGrpSpPr/>
            <p:nvPr/>
          </p:nvGrpSpPr>
          <p:grpSpPr>
            <a:xfrm>
              <a:off x="307368" y="4510524"/>
              <a:ext cx="2760002" cy="301673"/>
              <a:chOff x="360754" y="1415644"/>
              <a:chExt cx="2760002" cy="301673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2ED20200-9D6A-4FC9-8541-DD2F60F83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DCB3FEBA-6322-4257-99F6-BE55296F8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E52117E5-CF07-4217-95D5-E3842693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95821673-4B1F-41A2-AE83-E236A6E5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6" name="Image 105">
                <a:extLst>
                  <a:ext uri="{FF2B5EF4-FFF2-40B4-BE49-F238E27FC236}">
                    <a16:creationId xmlns:a16="http://schemas.microsoft.com/office/drawing/2014/main" id="{FF9CA437-4D7F-438B-BD00-2EB8875A2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A1FF6F16-BCDA-4872-8F1D-AD016A087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949DCF14-6F9E-49FE-9186-1C70CC2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9" name="Image 108">
                <a:extLst>
                  <a:ext uri="{FF2B5EF4-FFF2-40B4-BE49-F238E27FC236}">
                    <a16:creationId xmlns:a16="http://schemas.microsoft.com/office/drawing/2014/main" id="{6305ABB3-3BDA-4508-B869-355AC784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BFE64BDF-4515-4DB7-9FDE-976E84E92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1" name="Image 110">
                <a:extLst>
                  <a:ext uri="{FF2B5EF4-FFF2-40B4-BE49-F238E27FC236}">
                    <a16:creationId xmlns:a16="http://schemas.microsoft.com/office/drawing/2014/main" id="{EC2E03ED-6CBE-4E0F-995C-DC689F623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831BCC3C-1756-4B7B-81D7-DC46C138EDF3}"/>
                </a:ext>
              </a:extLst>
            </p:cNvPr>
            <p:cNvGrpSpPr/>
            <p:nvPr/>
          </p:nvGrpSpPr>
          <p:grpSpPr>
            <a:xfrm>
              <a:off x="307368" y="4900482"/>
              <a:ext cx="2760002" cy="301673"/>
              <a:chOff x="360754" y="1415644"/>
              <a:chExt cx="2760002" cy="301673"/>
            </a:xfrm>
          </p:grpSpPr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66939768-9F9F-4269-ADBA-53BF01200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4" name="Image 113">
                <a:extLst>
                  <a:ext uri="{FF2B5EF4-FFF2-40B4-BE49-F238E27FC236}">
                    <a16:creationId xmlns:a16="http://schemas.microsoft.com/office/drawing/2014/main" id="{FCD87D05-9C39-4F47-9174-A12EAD4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5" name="Image 114">
                <a:extLst>
                  <a:ext uri="{FF2B5EF4-FFF2-40B4-BE49-F238E27FC236}">
                    <a16:creationId xmlns:a16="http://schemas.microsoft.com/office/drawing/2014/main" id="{1D52DA53-6095-4358-A122-EF3CD3239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6" name="Image 115">
                <a:extLst>
                  <a:ext uri="{FF2B5EF4-FFF2-40B4-BE49-F238E27FC236}">
                    <a16:creationId xmlns:a16="http://schemas.microsoft.com/office/drawing/2014/main" id="{4A8BB6D1-62AF-4963-B5B7-697501E17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7" name="Image 116">
                <a:extLst>
                  <a:ext uri="{FF2B5EF4-FFF2-40B4-BE49-F238E27FC236}">
                    <a16:creationId xmlns:a16="http://schemas.microsoft.com/office/drawing/2014/main" id="{0678D272-13FD-45C9-9CD7-380E51CC9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0FC0B4D-0B06-4115-8B4F-8CC8CD47C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1BE4D64A-8DD8-4CBE-9BFC-8C39E667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5213C64B-7F55-4103-BFE1-67771F4B9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F54B2233-8150-4A38-B0CC-A0D95B8FE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C08BBA12-7A81-46AD-A866-ED4AC126F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C813255-7B5F-4663-8BFB-1063B107AD67}"/>
                </a:ext>
              </a:extLst>
            </p:cNvPr>
            <p:cNvGrpSpPr/>
            <p:nvPr/>
          </p:nvGrpSpPr>
          <p:grpSpPr>
            <a:xfrm>
              <a:off x="307368" y="6094482"/>
              <a:ext cx="2760002" cy="301673"/>
              <a:chOff x="360754" y="1415644"/>
              <a:chExt cx="2760002" cy="301673"/>
            </a:xfrm>
          </p:grpSpPr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9AE8BB9B-7A96-4599-921C-1CBBA7D62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57D47F94-A29D-48E8-BFB0-13806A8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2674C382-5864-4291-9C9C-ABDCD0AD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D53ACF63-2F09-410A-A45C-E8529A21C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34491141-68D6-4197-AEFA-9CA2E2BBE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4C7DAE54-82B6-43C2-8958-C0EA3CA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4BBEC630-A8E4-4323-968A-273A9181B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F39AA42D-A79F-46B3-87A0-526C327B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0D4D1B8F-D187-480B-B51B-95C3BBE6A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93189E76-0220-41B9-B590-D99BB8B8C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5E7967BA-E180-4FC1-B90C-B76AF32E2C50}"/>
                </a:ext>
              </a:extLst>
            </p:cNvPr>
            <p:cNvGrpSpPr/>
            <p:nvPr/>
          </p:nvGrpSpPr>
          <p:grpSpPr>
            <a:xfrm>
              <a:off x="307368" y="5692753"/>
              <a:ext cx="2760002" cy="301673"/>
              <a:chOff x="360754" y="1415644"/>
              <a:chExt cx="2760002" cy="301673"/>
            </a:xfrm>
          </p:grpSpPr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5CDB3BF7-9703-4F38-BAC2-2E79A5B2B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C27802D3-11C0-41EF-827E-086985C58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D594BFB6-81F5-4F9D-8503-01A13CBE4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8" name="Image 137">
                <a:extLst>
                  <a:ext uri="{FF2B5EF4-FFF2-40B4-BE49-F238E27FC236}">
                    <a16:creationId xmlns:a16="http://schemas.microsoft.com/office/drawing/2014/main" id="{A0D08319-874A-477E-AAA2-C1DC6F4D0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5552D877-E22F-4AF0-938E-C65899E89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59588454-0F0E-4F76-9803-4B7ED298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9981741F-87D2-45C6-B927-29FCE2328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7BB2FC1-39F5-4019-AB56-BC40C2D8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98BF8D19-E0CD-40BE-BB24-BEEAEB207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EC06E00D-A7DC-4D80-BD9C-7755AECDA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3C6EF36E-63C3-4E6E-8AD6-7756425E49C2}"/>
                </a:ext>
              </a:extLst>
            </p:cNvPr>
            <p:cNvGrpSpPr/>
            <p:nvPr/>
          </p:nvGrpSpPr>
          <p:grpSpPr>
            <a:xfrm>
              <a:off x="307368" y="5319922"/>
              <a:ext cx="2760002" cy="301673"/>
              <a:chOff x="360754" y="1415644"/>
              <a:chExt cx="2760002" cy="301673"/>
            </a:xfrm>
          </p:grpSpPr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FB608B08-AA7F-4314-B75B-EA9026A8F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7" name="Image 146">
                <a:extLst>
                  <a:ext uri="{FF2B5EF4-FFF2-40B4-BE49-F238E27FC236}">
                    <a16:creationId xmlns:a16="http://schemas.microsoft.com/office/drawing/2014/main" id="{FBABF837-7DD2-40D9-8670-E774EDC7A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29E4AE7F-A44F-4829-9F92-B71C6A461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DE2515C4-BBAD-4342-A7B1-3E8B7F5A0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AF8FC5A-08C3-4EAE-A2FF-C2EC2F3C9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59327516-0DB1-47A9-B3A3-68E03CE02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B23340B3-D500-4CF7-9D94-27A567B9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0B6A7392-B510-4043-8974-D27F4C940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C553D40-EA9C-413C-A334-9364F09D8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2884539D-63EA-482D-96D9-F4FE8B89E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</p:grpSp>
      <p:sp>
        <p:nvSpPr>
          <p:cNvPr id="157" name="ZoneTexte 156">
            <a:extLst>
              <a:ext uri="{FF2B5EF4-FFF2-40B4-BE49-F238E27FC236}">
                <a16:creationId xmlns:a16="http://schemas.microsoft.com/office/drawing/2014/main" id="{FCD5C1CA-A7D4-4D7A-A893-306881F7004D}"/>
              </a:ext>
            </a:extLst>
          </p:cNvPr>
          <p:cNvSpPr txBox="1"/>
          <p:nvPr/>
        </p:nvSpPr>
        <p:spPr>
          <a:xfrm>
            <a:off x="628894" y="5461552"/>
            <a:ext cx="3097888" cy="101566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Plus de 350 arrêtés d'autorisations ouvrage par ouvrage</a:t>
            </a:r>
          </a:p>
        </p:txBody>
      </p:sp>
      <p:sp>
        <p:nvSpPr>
          <p:cNvPr id="158" name="Flèche : droite 157">
            <a:extLst>
              <a:ext uri="{FF2B5EF4-FFF2-40B4-BE49-F238E27FC236}">
                <a16:creationId xmlns:a16="http://schemas.microsoft.com/office/drawing/2014/main" id="{DB26858B-EB30-4688-82E5-B74FA408E0FA}"/>
              </a:ext>
            </a:extLst>
          </p:cNvPr>
          <p:cNvSpPr/>
          <p:nvPr/>
        </p:nvSpPr>
        <p:spPr>
          <a:xfrm>
            <a:off x="3697065" y="3180885"/>
            <a:ext cx="1224136" cy="62567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7" name="Groupe 166">
            <a:extLst>
              <a:ext uri="{FF2B5EF4-FFF2-40B4-BE49-F238E27FC236}">
                <a16:creationId xmlns:a16="http://schemas.microsoft.com/office/drawing/2014/main" id="{954B5E54-51D1-447D-BCB1-6BE652239FB5}"/>
              </a:ext>
            </a:extLst>
          </p:cNvPr>
          <p:cNvGrpSpPr/>
          <p:nvPr/>
        </p:nvGrpSpPr>
        <p:grpSpPr>
          <a:xfrm>
            <a:off x="5146478" y="1507771"/>
            <a:ext cx="3676017" cy="880553"/>
            <a:chOff x="5166277" y="1507771"/>
            <a:chExt cx="3676017" cy="880553"/>
          </a:xfrm>
        </p:grpSpPr>
        <p:pic>
          <p:nvPicPr>
            <p:cNvPr id="161" name="Image 160">
              <a:extLst>
                <a:ext uri="{FF2B5EF4-FFF2-40B4-BE49-F238E27FC236}">
                  <a16:creationId xmlns:a16="http://schemas.microsoft.com/office/drawing/2014/main" id="{7B8A4731-8A1D-4AA3-B94C-13DF140A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62" name="Image 161">
              <a:extLst>
                <a:ext uri="{FF2B5EF4-FFF2-40B4-BE49-F238E27FC236}">
                  <a16:creationId xmlns:a16="http://schemas.microsoft.com/office/drawing/2014/main" id="{C916E2E1-94D8-4EFC-8115-9BAC2BDEB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163" name="Image 162">
              <a:extLst>
                <a:ext uri="{FF2B5EF4-FFF2-40B4-BE49-F238E27FC236}">
                  <a16:creationId xmlns:a16="http://schemas.microsoft.com/office/drawing/2014/main" id="{71B3FD1B-6E0D-4022-A1BC-F0DFA94B8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164" name="Image 163">
              <a:extLst>
                <a:ext uri="{FF2B5EF4-FFF2-40B4-BE49-F238E27FC236}">
                  <a16:creationId xmlns:a16="http://schemas.microsoft.com/office/drawing/2014/main" id="{8304A008-882A-49DB-BBAF-8E887874F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165" name="Image 164">
              <a:extLst>
                <a:ext uri="{FF2B5EF4-FFF2-40B4-BE49-F238E27FC236}">
                  <a16:creationId xmlns:a16="http://schemas.microsoft.com/office/drawing/2014/main" id="{574DBAC6-ED89-4945-BE9C-1A35FB392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166" name="Image 165">
              <a:extLst>
                <a:ext uri="{FF2B5EF4-FFF2-40B4-BE49-F238E27FC236}">
                  <a16:creationId xmlns:a16="http://schemas.microsoft.com/office/drawing/2014/main" id="{63E7EFAD-D882-451C-B635-9A80FD212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183" name="Groupe 182">
            <a:extLst>
              <a:ext uri="{FF2B5EF4-FFF2-40B4-BE49-F238E27FC236}">
                <a16:creationId xmlns:a16="http://schemas.microsoft.com/office/drawing/2014/main" id="{5D8FE820-8DC9-4ED2-856A-79C3E75EECE3}"/>
              </a:ext>
            </a:extLst>
          </p:cNvPr>
          <p:cNvGrpSpPr/>
          <p:nvPr/>
        </p:nvGrpSpPr>
        <p:grpSpPr>
          <a:xfrm>
            <a:off x="5134818" y="3226468"/>
            <a:ext cx="3676017" cy="880553"/>
            <a:chOff x="5166277" y="1507771"/>
            <a:chExt cx="3676017" cy="880553"/>
          </a:xfrm>
        </p:grpSpPr>
        <p:pic>
          <p:nvPicPr>
            <p:cNvPr id="184" name="Image 183">
              <a:extLst>
                <a:ext uri="{FF2B5EF4-FFF2-40B4-BE49-F238E27FC236}">
                  <a16:creationId xmlns:a16="http://schemas.microsoft.com/office/drawing/2014/main" id="{5CBCF987-CF22-4EB4-8AC7-19FADB647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85" name="Image 184">
              <a:extLst>
                <a:ext uri="{FF2B5EF4-FFF2-40B4-BE49-F238E27FC236}">
                  <a16:creationId xmlns:a16="http://schemas.microsoft.com/office/drawing/2014/main" id="{76652DB1-2F04-408A-A0B0-8AF5B9FA5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186" name="Image 185">
              <a:extLst>
                <a:ext uri="{FF2B5EF4-FFF2-40B4-BE49-F238E27FC236}">
                  <a16:creationId xmlns:a16="http://schemas.microsoft.com/office/drawing/2014/main" id="{572600DD-800B-4390-B17C-F535D7CA5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187" name="Image 186">
              <a:extLst>
                <a:ext uri="{FF2B5EF4-FFF2-40B4-BE49-F238E27FC236}">
                  <a16:creationId xmlns:a16="http://schemas.microsoft.com/office/drawing/2014/main" id="{BB2C78D0-25FE-4FDF-8909-0355C1717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188" name="Image 187">
              <a:extLst>
                <a:ext uri="{FF2B5EF4-FFF2-40B4-BE49-F238E27FC236}">
                  <a16:creationId xmlns:a16="http://schemas.microsoft.com/office/drawing/2014/main" id="{DEB1E846-A7B3-4B6D-BB74-1A2075585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189" name="Image 188">
              <a:extLst>
                <a:ext uri="{FF2B5EF4-FFF2-40B4-BE49-F238E27FC236}">
                  <a16:creationId xmlns:a16="http://schemas.microsoft.com/office/drawing/2014/main" id="{F4F081AF-4B98-492D-BEC9-4510B735E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190" name="Groupe 189">
            <a:extLst>
              <a:ext uri="{FF2B5EF4-FFF2-40B4-BE49-F238E27FC236}">
                <a16:creationId xmlns:a16="http://schemas.microsoft.com/office/drawing/2014/main" id="{E4E11392-AC24-4BB8-91A9-546B698AA462}"/>
              </a:ext>
            </a:extLst>
          </p:cNvPr>
          <p:cNvGrpSpPr/>
          <p:nvPr/>
        </p:nvGrpSpPr>
        <p:grpSpPr>
          <a:xfrm>
            <a:off x="5146478" y="2364276"/>
            <a:ext cx="3676017" cy="880553"/>
            <a:chOff x="5166277" y="1507771"/>
            <a:chExt cx="3676017" cy="880553"/>
          </a:xfrm>
        </p:grpSpPr>
        <p:pic>
          <p:nvPicPr>
            <p:cNvPr id="191" name="Image 190">
              <a:extLst>
                <a:ext uri="{FF2B5EF4-FFF2-40B4-BE49-F238E27FC236}">
                  <a16:creationId xmlns:a16="http://schemas.microsoft.com/office/drawing/2014/main" id="{2459C1CE-6B92-4066-B1F6-6D35DFA85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92" name="Image 191">
              <a:extLst>
                <a:ext uri="{FF2B5EF4-FFF2-40B4-BE49-F238E27FC236}">
                  <a16:creationId xmlns:a16="http://schemas.microsoft.com/office/drawing/2014/main" id="{33D47781-A19B-4A5B-A0DD-9C5FADE1D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193" name="Image 192">
              <a:extLst>
                <a:ext uri="{FF2B5EF4-FFF2-40B4-BE49-F238E27FC236}">
                  <a16:creationId xmlns:a16="http://schemas.microsoft.com/office/drawing/2014/main" id="{627C6B77-F57B-4BE7-B8A2-72136D55B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194" name="Image 193">
              <a:extLst>
                <a:ext uri="{FF2B5EF4-FFF2-40B4-BE49-F238E27FC236}">
                  <a16:creationId xmlns:a16="http://schemas.microsoft.com/office/drawing/2014/main" id="{90FBF03E-6932-424E-8DD5-454BF3C4A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195" name="Image 194">
              <a:extLst>
                <a:ext uri="{FF2B5EF4-FFF2-40B4-BE49-F238E27FC236}">
                  <a16:creationId xmlns:a16="http://schemas.microsoft.com/office/drawing/2014/main" id="{FE0AD639-5C9A-4CF4-8A09-5C121496E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196" name="Image 195">
              <a:extLst>
                <a:ext uri="{FF2B5EF4-FFF2-40B4-BE49-F238E27FC236}">
                  <a16:creationId xmlns:a16="http://schemas.microsoft.com/office/drawing/2014/main" id="{36B2F6D6-B516-4397-B510-15B574CCF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197" name="Groupe 196">
            <a:extLst>
              <a:ext uri="{FF2B5EF4-FFF2-40B4-BE49-F238E27FC236}">
                <a16:creationId xmlns:a16="http://schemas.microsoft.com/office/drawing/2014/main" id="{7212F7EF-9E8E-412C-8429-161D695D9C39}"/>
              </a:ext>
            </a:extLst>
          </p:cNvPr>
          <p:cNvGrpSpPr/>
          <p:nvPr/>
        </p:nvGrpSpPr>
        <p:grpSpPr>
          <a:xfrm>
            <a:off x="5146478" y="4114159"/>
            <a:ext cx="3676017" cy="880553"/>
            <a:chOff x="5166277" y="1507771"/>
            <a:chExt cx="3676017" cy="880553"/>
          </a:xfrm>
        </p:grpSpPr>
        <p:pic>
          <p:nvPicPr>
            <p:cNvPr id="198" name="Image 197">
              <a:extLst>
                <a:ext uri="{FF2B5EF4-FFF2-40B4-BE49-F238E27FC236}">
                  <a16:creationId xmlns:a16="http://schemas.microsoft.com/office/drawing/2014/main" id="{15CA5262-FB87-4917-B78B-43DB038A7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199" name="Image 198">
              <a:extLst>
                <a:ext uri="{FF2B5EF4-FFF2-40B4-BE49-F238E27FC236}">
                  <a16:creationId xmlns:a16="http://schemas.microsoft.com/office/drawing/2014/main" id="{A2CDD0B7-C206-434E-8F51-3A0C01247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200" name="Image 199">
              <a:extLst>
                <a:ext uri="{FF2B5EF4-FFF2-40B4-BE49-F238E27FC236}">
                  <a16:creationId xmlns:a16="http://schemas.microsoft.com/office/drawing/2014/main" id="{F06F0504-D845-4C47-89BE-A873673D6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201" name="Image 200">
              <a:extLst>
                <a:ext uri="{FF2B5EF4-FFF2-40B4-BE49-F238E27FC236}">
                  <a16:creationId xmlns:a16="http://schemas.microsoft.com/office/drawing/2014/main" id="{FCCBDF43-1898-412C-BEA5-EE61F565E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202" name="Image 201">
              <a:extLst>
                <a:ext uri="{FF2B5EF4-FFF2-40B4-BE49-F238E27FC236}">
                  <a16:creationId xmlns:a16="http://schemas.microsoft.com/office/drawing/2014/main" id="{0DE841EB-D663-4B71-81D4-22C03A8CC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203" name="Image 202">
              <a:extLst>
                <a:ext uri="{FF2B5EF4-FFF2-40B4-BE49-F238E27FC236}">
                  <a16:creationId xmlns:a16="http://schemas.microsoft.com/office/drawing/2014/main" id="{5643CB67-76F4-4472-86C9-DDD4A0A0F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grpSp>
        <p:nvGrpSpPr>
          <p:cNvPr id="204" name="Groupe 203">
            <a:extLst>
              <a:ext uri="{FF2B5EF4-FFF2-40B4-BE49-F238E27FC236}">
                <a16:creationId xmlns:a16="http://schemas.microsoft.com/office/drawing/2014/main" id="{999B7D69-26DE-47BE-8485-D444398D687F}"/>
              </a:ext>
            </a:extLst>
          </p:cNvPr>
          <p:cNvGrpSpPr/>
          <p:nvPr/>
        </p:nvGrpSpPr>
        <p:grpSpPr>
          <a:xfrm>
            <a:off x="5146478" y="4983858"/>
            <a:ext cx="3676017" cy="880553"/>
            <a:chOff x="5166277" y="1507771"/>
            <a:chExt cx="3676017" cy="880553"/>
          </a:xfrm>
        </p:grpSpPr>
        <p:pic>
          <p:nvPicPr>
            <p:cNvPr id="205" name="Image 204">
              <a:extLst>
                <a:ext uri="{FF2B5EF4-FFF2-40B4-BE49-F238E27FC236}">
                  <a16:creationId xmlns:a16="http://schemas.microsoft.com/office/drawing/2014/main" id="{28A31C58-DAC2-4318-89FA-4915EA806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76325" y="1566625"/>
              <a:ext cx="576064" cy="821699"/>
            </a:xfrm>
            <a:prstGeom prst="rect">
              <a:avLst/>
            </a:prstGeom>
          </p:spPr>
        </p:pic>
        <p:pic>
          <p:nvPicPr>
            <p:cNvPr id="206" name="Image 205">
              <a:extLst>
                <a:ext uri="{FF2B5EF4-FFF2-40B4-BE49-F238E27FC236}">
                  <a16:creationId xmlns:a16="http://schemas.microsoft.com/office/drawing/2014/main" id="{2519E9CB-7E8B-49AF-BB1D-F7AD3255B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6277" y="1566625"/>
              <a:ext cx="576064" cy="821699"/>
            </a:xfrm>
            <a:prstGeom prst="rect">
              <a:avLst/>
            </a:prstGeom>
          </p:spPr>
        </p:pic>
        <p:pic>
          <p:nvPicPr>
            <p:cNvPr id="207" name="Image 206">
              <a:extLst>
                <a:ext uri="{FF2B5EF4-FFF2-40B4-BE49-F238E27FC236}">
                  <a16:creationId xmlns:a16="http://schemas.microsoft.com/office/drawing/2014/main" id="{CC5C69DE-D1D1-40A0-AB0A-1A082892C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71330" y="1542209"/>
              <a:ext cx="576064" cy="821699"/>
            </a:xfrm>
            <a:prstGeom prst="rect">
              <a:avLst/>
            </a:prstGeom>
          </p:spPr>
        </p:pic>
        <p:pic>
          <p:nvPicPr>
            <p:cNvPr id="208" name="Image 207">
              <a:extLst>
                <a:ext uri="{FF2B5EF4-FFF2-40B4-BE49-F238E27FC236}">
                  <a16:creationId xmlns:a16="http://schemas.microsoft.com/office/drawing/2014/main" id="{E439AC49-E948-4776-B4EC-5D120D3D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4487" y="1550887"/>
              <a:ext cx="576064" cy="821699"/>
            </a:xfrm>
            <a:prstGeom prst="rect">
              <a:avLst/>
            </a:prstGeom>
          </p:spPr>
        </p:pic>
        <p:pic>
          <p:nvPicPr>
            <p:cNvPr id="209" name="Image 208">
              <a:extLst>
                <a:ext uri="{FF2B5EF4-FFF2-40B4-BE49-F238E27FC236}">
                  <a16:creationId xmlns:a16="http://schemas.microsoft.com/office/drawing/2014/main" id="{ABA2BF3B-0B71-470F-A021-59C424826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99280" y="1549155"/>
              <a:ext cx="576064" cy="821699"/>
            </a:xfrm>
            <a:prstGeom prst="rect">
              <a:avLst/>
            </a:prstGeom>
          </p:spPr>
        </p:pic>
        <p:pic>
          <p:nvPicPr>
            <p:cNvPr id="210" name="Image 209">
              <a:extLst>
                <a:ext uri="{FF2B5EF4-FFF2-40B4-BE49-F238E27FC236}">
                  <a16:creationId xmlns:a16="http://schemas.microsoft.com/office/drawing/2014/main" id="{EF3F1F4E-08C1-41C3-8412-E524F7875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6230" y="1507771"/>
              <a:ext cx="576064" cy="821699"/>
            </a:xfrm>
            <a:prstGeom prst="rect">
              <a:avLst/>
            </a:prstGeom>
          </p:spPr>
        </p:pic>
      </p:grpSp>
      <p:pic>
        <p:nvPicPr>
          <p:cNvPr id="212" name="Image 211">
            <a:extLst>
              <a:ext uri="{FF2B5EF4-FFF2-40B4-BE49-F238E27FC236}">
                <a16:creationId xmlns:a16="http://schemas.microsoft.com/office/drawing/2014/main" id="{A23DED1C-F9B5-4C8F-A673-75DD4D200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61" y="3250999"/>
            <a:ext cx="3491880" cy="585195"/>
          </a:xfrm>
          <a:prstGeom prst="rect">
            <a:avLst/>
          </a:prstGeom>
        </p:spPr>
      </p:pic>
      <p:pic>
        <p:nvPicPr>
          <p:cNvPr id="214" name="Image 213">
            <a:extLst>
              <a:ext uri="{FF2B5EF4-FFF2-40B4-BE49-F238E27FC236}">
                <a16:creationId xmlns:a16="http://schemas.microsoft.com/office/drawing/2014/main" id="{2C3E3458-0BA6-421B-8A96-A56B46043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2642" y="2683702"/>
            <a:ext cx="3884091" cy="1957337"/>
          </a:xfrm>
          <a:prstGeom prst="rect">
            <a:avLst/>
          </a:prstGeom>
        </p:spPr>
      </p:pic>
      <p:sp>
        <p:nvSpPr>
          <p:cNvPr id="211" name="Titre 1">
            <a:extLst>
              <a:ext uri="{FF2B5EF4-FFF2-40B4-BE49-F238E27FC236}">
                <a16:creationId xmlns:a16="http://schemas.microsoft.com/office/drawing/2014/main" id="{E48A2C0A-73C8-47B2-928D-8B1BF4DF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2008-2012 : </a:t>
            </a:r>
            <a:br>
              <a:rPr lang="fr-FR" sz="2400" b="1" dirty="0"/>
            </a:br>
            <a:r>
              <a:rPr lang="fr-FR" sz="2400" b="1" dirty="0"/>
              <a:t>première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22D6BEC4-22EF-4DE7-BE22-E0226E7893F1}"/>
              </a:ext>
            </a:extLst>
          </p:cNvPr>
          <p:cNvSpPr txBox="1"/>
          <p:nvPr/>
        </p:nvSpPr>
        <p:spPr>
          <a:xfrm>
            <a:off x="4572000" y="5486124"/>
            <a:ext cx="4572000" cy="1015663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87 arrêtés d'autorisations par service en cumul par unité de gestion et en cumul tous ouvrages confondus</a:t>
            </a:r>
          </a:p>
        </p:txBody>
      </p:sp>
    </p:spTree>
    <p:extLst>
      <p:ext uri="{BB962C8B-B14F-4D97-AF65-F5344CB8AC3E}">
        <p14:creationId xmlns:p14="http://schemas.microsoft.com/office/powerpoint/2010/main" val="2640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DFC4F2-7626-45BB-B69D-6E79C539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E37A4E-E236-4D0A-9FCA-C3C28E9E95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93"/>
          <a:stretch/>
        </p:blipFill>
        <p:spPr>
          <a:xfrm>
            <a:off x="188314" y="1923109"/>
            <a:ext cx="3528392" cy="46561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A597A2-7FF9-4BC5-AE24-AA90D626D7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12590"/>
          <a:stretch/>
        </p:blipFill>
        <p:spPr>
          <a:xfrm>
            <a:off x="5254754" y="2217528"/>
            <a:ext cx="3889246" cy="432138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EF4BD67-6404-4D3E-9520-BD161C795234}"/>
              </a:ext>
            </a:extLst>
          </p:cNvPr>
          <p:cNvSpPr txBox="1"/>
          <p:nvPr/>
        </p:nvSpPr>
        <p:spPr>
          <a:xfrm>
            <a:off x="19634" y="1426910"/>
            <a:ext cx="4552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non réalisée pour 13 services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C86D2B8-7706-4D35-8792-1936A74472CA}"/>
              </a:ext>
            </a:extLst>
          </p:cNvPr>
          <p:cNvSpPr txBox="1">
            <a:spLocks/>
          </p:cNvSpPr>
          <p:nvPr/>
        </p:nvSpPr>
        <p:spPr>
          <a:xfrm>
            <a:off x="2218296" y="163226"/>
            <a:ext cx="648145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400" b="1" dirty="0"/>
              <a:t>Situation actuelle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A20B7C-A5CF-4320-A440-551A4A1717DE}"/>
              </a:ext>
            </a:extLst>
          </p:cNvPr>
          <p:cNvSpPr txBox="1"/>
          <p:nvPr/>
        </p:nvSpPr>
        <p:spPr>
          <a:xfrm>
            <a:off x="4833661" y="1827020"/>
            <a:ext cx="4310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regroupements de collectivités effectifs ou à venir</a:t>
            </a:r>
          </a:p>
        </p:txBody>
      </p:sp>
    </p:spTree>
    <p:extLst>
      <p:ext uri="{BB962C8B-B14F-4D97-AF65-F5344CB8AC3E}">
        <p14:creationId xmlns:p14="http://schemas.microsoft.com/office/powerpoint/2010/main" val="159309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B20FF0-9BD1-44CE-A298-E54EF8FB6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/>
          <a:stretch/>
        </p:blipFill>
        <p:spPr>
          <a:xfrm>
            <a:off x="6643728" y="1905652"/>
            <a:ext cx="1145286" cy="46482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116632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Situation des services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Focus sur l'Eocène Centre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4AF8C6-2CB1-4DAD-84CA-E93678A55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2188"/>
            <a:ext cx="4860032" cy="548581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443945-A79F-4259-BB92-E83E918701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835"/>
          <a:stretch/>
        </p:blipFill>
        <p:spPr>
          <a:xfrm>
            <a:off x="2228094" y="1443887"/>
            <a:ext cx="3301990" cy="813924"/>
          </a:xfrm>
          <a:prstGeom prst="rect">
            <a:avLst/>
          </a:prstGeom>
        </p:spPr>
      </p:pic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2E759EF4-7714-43B8-B6B2-2A229918E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965" y="2984284"/>
            <a:ext cx="3301990" cy="9936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dirty="0"/>
              <a:t>Des situations hétérogènes avec :</a:t>
            </a:r>
          </a:p>
          <a:p>
            <a:pPr marL="182563" indent="-18256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/>
              <a:t>des marges importantes</a:t>
            </a:r>
          </a:p>
          <a:p>
            <a:pPr marL="182563" indent="-182563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/>
              <a:t>et des dépassements notables</a:t>
            </a:r>
          </a:p>
        </p:txBody>
      </p: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8F2A95D7-89FE-43F8-9F3D-39E1BF6BBBE3}"/>
              </a:ext>
            </a:extLst>
          </p:cNvPr>
          <p:cNvSpPr txBox="1">
            <a:spLocks/>
          </p:cNvSpPr>
          <p:nvPr/>
        </p:nvSpPr>
        <p:spPr>
          <a:xfrm>
            <a:off x="4427984" y="5273074"/>
            <a:ext cx="2478238" cy="40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600" dirty="0"/>
              <a:t>Cumul des dépassements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B2E2B004-F728-4544-9607-350D482F440A}"/>
              </a:ext>
            </a:extLst>
          </p:cNvPr>
          <p:cNvSpPr txBox="1">
            <a:spLocks/>
          </p:cNvSpPr>
          <p:nvPr/>
        </p:nvSpPr>
        <p:spPr>
          <a:xfrm>
            <a:off x="5436461" y="4034183"/>
            <a:ext cx="2478238" cy="402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fr-FR" sz="1600" dirty="0"/>
              <a:t>Cumul des marges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7E6F4D-786D-4528-A707-A1DFA49AF7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203" r="-1"/>
          <a:stretch/>
        </p:blipFill>
        <p:spPr>
          <a:xfrm>
            <a:off x="7714893" y="1905652"/>
            <a:ext cx="1232276" cy="46482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459D54-8395-422C-9DDA-87559E1B10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11" r="23765" b="-1776"/>
          <a:stretch/>
        </p:blipFill>
        <p:spPr>
          <a:xfrm>
            <a:off x="3036765" y="1832607"/>
            <a:ext cx="2517257" cy="81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8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6146725-8272-45FF-92B7-9EF83D716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08"/>
          <a:stretch/>
        </p:blipFill>
        <p:spPr>
          <a:xfrm>
            <a:off x="1489189" y="1412776"/>
            <a:ext cx="4941214" cy="5142453"/>
          </a:xfrm>
          <a:prstGeom prst="rect">
            <a:avLst/>
          </a:prstGeom>
        </p:spPr>
      </p:pic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0" y="3971733"/>
            <a:ext cx="233975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Prélevé 2015/18 (47,1)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411760" y="404664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Révision des autorisations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de prélèvements à l'Eocène centre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1CD4ED84-5269-4AE2-B692-ABA3CEF8A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88" y="4191956"/>
            <a:ext cx="16223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VMPO (38,3)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FDF35016-D4DE-4AA9-BC9F-34280E2E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136" y="1828684"/>
            <a:ext cx="39186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Cumul autorisations par forage (110)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9D6B0B8D-0B54-4832-92C1-C273CE131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841" y="3429000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Cumul auto. pétitionnaires (63,2)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A7C0AE73-FA88-473C-8E52-D782479AD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9840" y="3767554"/>
            <a:ext cx="35638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Après MES CC  </a:t>
            </a:r>
            <a:r>
              <a:rPr lang="fr-FR" altLang="fr-FR" sz="1600" dirty="0" err="1">
                <a:solidFill>
                  <a:srgbClr val="0070C0"/>
                </a:solidFill>
                <a:latin typeface="+mn-lt"/>
              </a:rPr>
              <a:t>LdM</a:t>
            </a: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 (53,2)</a:t>
            </a:r>
            <a:endParaRPr lang="fr-FR" altLang="fr-FR" sz="2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CFA5A683-E9E8-4215-A6C2-447129AB5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1636" y="4191956"/>
            <a:ext cx="16223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0070C0"/>
                </a:solidFill>
                <a:latin typeface="+mn-lt"/>
              </a:rPr>
              <a:t>VMPO (38,3)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C939E0B-CA2C-4926-8D6A-7C41111C5B0C}"/>
              </a:ext>
            </a:extLst>
          </p:cNvPr>
          <p:cNvCxnSpPr>
            <a:cxnSpLocks/>
          </p:cNvCxnSpPr>
          <p:nvPr/>
        </p:nvCxnSpPr>
        <p:spPr>
          <a:xfrm flipH="1">
            <a:off x="6476553" y="3929791"/>
            <a:ext cx="241173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4C7169E-C1ED-490A-A4FF-A51B75E4DAD1}"/>
              </a:ext>
            </a:extLst>
          </p:cNvPr>
          <p:cNvCxnSpPr>
            <a:cxnSpLocks/>
          </p:cNvCxnSpPr>
          <p:nvPr/>
        </p:nvCxnSpPr>
        <p:spPr>
          <a:xfrm flipH="1">
            <a:off x="5687944" y="3598277"/>
            <a:ext cx="252208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E41A489-3F6F-4D77-850A-5B2E8822F09B}"/>
              </a:ext>
            </a:extLst>
          </p:cNvPr>
          <p:cNvCxnSpPr>
            <a:cxnSpLocks/>
            <a:stCxn id="8194" idx="3"/>
          </p:cNvCxnSpPr>
          <p:nvPr/>
        </p:nvCxnSpPr>
        <p:spPr>
          <a:xfrm>
            <a:off x="2339752" y="4141010"/>
            <a:ext cx="497080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62998D53-898E-4B10-AAAC-0274DD31727A}"/>
              </a:ext>
            </a:extLst>
          </p:cNvPr>
          <p:cNvCxnSpPr>
            <a:cxnSpLocks/>
          </p:cNvCxnSpPr>
          <p:nvPr/>
        </p:nvCxnSpPr>
        <p:spPr>
          <a:xfrm flipH="1">
            <a:off x="6476553" y="4401869"/>
            <a:ext cx="1407816" cy="0"/>
          </a:xfrm>
          <a:prstGeom prst="straightConnector1">
            <a:avLst/>
          </a:prstGeom>
          <a:ln w="28575">
            <a:solidFill>
              <a:srgbClr val="0077D4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4" name="Forme libre : forme 33">
            <a:extLst>
              <a:ext uri="{FF2B5EF4-FFF2-40B4-BE49-F238E27FC236}">
                <a16:creationId xmlns:a16="http://schemas.microsoft.com/office/drawing/2014/main" id="{3A1AAB58-342F-430B-9FA7-9B75AF8CC665}"/>
              </a:ext>
            </a:extLst>
          </p:cNvPr>
          <p:cNvSpPr/>
          <p:nvPr/>
        </p:nvSpPr>
        <p:spPr>
          <a:xfrm>
            <a:off x="4214949" y="2002971"/>
            <a:ext cx="644434" cy="1593669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E2F14CCC-6FA7-438B-AAC2-29F5179547C2}"/>
              </a:ext>
            </a:extLst>
          </p:cNvPr>
          <p:cNvSpPr/>
          <p:nvPr/>
        </p:nvSpPr>
        <p:spPr>
          <a:xfrm>
            <a:off x="5076055" y="3598277"/>
            <a:ext cx="588813" cy="331514"/>
          </a:xfrm>
          <a:custGeom>
            <a:avLst/>
            <a:gdLst>
              <a:gd name="connsiteX0" fmla="*/ 0 w 644434"/>
              <a:gd name="connsiteY0" fmla="*/ 0 h 1593669"/>
              <a:gd name="connsiteX1" fmla="*/ 505097 w 644434"/>
              <a:gd name="connsiteY1" fmla="*/ 418012 h 1593669"/>
              <a:gd name="connsiteX2" fmla="*/ 644434 w 644434"/>
              <a:gd name="connsiteY2" fmla="*/ 1593669 h 159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4434" h="1593669">
                <a:moveTo>
                  <a:pt x="0" y="0"/>
                </a:moveTo>
                <a:cubicBezTo>
                  <a:pt x="198845" y="76200"/>
                  <a:pt x="397691" y="152401"/>
                  <a:pt x="505097" y="418012"/>
                </a:cubicBezTo>
                <a:cubicBezTo>
                  <a:pt x="612503" y="683624"/>
                  <a:pt x="628468" y="1138646"/>
                  <a:pt x="644434" y="1593669"/>
                </a:cubicBezTo>
              </a:path>
            </a:pathLst>
          </a:cu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3AAEAEDA-18F4-45EF-8103-34B60C15EE43}"/>
              </a:ext>
            </a:extLst>
          </p:cNvPr>
          <p:cNvCxnSpPr>
            <a:cxnSpLocks/>
          </p:cNvCxnSpPr>
          <p:nvPr/>
        </p:nvCxnSpPr>
        <p:spPr>
          <a:xfrm flipH="1">
            <a:off x="4803102" y="1733907"/>
            <a:ext cx="1914624" cy="830997"/>
          </a:xfrm>
          <a:prstGeom prst="straightConnector1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0B4084C6-CC3C-4BD3-850B-AFE905241D31}"/>
              </a:ext>
            </a:extLst>
          </p:cNvPr>
          <p:cNvCxnSpPr>
            <a:cxnSpLocks/>
          </p:cNvCxnSpPr>
          <p:nvPr/>
        </p:nvCxnSpPr>
        <p:spPr>
          <a:xfrm flipH="1" flipV="1">
            <a:off x="6726689" y="4569139"/>
            <a:ext cx="218683" cy="385773"/>
          </a:xfrm>
          <a:prstGeom prst="straightConnector1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Text Box 3">
            <a:extLst>
              <a:ext uri="{FF2B5EF4-FFF2-40B4-BE49-F238E27FC236}">
                <a16:creationId xmlns:a16="http://schemas.microsoft.com/office/drawing/2014/main" id="{68E8244D-B188-4AB1-A51E-E6B65F3DD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7727" y="1556791"/>
            <a:ext cx="24262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</a:t>
            </a:r>
            <a:r>
              <a:rPr lang="fr-FR" altLang="fr-FR" sz="1400" baseline="30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ère</a:t>
            </a: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campagne de révision</a:t>
            </a:r>
            <a:endParaRPr lang="fr-FR" altLang="fr-FR" sz="1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8" name="Text Box 3">
            <a:extLst>
              <a:ext uri="{FF2B5EF4-FFF2-40B4-BE49-F238E27FC236}">
                <a16:creationId xmlns:a16="http://schemas.microsoft.com/office/drawing/2014/main" id="{8720E27A-443D-41F8-AFE6-79696BFA0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6455" y="2572742"/>
            <a:ext cx="24262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Révisions liées à la mise en service du CC </a:t>
            </a:r>
            <a:r>
              <a:rPr lang="fr-FR" altLang="fr-FR" sz="1400" dirty="0" err="1">
                <a:solidFill>
                  <a:schemeClr val="accent6">
                    <a:lumMod val="75000"/>
                  </a:schemeClr>
                </a:solidFill>
                <a:latin typeface="+mn-lt"/>
              </a:rPr>
              <a:t>LdM</a:t>
            </a:r>
            <a:r>
              <a:rPr lang="fr-FR" altLang="fr-FR" sz="1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(- 10)</a:t>
            </a:r>
            <a:endParaRPr lang="fr-FR" altLang="fr-FR" sz="1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E3604316-0E03-450B-A405-5A1FCDDF7BB1}"/>
              </a:ext>
            </a:extLst>
          </p:cNvPr>
          <p:cNvCxnSpPr/>
          <p:nvPr/>
        </p:nvCxnSpPr>
        <p:spPr>
          <a:xfrm>
            <a:off x="6372200" y="3929791"/>
            <a:ext cx="0" cy="4720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B7F41408-F597-457D-A433-61B85ED3EF78}"/>
              </a:ext>
            </a:extLst>
          </p:cNvPr>
          <p:cNvSpPr/>
          <p:nvPr/>
        </p:nvSpPr>
        <p:spPr>
          <a:xfrm>
            <a:off x="6007731" y="3743782"/>
            <a:ext cx="937641" cy="896348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space réservé du contenu 1">
            <a:extLst>
              <a:ext uri="{FF2B5EF4-FFF2-40B4-BE49-F238E27FC236}">
                <a16:creationId xmlns:a16="http://schemas.microsoft.com/office/drawing/2014/main" id="{65B3F48A-4C2C-4502-81B6-52C90BCC15EA}"/>
              </a:ext>
            </a:extLst>
          </p:cNvPr>
          <p:cNvSpPr txBox="1">
            <a:spLocks/>
          </p:cNvSpPr>
          <p:nvPr/>
        </p:nvSpPr>
        <p:spPr>
          <a:xfrm>
            <a:off x="6007731" y="4954911"/>
            <a:ext cx="3124997" cy="135440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1600" dirty="0"/>
              <a:t>Différentiel trop important (15) pour garantir l'efficacité de la substitution </a:t>
            </a:r>
            <a:r>
              <a:rPr lang="fr-FR" sz="1600" dirty="0" err="1"/>
              <a:t>LdM</a:t>
            </a:r>
            <a:r>
              <a:rPr lang="fr-FR" sz="1600" dirty="0"/>
              <a:t> =&gt; campagne de révision préalable pour réduire écart autorisé - VMPO</a:t>
            </a:r>
          </a:p>
        </p:txBody>
      </p: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EDB63FC3-6A67-4423-AF3A-1034599561DA}"/>
              </a:ext>
            </a:extLst>
          </p:cNvPr>
          <p:cNvCxnSpPr>
            <a:cxnSpLocks/>
            <a:stCxn id="48" idx="1"/>
          </p:cNvCxnSpPr>
          <p:nvPr/>
        </p:nvCxnSpPr>
        <p:spPr>
          <a:xfrm flipH="1">
            <a:off x="5463145" y="2834352"/>
            <a:ext cx="1243310" cy="797744"/>
          </a:xfrm>
          <a:prstGeom prst="straightConnector1">
            <a:avLst/>
          </a:prstGeom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52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11" grpId="0"/>
      <p:bldP spid="12" grpId="0"/>
      <p:bldP spid="13" grpId="0"/>
      <p:bldP spid="16" grpId="0"/>
      <p:bldP spid="17" grpId="0"/>
      <p:bldP spid="34" grpId="0" animBg="1"/>
      <p:bldP spid="37" grpId="0" animBg="1"/>
      <p:bldP spid="47" grpId="0"/>
      <p:bldP spid="48" grpId="0"/>
      <p:bldP spid="50" grpId="0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Les objectifs d'une nouvelle campagne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de révision des autorisations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79163"/>
            <a:ext cx="8640960" cy="425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marL="342900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u="sng" dirty="0">
                <a:solidFill>
                  <a:srgbClr val="0077D4"/>
                </a:solidFill>
              </a:rPr>
              <a:t>remobiliser, voire pour certains mobiliser</a:t>
            </a:r>
            <a:r>
              <a:rPr lang="fr-FR" altLang="fr-FR" b="1" u="sng" dirty="0">
                <a:solidFill>
                  <a:srgbClr val="0077D4"/>
                </a:solidFill>
              </a:rPr>
              <a:t>,</a:t>
            </a:r>
            <a:r>
              <a:rPr lang="fr-FR" altLang="fr-FR" dirty="0">
                <a:solidFill>
                  <a:srgbClr val="0077D4"/>
                </a:solidFill>
              </a:rPr>
              <a:t> tous les services autour des enjeux de la gestion des nappes profondes : cette deuxième vague doit concerner tous les services, et notamment les oubliés de la première campagne ;</a:t>
            </a:r>
          </a:p>
          <a:p>
            <a:pPr marL="342900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u="sng" dirty="0">
                <a:solidFill>
                  <a:srgbClr val="0077D4"/>
                </a:solidFill>
              </a:rPr>
              <a:t>rapprocher, pour chaque unité de gestion déficitaire, le cumul de toutes les autorisations du volume maximum prélevable</a:t>
            </a:r>
            <a:r>
              <a:rPr lang="fr-FR" altLang="fr-FR" sz="2000" dirty="0">
                <a:solidFill>
                  <a:srgbClr val="0077D4"/>
                </a:solidFill>
              </a:rPr>
              <a:t> </a:t>
            </a:r>
            <a:r>
              <a:rPr lang="fr-FR" altLang="fr-FR" dirty="0">
                <a:solidFill>
                  <a:srgbClr val="0077D4"/>
                </a:solidFill>
              </a:rPr>
              <a:t>: garantie d'efficacité de la mise en service de solutions de substitutions (locales ou structurantes) ;</a:t>
            </a:r>
          </a:p>
          <a:p>
            <a:pPr marL="342900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redistribuer, </a:t>
            </a:r>
            <a:r>
              <a:rPr lang="fr-FR" altLang="fr-FR" sz="2000" b="1" u="sng" dirty="0">
                <a:solidFill>
                  <a:srgbClr val="0077D4"/>
                </a:solidFill>
              </a:rPr>
              <a:t>sous conditions</a:t>
            </a:r>
            <a:r>
              <a:rPr lang="fr-FR" altLang="fr-FR" sz="2000" b="1" dirty="0">
                <a:solidFill>
                  <a:srgbClr val="0077D4"/>
                </a:solidFill>
              </a:rPr>
              <a:t>, une partie des volumes d'autorisations aux services en situation de dépassement</a:t>
            </a:r>
            <a:r>
              <a:rPr lang="fr-FR" altLang="fr-FR" sz="2000" dirty="0">
                <a:solidFill>
                  <a:srgbClr val="0077D4"/>
                </a:solidFill>
              </a:rPr>
              <a:t> </a:t>
            </a:r>
            <a:r>
              <a:rPr lang="fr-FR" altLang="fr-FR" dirty="0">
                <a:solidFill>
                  <a:srgbClr val="0077D4"/>
                </a:solidFill>
              </a:rPr>
              <a:t>"malgré eux" ou qui sont engagés formellement dans des projets de substitutions portés par des tiers hors de leur territoire : ceci met en évidence l'interdépendance des services, donne du temps pour la mise en service des projets de substitution et évite le blocage systématique de l'urbanisation ;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mettre tous les services sur </a:t>
            </a:r>
            <a:r>
              <a:rPr lang="fr-FR" altLang="fr-FR" sz="2000" b="1" u="sng" dirty="0">
                <a:solidFill>
                  <a:srgbClr val="0077D4"/>
                </a:solidFill>
              </a:rPr>
              <a:t>un pied d’égalité</a:t>
            </a:r>
            <a:r>
              <a:rPr lang="fr-FR" altLang="fr-FR" dirty="0">
                <a:solidFill>
                  <a:srgbClr val="0077D4"/>
                </a:solidFill>
              </a:rPr>
              <a:t>.</a:t>
            </a:r>
            <a:endParaRPr lang="fr-FR" altLang="fr-FR" sz="1600" dirty="0">
              <a:solidFill>
                <a:srgbClr val="0077D4"/>
              </a:solidFill>
            </a:endParaRPr>
          </a:p>
          <a:p>
            <a:pPr marL="342900" indent="-342900" algn="just" eaLnBrk="0" hangingPunct="0">
              <a:spcBef>
                <a:spcPts val="0"/>
              </a:spcBef>
              <a:buFont typeface="Arial" pitchFamily="34" charset="0"/>
              <a:buChar char="•"/>
              <a:defRPr/>
            </a:pPr>
            <a:endParaRPr lang="fr-FR" altLang="fr-FR" sz="1600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51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74638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Les principes pour une nouvelle campagne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 de révision des autorisations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79163"/>
            <a:ext cx="8757376" cy="468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marL="182563" indent="-182563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concerne tous les services girondins ;</a:t>
            </a:r>
          </a:p>
          <a:p>
            <a:pPr marL="182563" indent="-182563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volumes révisés sur la base d'une projection des prélèvements prenant en compte :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les projections de population par territoire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un objectif de performance des réseaux de </a:t>
            </a:r>
            <a:r>
              <a:rPr lang="fr-FR" altLang="fr-FR" dirty="0" err="1">
                <a:solidFill>
                  <a:srgbClr val="0077D4"/>
                </a:solidFill>
              </a:rPr>
              <a:t>dsitribution</a:t>
            </a:r>
            <a:endParaRPr lang="fr-FR" altLang="fr-FR" dirty="0">
              <a:solidFill>
                <a:srgbClr val="0077D4"/>
              </a:solidFill>
            </a:endParaRPr>
          </a:p>
          <a:p>
            <a:pPr marL="182563" indent="-182563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prise en compte des regroupements, des transferts de la compétence AEP</a:t>
            </a:r>
          </a:p>
          <a:p>
            <a:pPr marL="182563" indent="-182563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l'attribution de volumes supplémentaires sous condition d'un engagement :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à contribuer à la gestion de la ressource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dans une politique d'économie d'eau (diminution des pertes, sensibilisation des usagers)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dans la mise en œuvre de projets de substitution (locaux ou hors territoire et portés par des tiers).</a:t>
            </a:r>
          </a:p>
        </p:txBody>
      </p:sp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B6C3411A-8D50-46CA-B553-4AC096C099C0}"/>
              </a:ext>
            </a:extLst>
          </p:cNvPr>
          <p:cNvSpPr txBox="1">
            <a:spLocks/>
          </p:cNvSpPr>
          <p:nvPr/>
        </p:nvSpPr>
        <p:spPr>
          <a:xfrm>
            <a:off x="3540535" y="5746824"/>
            <a:ext cx="5517016" cy="792088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dirty="0"/>
              <a:t>Action portée par la représentante de l'Etat</a:t>
            </a:r>
          </a:p>
          <a:p>
            <a:pPr marL="0" indent="0" algn="ctr">
              <a:buFont typeface="Arial"/>
              <a:buNone/>
            </a:pPr>
            <a:r>
              <a:rPr lang="fr-FR" dirty="0"/>
              <a:t>Travail préparatoire avec la police de l'eau</a:t>
            </a:r>
          </a:p>
        </p:txBody>
      </p:sp>
    </p:spTree>
    <p:extLst>
      <p:ext uri="{BB962C8B-B14F-4D97-AF65-F5344CB8AC3E}">
        <p14:creationId xmlns:p14="http://schemas.microsoft.com/office/powerpoint/2010/main" val="62493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19808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Modalités de fixation des volumes maximum prélevables en cumul sur tous les ouvrages</a:t>
            </a:r>
            <a:b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 en cumul par unité de gestion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720715"/>
            <a:ext cx="8640960" cy="515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Pour un service qui prélève toute son eau dans une </a:t>
            </a:r>
            <a:r>
              <a:rPr lang="fr-FR" altLang="fr-FR" sz="2200" b="1" dirty="0">
                <a:solidFill>
                  <a:srgbClr val="0077D4"/>
                </a:solidFill>
              </a:rPr>
              <a:t>unité de gestion déficitaire</a:t>
            </a:r>
            <a:r>
              <a:rPr lang="fr-FR" altLang="fr-FR" sz="2200" dirty="0">
                <a:solidFill>
                  <a:srgbClr val="0077D4"/>
                </a:solidFill>
              </a:rPr>
              <a:t>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pour l'estimation du volume global et de l’unité de gestion sur la base</a:t>
            </a:r>
            <a:r>
              <a:rPr lang="fr-FR" altLang="fr-FR" sz="2000" dirty="0">
                <a:solidFill>
                  <a:srgbClr val="0077D4"/>
                </a:solidFill>
              </a:rPr>
              <a:t> :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de l'hypothèse haute de la projection de population à 2035 (INSEE ou SCoT) ;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d’une consommation unitaire </a:t>
            </a:r>
            <a:r>
              <a:rPr lang="fr-FR" altLang="fr-FR" sz="2000" b="1" dirty="0">
                <a:solidFill>
                  <a:srgbClr val="0077D4"/>
                </a:solidFill>
              </a:rPr>
              <a:t>haute </a:t>
            </a:r>
            <a:r>
              <a:rPr lang="fr-FR" altLang="fr-FR" sz="2000" dirty="0">
                <a:solidFill>
                  <a:srgbClr val="0077D4"/>
                </a:solidFill>
              </a:rPr>
              <a:t>par habitant supplémentaire (intégrant les consommations domestiques, collectives et économiques) ;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un objectif d’indice linéaire de pertes (ILP) faible selon le SAGE NP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fr-FR" altLang="fr-FR" sz="2200" dirty="0">
              <a:solidFill>
                <a:srgbClr val="0077D4"/>
              </a:solidFill>
            </a:endParaRPr>
          </a:p>
          <a:p>
            <a:pPr marL="342900" indent="-342900" algn="just" eaLnBrk="0" hangingPunct="0">
              <a:spcBef>
                <a:spcPts val="0"/>
              </a:spcBef>
              <a:buFont typeface="Arial" pitchFamily="34" charset="0"/>
              <a:buChar char="•"/>
              <a:defRPr/>
            </a:pPr>
            <a:endParaRPr lang="fr-FR" altLang="fr-FR" sz="2200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456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73585-68CD-4CA2-AB07-72E7D7C7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19808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Modalités de fixation des volumes maximum prélevables en cumul sur tous les ouvrages</a:t>
            </a:r>
            <a:b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 en cumul par unité de gestion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79163"/>
            <a:ext cx="8640960" cy="515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Pour un service qui ne prélève qu'une partie de sont eau dans une </a:t>
            </a:r>
            <a:r>
              <a:rPr lang="fr-FR" altLang="fr-FR" sz="2200" b="1" dirty="0">
                <a:solidFill>
                  <a:srgbClr val="0077D4"/>
                </a:solidFill>
              </a:rPr>
              <a:t>unité de gestion déficitaire : 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pour le volume prélevable en cumul sur tous ses ouvrages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projection haute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consommation unitaire haute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ILP Faible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pour le volume prélevable sur l'UG déficitaire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projection haute,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consommation unitaire haute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ILP Faible au prorata des volumes prélevés en 2015-2017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pour le volume prélevable sur les autres ressource :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cumul des volumes des forages dans la limite du volume global</a:t>
            </a:r>
          </a:p>
        </p:txBody>
      </p:sp>
    </p:spTree>
    <p:extLst>
      <p:ext uri="{BB962C8B-B14F-4D97-AF65-F5344CB8AC3E}">
        <p14:creationId xmlns:p14="http://schemas.microsoft.com/office/powerpoint/2010/main" val="1812636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839906"/>
            <a:ext cx="8640960" cy="3389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Pour un service prélève ne prélève </a:t>
            </a:r>
            <a:r>
              <a:rPr lang="fr-FR" altLang="fr-FR" sz="2200" b="1" dirty="0">
                <a:solidFill>
                  <a:srgbClr val="0077D4"/>
                </a:solidFill>
              </a:rPr>
              <a:t>pas dans une unité de gestion à l’équilibre ou non déficitaire :</a:t>
            </a:r>
          </a:p>
          <a:p>
            <a:pPr marL="800100" lvl="1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pour le volume prélevable en cumul sur tous ses ouvrages :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projection haute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consommation unitaire haute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ILP Faible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000" b="1" dirty="0">
                <a:solidFill>
                  <a:srgbClr val="0077D4"/>
                </a:solidFill>
              </a:rPr>
              <a:t>pour les volumes par UG :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cumul des volumes des forages dans la limite du volume global</a:t>
            </a:r>
          </a:p>
          <a:p>
            <a:pPr marL="800100" lvl="1" indent="-342900" algn="just" eaLnBrk="0" hangingPunc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/>
            </a:pPr>
            <a:endParaRPr lang="fr-FR" altLang="fr-FR" sz="1600" dirty="0">
              <a:solidFill>
                <a:srgbClr val="0077D4"/>
              </a:solidFill>
            </a:endParaRPr>
          </a:p>
          <a:p>
            <a:pPr marL="342900" indent="-342900" algn="just" eaLnBrk="0" hangingPunct="0">
              <a:spcBef>
                <a:spcPts val="0"/>
              </a:spcBef>
              <a:buFont typeface="Arial" pitchFamily="34" charset="0"/>
              <a:buChar char="•"/>
              <a:defRPr/>
            </a:pPr>
            <a:endParaRPr lang="fr-FR" altLang="fr-FR" sz="1600" dirty="0">
              <a:solidFill>
                <a:srgbClr val="0077D4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B90EAA4-CE8E-4FA1-A6E8-10BFF48B6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19808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Modalités de fixation des volumes maximum prélevables en cumul sur tous les ouvrages</a:t>
            </a:r>
            <a:b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 en cumul par unité de gestion</a:t>
            </a:r>
          </a:p>
        </p:txBody>
      </p:sp>
    </p:spTree>
    <p:extLst>
      <p:ext uri="{BB962C8B-B14F-4D97-AF65-F5344CB8AC3E}">
        <p14:creationId xmlns:p14="http://schemas.microsoft.com/office/powerpoint/2010/main" val="287135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515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En parallèle :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200" b="1" dirty="0">
                <a:solidFill>
                  <a:srgbClr val="0077D4"/>
                </a:solidFill>
              </a:rPr>
              <a:t>pour les services dont les prélèvements dans une unité gestion déficitaire augmentent </a:t>
            </a:r>
            <a:r>
              <a:rPr lang="fr-FR" altLang="fr-FR" sz="2200" dirty="0">
                <a:solidFill>
                  <a:srgbClr val="0077D4"/>
                </a:solidFill>
              </a:rPr>
              <a:t>:</a:t>
            </a:r>
          </a:p>
          <a:p>
            <a:pPr lvl="1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Demande d'un </a:t>
            </a:r>
            <a:r>
              <a:rPr lang="fr-FR" altLang="fr-FR" sz="2200" b="1" dirty="0">
                <a:solidFill>
                  <a:srgbClr val="0077D4"/>
                </a:solidFill>
              </a:rPr>
              <a:t>engagement formel </a:t>
            </a:r>
            <a:r>
              <a:rPr lang="fr-FR" altLang="fr-FR" sz="2200" dirty="0">
                <a:solidFill>
                  <a:srgbClr val="0077D4"/>
                </a:solidFill>
              </a:rPr>
              <a:t>de la collectivité :</a:t>
            </a:r>
          </a:p>
          <a:p>
            <a:pPr marL="800100" lvl="1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sur </a:t>
            </a:r>
            <a:r>
              <a:rPr lang="fr-FR" altLang="fr-FR" sz="2200" b="1" dirty="0">
                <a:solidFill>
                  <a:srgbClr val="0077D4"/>
                </a:solidFill>
              </a:rPr>
              <a:t>l’optimisation des usages </a:t>
            </a:r>
            <a:r>
              <a:rPr lang="fr-FR" altLang="fr-FR" sz="2200" dirty="0">
                <a:solidFill>
                  <a:srgbClr val="0077D4"/>
                </a:solidFill>
              </a:rPr>
              <a:t>(diminution des pertes, sensibilisation aux économies d’eau),</a:t>
            </a:r>
          </a:p>
          <a:p>
            <a:pPr marL="800100" lvl="1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200" b="1" dirty="0">
                <a:solidFill>
                  <a:srgbClr val="0077D4"/>
                </a:solidFill>
              </a:rPr>
              <a:t>dans un projet de substitution sur son territoire ou en dehors</a:t>
            </a:r>
            <a:r>
              <a:rPr lang="fr-FR" altLang="fr-FR" sz="2200" dirty="0">
                <a:solidFill>
                  <a:srgbClr val="0077D4"/>
                </a:solidFill>
              </a:rPr>
              <a:t>.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pour les services dont les prélèvements dans une unité gestion déficitaire diminuent :</a:t>
            </a:r>
          </a:p>
          <a:p>
            <a:pPr marL="8001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possibilité d’un </a:t>
            </a:r>
            <a:r>
              <a:rPr lang="fr-FR" altLang="fr-FR" sz="2200" b="1" dirty="0">
                <a:solidFill>
                  <a:srgbClr val="0077D4"/>
                </a:solidFill>
              </a:rPr>
              <a:t>fonctionnement en mode « dégradé » </a:t>
            </a:r>
            <a:r>
              <a:rPr lang="fr-FR" altLang="fr-FR" sz="2200" dirty="0">
                <a:solidFill>
                  <a:srgbClr val="0077D4"/>
                </a:solidFill>
              </a:rPr>
              <a:t>en cas d'indisponibilité (qualité, quantité) des eaux issues des UG non déficitaires ou à l’équilibre ou des ressources hors SAGE.</a:t>
            </a:r>
            <a:endParaRPr lang="fr-FR" altLang="fr-FR" sz="1600" dirty="0">
              <a:solidFill>
                <a:srgbClr val="0077D4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3BD23F0-1DE5-467A-8B31-8CA04798B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19808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Modalités de fixation des volumes maximum prélevables en cumul sur tous les ouvrages</a:t>
            </a:r>
            <a:b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0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 en cumul par unité de gestion</a:t>
            </a:r>
          </a:p>
        </p:txBody>
      </p:sp>
    </p:spTree>
    <p:extLst>
      <p:ext uri="{BB962C8B-B14F-4D97-AF65-F5344CB8AC3E}">
        <p14:creationId xmlns:p14="http://schemas.microsoft.com/office/powerpoint/2010/main" val="2753803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15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177178F-A600-4F8B-8F8D-F6058AC258C8}"/>
              </a:ext>
            </a:extLst>
          </p:cNvPr>
          <p:cNvGrpSpPr>
            <a:grpSpLocks noChangeAspect="1"/>
          </p:cNvGrpSpPr>
          <p:nvPr/>
        </p:nvGrpSpPr>
        <p:grpSpPr>
          <a:xfrm>
            <a:off x="275927" y="1549155"/>
            <a:ext cx="2346792" cy="4234861"/>
            <a:chOff x="307368" y="1415644"/>
            <a:chExt cx="2760002" cy="498051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E3EA0F-4E26-4BC6-BA23-8C1E50163002}"/>
                </a:ext>
              </a:extLst>
            </p:cNvPr>
            <p:cNvGrpSpPr/>
            <p:nvPr/>
          </p:nvGrpSpPr>
          <p:grpSpPr>
            <a:xfrm>
              <a:off x="307368" y="1415644"/>
              <a:ext cx="2760002" cy="301673"/>
              <a:chOff x="360754" y="1415644"/>
              <a:chExt cx="2760002" cy="30167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05BD569-FB3A-4480-B43C-9DF55873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AAFC40C1-A1D2-4653-99FE-0F7A3224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A3296C1-C08C-4F32-BA0A-6B52A24D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7335137-027C-413E-A062-F453391C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46D9523-8822-4D63-9A0D-D4BDC5AA3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67DB180-4552-4739-97DE-1E8EC8207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56D13D0-B1D5-4562-872D-32219912B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234EE0BC-9ED7-4118-B5EE-C490A12F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FA992EC-21C5-4B76-9BAB-C1FC8A6F8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B30E4EB-18B8-4EF6-8A2D-A3C80A83E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0F858DA-2A0E-4207-B7B3-BCF18C7E2EB8}"/>
                </a:ext>
              </a:extLst>
            </p:cNvPr>
            <p:cNvGrpSpPr/>
            <p:nvPr/>
          </p:nvGrpSpPr>
          <p:grpSpPr>
            <a:xfrm>
              <a:off x="307368" y="2158093"/>
              <a:ext cx="2760002" cy="301673"/>
              <a:chOff x="360754" y="1415644"/>
              <a:chExt cx="2760002" cy="301673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69FB426-CEB0-46FC-9371-FE2B3E3C5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AE44EAA-0A24-4E0F-86DA-C3A66BCA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25E295-8C21-49D3-880D-91D5F0904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95BC464-36E0-4D7C-8AF4-DA852C114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632D486A-8A11-4139-AD9C-BF8201B4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3C360755-8F18-4C0E-BCE0-6E7DF7E4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D3992F8-3FD3-4A23-B2B2-15B5231F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AFB1202-2CC8-4150-B4AA-71A42DA5A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7C505ED-74FF-47FE-B88D-C935D2319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ACA3BC5-501B-4BED-B497-47C439DDE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EE85674-55F4-4AAA-AA3B-4947BBF5EC77}"/>
                </a:ext>
              </a:extLst>
            </p:cNvPr>
            <p:cNvGrpSpPr/>
            <p:nvPr/>
          </p:nvGrpSpPr>
          <p:grpSpPr>
            <a:xfrm>
              <a:off x="307368" y="1777246"/>
              <a:ext cx="2760002" cy="301673"/>
              <a:chOff x="360754" y="1415644"/>
              <a:chExt cx="2760002" cy="301673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7D78F3F6-E05E-4D74-80A1-197B7B6D1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15F2032-E102-48EE-BBC0-700AA4DD9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968EE91-03C2-4C74-AEB1-DDB3E298C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64711D7B-8DBA-4631-97B9-0891D9747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5181C8-58B8-4764-9EC2-3A3EA0BA5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912247C1-BE18-4A52-A223-DFD181304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2C7E92BB-E422-4D05-8BAC-8903DAF8A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9C9BAA9-AC5D-460E-B368-375551CA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CC12065-309B-44BE-BB34-056F57B51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37FBB06-A9C5-4E29-998D-CA57AD969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6ECF608-531D-421D-A745-3E85672DDC50}"/>
                </a:ext>
              </a:extLst>
            </p:cNvPr>
            <p:cNvGrpSpPr/>
            <p:nvPr/>
          </p:nvGrpSpPr>
          <p:grpSpPr>
            <a:xfrm>
              <a:off x="307368" y="2578489"/>
              <a:ext cx="2760002" cy="301673"/>
              <a:chOff x="360754" y="1415644"/>
              <a:chExt cx="2760002" cy="301673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2F15156-373D-4459-84B0-A7C67156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2E1A4B0B-FABC-41F7-8FB4-B17A44B0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27FAA56C-FF68-481C-89A1-BD71225E3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A13A3C34-3E16-4D90-ACB7-B91945076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F65BE9C-902A-4443-BAD6-E3D09CAE9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57739748-CE0C-4935-A45E-4885AE370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0D4F8E0-7D1A-44BD-86F6-3C4B89068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943B441-3BD6-4344-832E-1224FB659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AA2EAD11-C3BE-4E82-A39D-DD652D0F7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864F1542-BD00-4277-9A41-E56A5D2DB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758E305-1223-4443-918F-3CD0ADEC1BB3}"/>
                </a:ext>
              </a:extLst>
            </p:cNvPr>
            <p:cNvGrpSpPr/>
            <p:nvPr/>
          </p:nvGrpSpPr>
          <p:grpSpPr>
            <a:xfrm>
              <a:off x="307368" y="2960791"/>
              <a:ext cx="2760002" cy="301673"/>
              <a:chOff x="360754" y="1415644"/>
              <a:chExt cx="2760002" cy="30167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B1BD715D-A388-4DC9-A4EE-7892CAFF0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5EE67A4D-4CD3-4B11-816E-3166C749F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BB7A08CA-E880-4D60-B76F-33F7D046D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2AA9AA03-E049-49AC-9844-CF40AD9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A1FAB419-DFFD-4D72-BF14-96D478170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A22B810D-3F2A-4DF7-BDF5-4EE749340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C5EB38-ACF4-4D0E-A056-9FE9E0C6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9AF0AEA-3B54-49BA-8005-8CC0861B9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945D0B2-E809-4DA4-84B9-C9A707C81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312BF9AB-5246-4670-819D-A3662F7B7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4F0AAA07-C3C5-437E-80EF-68BB7217AB76}"/>
                </a:ext>
              </a:extLst>
            </p:cNvPr>
            <p:cNvGrpSpPr/>
            <p:nvPr/>
          </p:nvGrpSpPr>
          <p:grpSpPr>
            <a:xfrm>
              <a:off x="307368" y="3343559"/>
              <a:ext cx="2760002" cy="301673"/>
              <a:chOff x="360754" y="1415644"/>
              <a:chExt cx="2760002" cy="301673"/>
            </a:xfrm>
          </p:grpSpPr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37E5ADD-E9FB-4541-AA16-1BB53954E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E6B4A910-A2E9-49C1-A3B3-F14994D9A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0C18032F-4171-4D16-B6D8-692CA761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6E2451B-C8DF-4A78-A0EF-AD6859BA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3A60E6F0-C16C-4995-9146-00C89848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FB4E9889-B79B-4D7E-8BD6-6C8F0DA36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65297818-261C-4DC6-B25E-90E379D9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8FA9FC0B-A77B-4480-8FF6-A29B34BC6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401264E6-180D-41FF-A4C8-77A634F6D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D311A365-0744-428D-8607-00243293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3BC1807-EB55-478E-8BFB-A9CC8BF18490}"/>
                </a:ext>
              </a:extLst>
            </p:cNvPr>
            <p:cNvGrpSpPr/>
            <p:nvPr/>
          </p:nvGrpSpPr>
          <p:grpSpPr>
            <a:xfrm>
              <a:off x="307368" y="3752623"/>
              <a:ext cx="2760002" cy="301673"/>
              <a:chOff x="360754" y="1415644"/>
              <a:chExt cx="2760002" cy="301673"/>
            </a:xfrm>
          </p:grpSpPr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2525D8C3-6328-4D72-8F32-143348237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3950B4BF-4849-4B4A-AA94-6F858332A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76802D8-4F25-420A-8175-C293B14C7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3" name="Image 82">
                <a:extLst>
                  <a:ext uri="{FF2B5EF4-FFF2-40B4-BE49-F238E27FC236}">
                    <a16:creationId xmlns:a16="http://schemas.microsoft.com/office/drawing/2014/main" id="{9C0860DE-CE60-4D25-9AD9-DFFCF467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A4EFDC17-B54A-470C-9834-E4E643C9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5" name="Image 84">
                <a:extLst>
                  <a:ext uri="{FF2B5EF4-FFF2-40B4-BE49-F238E27FC236}">
                    <a16:creationId xmlns:a16="http://schemas.microsoft.com/office/drawing/2014/main" id="{2E30B5D1-85BB-43AD-946D-E513A24EA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402B7F2E-69A0-418E-8D95-A1697E8C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96545698-5153-42D4-B286-12F3BAFBB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03A1DB66-577D-4677-B7BC-AE5CCF70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9" name="Image 88">
                <a:extLst>
                  <a:ext uri="{FF2B5EF4-FFF2-40B4-BE49-F238E27FC236}">
                    <a16:creationId xmlns:a16="http://schemas.microsoft.com/office/drawing/2014/main" id="{E7A98636-8AC0-4378-B93B-B8F38F29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10549DD-9186-4411-BCE6-53ACD9F372EE}"/>
                </a:ext>
              </a:extLst>
            </p:cNvPr>
            <p:cNvGrpSpPr/>
            <p:nvPr/>
          </p:nvGrpSpPr>
          <p:grpSpPr>
            <a:xfrm>
              <a:off x="307368" y="4095739"/>
              <a:ext cx="2760002" cy="301673"/>
              <a:chOff x="360754" y="1415644"/>
              <a:chExt cx="2760002" cy="301673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814A8209-886A-4101-AF9E-11C29B4D7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239B281D-A7CA-44F2-930B-9B879F7A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99F60E52-DED2-4B53-AF20-761A18700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FEC9953F-F895-49FA-B4F5-18D372BA8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9F7AB892-BAAA-4C29-B0BE-F7C64515B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DB064374-FF89-4091-9BBE-1FCD697AF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04C6AF75-3097-4659-BF6A-C8B79F344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13D354E9-B0CB-42B9-980B-CE3F1D0D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FDC45B60-E13D-43D5-9FFD-72EF0F9D7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6015788C-CE89-4338-92A3-DA3FD5B9C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CC865A8-028D-4E69-A98C-FA0E86436566}"/>
                </a:ext>
              </a:extLst>
            </p:cNvPr>
            <p:cNvGrpSpPr/>
            <p:nvPr/>
          </p:nvGrpSpPr>
          <p:grpSpPr>
            <a:xfrm>
              <a:off x="307368" y="4510524"/>
              <a:ext cx="2760002" cy="301673"/>
              <a:chOff x="360754" y="1415644"/>
              <a:chExt cx="2760002" cy="301673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2ED20200-9D6A-4FC9-8541-DD2F60F83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DCB3FEBA-6322-4257-99F6-BE55296F8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E52117E5-CF07-4217-95D5-E3842693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95821673-4B1F-41A2-AE83-E236A6E5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6" name="Image 105">
                <a:extLst>
                  <a:ext uri="{FF2B5EF4-FFF2-40B4-BE49-F238E27FC236}">
                    <a16:creationId xmlns:a16="http://schemas.microsoft.com/office/drawing/2014/main" id="{FF9CA437-4D7F-438B-BD00-2EB8875A2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A1FF6F16-BCDA-4872-8F1D-AD016A087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949DCF14-6F9E-49FE-9186-1C70CC2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9" name="Image 108">
                <a:extLst>
                  <a:ext uri="{FF2B5EF4-FFF2-40B4-BE49-F238E27FC236}">
                    <a16:creationId xmlns:a16="http://schemas.microsoft.com/office/drawing/2014/main" id="{6305ABB3-3BDA-4508-B869-355AC784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BFE64BDF-4515-4DB7-9FDE-976E84E92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1" name="Image 110">
                <a:extLst>
                  <a:ext uri="{FF2B5EF4-FFF2-40B4-BE49-F238E27FC236}">
                    <a16:creationId xmlns:a16="http://schemas.microsoft.com/office/drawing/2014/main" id="{EC2E03ED-6CBE-4E0F-995C-DC689F623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831BCC3C-1756-4B7B-81D7-DC46C138EDF3}"/>
                </a:ext>
              </a:extLst>
            </p:cNvPr>
            <p:cNvGrpSpPr/>
            <p:nvPr/>
          </p:nvGrpSpPr>
          <p:grpSpPr>
            <a:xfrm>
              <a:off x="307368" y="4900482"/>
              <a:ext cx="2760002" cy="301673"/>
              <a:chOff x="360754" y="1415644"/>
              <a:chExt cx="2760002" cy="301673"/>
            </a:xfrm>
          </p:grpSpPr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66939768-9F9F-4269-ADBA-53BF01200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4" name="Image 113">
                <a:extLst>
                  <a:ext uri="{FF2B5EF4-FFF2-40B4-BE49-F238E27FC236}">
                    <a16:creationId xmlns:a16="http://schemas.microsoft.com/office/drawing/2014/main" id="{FCD87D05-9C39-4F47-9174-A12EAD4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5" name="Image 114">
                <a:extLst>
                  <a:ext uri="{FF2B5EF4-FFF2-40B4-BE49-F238E27FC236}">
                    <a16:creationId xmlns:a16="http://schemas.microsoft.com/office/drawing/2014/main" id="{1D52DA53-6095-4358-A122-EF3CD3239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6" name="Image 115">
                <a:extLst>
                  <a:ext uri="{FF2B5EF4-FFF2-40B4-BE49-F238E27FC236}">
                    <a16:creationId xmlns:a16="http://schemas.microsoft.com/office/drawing/2014/main" id="{4A8BB6D1-62AF-4963-B5B7-697501E17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7" name="Image 116">
                <a:extLst>
                  <a:ext uri="{FF2B5EF4-FFF2-40B4-BE49-F238E27FC236}">
                    <a16:creationId xmlns:a16="http://schemas.microsoft.com/office/drawing/2014/main" id="{0678D272-13FD-45C9-9CD7-380E51CC9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0FC0B4D-0B06-4115-8B4F-8CC8CD47C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1BE4D64A-8DD8-4CBE-9BFC-8C39E667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5213C64B-7F55-4103-BFE1-67771F4B9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F54B2233-8150-4A38-B0CC-A0D95B8FE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C08BBA12-7A81-46AD-A866-ED4AC126F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C813255-7B5F-4663-8BFB-1063B107AD67}"/>
                </a:ext>
              </a:extLst>
            </p:cNvPr>
            <p:cNvGrpSpPr/>
            <p:nvPr/>
          </p:nvGrpSpPr>
          <p:grpSpPr>
            <a:xfrm>
              <a:off x="307368" y="6094482"/>
              <a:ext cx="2760002" cy="301673"/>
              <a:chOff x="360754" y="1415644"/>
              <a:chExt cx="2760002" cy="301673"/>
            </a:xfrm>
          </p:grpSpPr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9AE8BB9B-7A96-4599-921C-1CBBA7D62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57D47F94-A29D-48E8-BFB0-13806A8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2674C382-5864-4291-9C9C-ABDCD0AD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D53ACF63-2F09-410A-A45C-E8529A21C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34491141-68D6-4197-AEFA-9CA2E2BBE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4C7DAE54-82B6-43C2-8958-C0EA3CA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4BBEC630-A8E4-4323-968A-273A9181B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F39AA42D-A79F-46B3-87A0-526C327B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0D4D1B8F-D187-480B-B51B-95C3BBE6A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93189E76-0220-41B9-B590-D99BB8B8C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5E7967BA-E180-4FC1-B90C-B76AF32E2C50}"/>
                </a:ext>
              </a:extLst>
            </p:cNvPr>
            <p:cNvGrpSpPr/>
            <p:nvPr/>
          </p:nvGrpSpPr>
          <p:grpSpPr>
            <a:xfrm>
              <a:off x="307368" y="5692753"/>
              <a:ext cx="2760002" cy="301673"/>
              <a:chOff x="360754" y="1415644"/>
              <a:chExt cx="2760002" cy="301673"/>
            </a:xfrm>
          </p:grpSpPr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5CDB3BF7-9703-4F38-BAC2-2E79A5B2B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C27802D3-11C0-41EF-827E-086985C58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D594BFB6-81F5-4F9D-8503-01A13CBE4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8" name="Image 137">
                <a:extLst>
                  <a:ext uri="{FF2B5EF4-FFF2-40B4-BE49-F238E27FC236}">
                    <a16:creationId xmlns:a16="http://schemas.microsoft.com/office/drawing/2014/main" id="{A0D08319-874A-477E-AAA2-C1DC6F4D0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5552D877-E22F-4AF0-938E-C65899E89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59588454-0F0E-4F76-9803-4B7ED298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9981741F-87D2-45C6-B927-29FCE2328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7BB2FC1-39F5-4019-AB56-BC40C2D8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98BF8D19-E0CD-40BE-BB24-BEEAEB207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EC06E00D-A7DC-4D80-BD9C-7755AECDA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3C6EF36E-63C3-4E6E-8AD6-7756425E49C2}"/>
                </a:ext>
              </a:extLst>
            </p:cNvPr>
            <p:cNvGrpSpPr/>
            <p:nvPr/>
          </p:nvGrpSpPr>
          <p:grpSpPr>
            <a:xfrm>
              <a:off x="307368" y="5319922"/>
              <a:ext cx="2760002" cy="301673"/>
              <a:chOff x="360754" y="1415644"/>
              <a:chExt cx="2760002" cy="301673"/>
            </a:xfrm>
          </p:grpSpPr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FB608B08-AA7F-4314-B75B-EA9026A8F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7" name="Image 146">
                <a:extLst>
                  <a:ext uri="{FF2B5EF4-FFF2-40B4-BE49-F238E27FC236}">
                    <a16:creationId xmlns:a16="http://schemas.microsoft.com/office/drawing/2014/main" id="{FBABF837-7DD2-40D9-8670-E774EDC7A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29E4AE7F-A44F-4829-9F92-B71C6A461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DE2515C4-BBAD-4342-A7B1-3E8B7F5A0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AF8FC5A-08C3-4EAE-A2FF-C2EC2F3C9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59327516-0DB1-47A9-B3A3-68E03CE02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B23340B3-D500-4CF7-9D94-27A567B9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0B6A7392-B510-4043-8974-D27F4C940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C553D40-EA9C-413C-A334-9364F09D8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2884539D-63EA-482D-96D9-F4FE8B89E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72EF485-E688-454E-8BF1-63FE32D37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09" y="1700808"/>
            <a:ext cx="2876833" cy="4072627"/>
          </a:xfrm>
          <a:prstGeom prst="rect">
            <a:avLst/>
          </a:prstGeom>
        </p:spPr>
      </p:pic>
      <p:sp>
        <p:nvSpPr>
          <p:cNvPr id="213" name="ZoneTexte 212">
            <a:extLst>
              <a:ext uri="{FF2B5EF4-FFF2-40B4-BE49-F238E27FC236}">
                <a16:creationId xmlns:a16="http://schemas.microsoft.com/office/drawing/2014/main" id="{D9EB1E7E-E9A1-4E94-898A-0D9B639C6978}"/>
              </a:ext>
            </a:extLst>
          </p:cNvPr>
          <p:cNvSpPr txBox="1"/>
          <p:nvPr/>
        </p:nvSpPr>
        <p:spPr>
          <a:xfrm>
            <a:off x="6506811" y="3084185"/>
            <a:ext cx="2400550" cy="2308324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arrêté départemental unique pour tous les services girondins</a:t>
            </a:r>
            <a:b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=</a:t>
            </a:r>
          </a:p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outil facilitateur de la gestion de la ressource en eau</a:t>
            </a:r>
          </a:p>
        </p:txBody>
      </p:sp>
      <p:sp>
        <p:nvSpPr>
          <p:cNvPr id="212" name="Titre 1">
            <a:extLst>
              <a:ext uri="{FF2B5EF4-FFF2-40B4-BE49-F238E27FC236}">
                <a16:creationId xmlns:a16="http://schemas.microsoft.com/office/drawing/2014/main" id="{F391397B-30D7-454B-953C-974CC8D0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2021 : </a:t>
            </a:r>
            <a:br>
              <a:rPr lang="fr-FR" sz="2400" b="1" dirty="0"/>
            </a:br>
            <a:r>
              <a:rPr lang="fr-FR" sz="2400" b="1" dirty="0"/>
              <a:t>deuxième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E2AC514C-D295-47C5-A559-B28339562DE2}"/>
              </a:ext>
            </a:extLst>
          </p:cNvPr>
          <p:cNvSpPr txBox="1"/>
          <p:nvPr/>
        </p:nvSpPr>
        <p:spPr>
          <a:xfrm>
            <a:off x="192943" y="3207479"/>
            <a:ext cx="2384883" cy="92333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Plus de 350 arrêtés d'autorisations ouvrage par ouvrage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D9C7F6-5E1C-4DFD-AE5B-61B86E1C2125}"/>
              </a:ext>
            </a:extLst>
          </p:cNvPr>
          <p:cNvGrpSpPr/>
          <p:nvPr/>
        </p:nvGrpSpPr>
        <p:grpSpPr>
          <a:xfrm>
            <a:off x="2827924" y="1538126"/>
            <a:ext cx="3687677" cy="4356640"/>
            <a:chOff x="3411923" y="1549112"/>
            <a:chExt cx="3687677" cy="435664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52DFD5A-1D1C-4B2B-A201-23576124C585}"/>
                </a:ext>
              </a:extLst>
            </p:cNvPr>
            <p:cNvGrpSpPr/>
            <p:nvPr/>
          </p:nvGrpSpPr>
          <p:grpSpPr>
            <a:xfrm>
              <a:off x="3411923" y="1549112"/>
              <a:ext cx="3687677" cy="4356640"/>
              <a:chOff x="5134818" y="1507771"/>
              <a:chExt cx="3687677" cy="4356640"/>
            </a:xfrm>
          </p:grpSpPr>
          <p:grpSp>
            <p:nvGrpSpPr>
              <p:cNvPr id="167" name="Groupe 166">
                <a:extLst>
                  <a:ext uri="{FF2B5EF4-FFF2-40B4-BE49-F238E27FC236}">
                    <a16:creationId xmlns:a16="http://schemas.microsoft.com/office/drawing/2014/main" id="{954B5E54-51D1-447D-BCB1-6BE652239FB5}"/>
                  </a:ext>
                </a:extLst>
              </p:cNvPr>
              <p:cNvGrpSpPr/>
              <p:nvPr/>
            </p:nvGrpSpPr>
            <p:grpSpPr>
              <a:xfrm>
                <a:off x="5146478" y="1507771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61" name="Image 160">
                  <a:extLst>
                    <a:ext uri="{FF2B5EF4-FFF2-40B4-BE49-F238E27FC236}">
                      <a16:creationId xmlns:a16="http://schemas.microsoft.com/office/drawing/2014/main" id="{7B8A4731-8A1D-4AA3-B94C-13DF140A4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2" name="Image 161">
                  <a:extLst>
                    <a:ext uri="{FF2B5EF4-FFF2-40B4-BE49-F238E27FC236}">
                      <a16:creationId xmlns:a16="http://schemas.microsoft.com/office/drawing/2014/main" id="{C916E2E1-94D8-4EFC-8115-9BAC2BDEB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3" name="Image 162">
                  <a:extLst>
                    <a:ext uri="{FF2B5EF4-FFF2-40B4-BE49-F238E27FC236}">
                      <a16:creationId xmlns:a16="http://schemas.microsoft.com/office/drawing/2014/main" id="{71B3FD1B-6E0D-4022-A1BC-F0DFA94B8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4" name="Image 163">
                  <a:extLst>
                    <a:ext uri="{FF2B5EF4-FFF2-40B4-BE49-F238E27FC236}">
                      <a16:creationId xmlns:a16="http://schemas.microsoft.com/office/drawing/2014/main" id="{8304A008-882A-49DB-BBAF-8E887874F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5" name="Image 164">
                  <a:extLst>
                    <a:ext uri="{FF2B5EF4-FFF2-40B4-BE49-F238E27FC236}">
                      <a16:creationId xmlns:a16="http://schemas.microsoft.com/office/drawing/2014/main" id="{574DBAC6-ED89-4945-BE9C-1A35FB392B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6" name="Image 165">
                  <a:extLst>
                    <a:ext uri="{FF2B5EF4-FFF2-40B4-BE49-F238E27FC236}">
                      <a16:creationId xmlns:a16="http://schemas.microsoft.com/office/drawing/2014/main" id="{63E7EFAD-D882-451C-B635-9A80FD212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Groupe 182">
                <a:extLst>
                  <a:ext uri="{FF2B5EF4-FFF2-40B4-BE49-F238E27FC236}">
                    <a16:creationId xmlns:a16="http://schemas.microsoft.com/office/drawing/2014/main" id="{5D8FE820-8DC9-4ED2-856A-79C3E75EECE3}"/>
                  </a:ext>
                </a:extLst>
              </p:cNvPr>
              <p:cNvGrpSpPr/>
              <p:nvPr/>
            </p:nvGrpSpPr>
            <p:grpSpPr>
              <a:xfrm>
                <a:off x="5134818" y="322646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84" name="Image 183">
                  <a:extLst>
                    <a:ext uri="{FF2B5EF4-FFF2-40B4-BE49-F238E27FC236}">
                      <a16:creationId xmlns:a16="http://schemas.microsoft.com/office/drawing/2014/main" id="{5CBCF987-CF22-4EB4-8AC7-19FADB647C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5" name="Image 184">
                  <a:extLst>
                    <a:ext uri="{FF2B5EF4-FFF2-40B4-BE49-F238E27FC236}">
                      <a16:creationId xmlns:a16="http://schemas.microsoft.com/office/drawing/2014/main" id="{76652DB1-2F04-408A-A0B0-8AF5B9FA5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6" name="Image 185">
                  <a:extLst>
                    <a:ext uri="{FF2B5EF4-FFF2-40B4-BE49-F238E27FC236}">
                      <a16:creationId xmlns:a16="http://schemas.microsoft.com/office/drawing/2014/main" id="{572600DD-800B-4390-B17C-F535D7CA54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7" name="Image 186">
                  <a:extLst>
                    <a:ext uri="{FF2B5EF4-FFF2-40B4-BE49-F238E27FC236}">
                      <a16:creationId xmlns:a16="http://schemas.microsoft.com/office/drawing/2014/main" id="{BB2C78D0-25FE-4FDF-8909-0355C17172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8" name="Image 187">
                  <a:extLst>
                    <a:ext uri="{FF2B5EF4-FFF2-40B4-BE49-F238E27FC236}">
                      <a16:creationId xmlns:a16="http://schemas.microsoft.com/office/drawing/2014/main" id="{DEB1E846-A7B3-4B6D-BB74-1A2075585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9" name="Image 188">
                  <a:extLst>
                    <a:ext uri="{FF2B5EF4-FFF2-40B4-BE49-F238E27FC236}">
                      <a16:creationId xmlns:a16="http://schemas.microsoft.com/office/drawing/2014/main" id="{F4F081AF-4B98-492D-BEC9-4510B735EF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0" name="Groupe 189">
                <a:extLst>
                  <a:ext uri="{FF2B5EF4-FFF2-40B4-BE49-F238E27FC236}">
                    <a16:creationId xmlns:a16="http://schemas.microsoft.com/office/drawing/2014/main" id="{E4E11392-AC24-4BB8-91A9-546B698AA462}"/>
                  </a:ext>
                </a:extLst>
              </p:cNvPr>
              <p:cNvGrpSpPr/>
              <p:nvPr/>
            </p:nvGrpSpPr>
            <p:grpSpPr>
              <a:xfrm>
                <a:off x="5146478" y="2364040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1" name="Image 190">
                  <a:extLst>
                    <a:ext uri="{FF2B5EF4-FFF2-40B4-BE49-F238E27FC236}">
                      <a16:creationId xmlns:a16="http://schemas.microsoft.com/office/drawing/2014/main" id="{2459C1CE-6B92-4066-B1F6-6D35DFA858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2" name="Image 191">
                  <a:extLst>
                    <a:ext uri="{FF2B5EF4-FFF2-40B4-BE49-F238E27FC236}">
                      <a16:creationId xmlns:a16="http://schemas.microsoft.com/office/drawing/2014/main" id="{33D47781-A19B-4A5B-A0DD-9C5FADE1D3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3" name="Image 192">
                  <a:extLst>
                    <a:ext uri="{FF2B5EF4-FFF2-40B4-BE49-F238E27FC236}">
                      <a16:creationId xmlns:a16="http://schemas.microsoft.com/office/drawing/2014/main" id="{627C6B77-F57B-4BE7-B8A2-72136D55B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4" name="Image 193">
                  <a:extLst>
                    <a:ext uri="{FF2B5EF4-FFF2-40B4-BE49-F238E27FC236}">
                      <a16:creationId xmlns:a16="http://schemas.microsoft.com/office/drawing/2014/main" id="{90FBF03E-6932-424E-8DD5-454BF3C4AD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5" name="Image 194">
                  <a:extLst>
                    <a:ext uri="{FF2B5EF4-FFF2-40B4-BE49-F238E27FC236}">
                      <a16:creationId xmlns:a16="http://schemas.microsoft.com/office/drawing/2014/main" id="{FE0AD639-5C9A-4CF4-8A09-5C121496E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6" name="Image 195">
                  <a:extLst>
                    <a:ext uri="{FF2B5EF4-FFF2-40B4-BE49-F238E27FC236}">
                      <a16:creationId xmlns:a16="http://schemas.microsoft.com/office/drawing/2014/main" id="{36B2F6D6-B516-4397-B510-15B574CCF5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7" name="Groupe 196">
                <a:extLst>
                  <a:ext uri="{FF2B5EF4-FFF2-40B4-BE49-F238E27FC236}">
                    <a16:creationId xmlns:a16="http://schemas.microsoft.com/office/drawing/2014/main" id="{7212F7EF-9E8E-412C-8429-161D695D9C39}"/>
                  </a:ext>
                </a:extLst>
              </p:cNvPr>
              <p:cNvGrpSpPr/>
              <p:nvPr/>
            </p:nvGrpSpPr>
            <p:grpSpPr>
              <a:xfrm>
                <a:off x="5146478" y="4114159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8" name="Image 197">
                  <a:extLst>
                    <a:ext uri="{FF2B5EF4-FFF2-40B4-BE49-F238E27FC236}">
                      <a16:creationId xmlns:a16="http://schemas.microsoft.com/office/drawing/2014/main" id="{15CA5262-FB87-4917-B78B-43DB038A7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9" name="Image 198">
                  <a:extLst>
                    <a:ext uri="{FF2B5EF4-FFF2-40B4-BE49-F238E27FC236}">
                      <a16:creationId xmlns:a16="http://schemas.microsoft.com/office/drawing/2014/main" id="{A2CDD0B7-C206-434E-8F51-3A0C012473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0" name="Image 199">
                  <a:extLst>
                    <a:ext uri="{FF2B5EF4-FFF2-40B4-BE49-F238E27FC236}">
                      <a16:creationId xmlns:a16="http://schemas.microsoft.com/office/drawing/2014/main" id="{F06F0504-D845-4C47-89BE-A873673D6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1" name="Image 200">
                  <a:extLst>
                    <a:ext uri="{FF2B5EF4-FFF2-40B4-BE49-F238E27FC236}">
                      <a16:creationId xmlns:a16="http://schemas.microsoft.com/office/drawing/2014/main" id="{FCCBDF43-1898-412C-BEA5-EE61F565EB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2" name="Image 201">
                  <a:extLst>
                    <a:ext uri="{FF2B5EF4-FFF2-40B4-BE49-F238E27FC236}">
                      <a16:creationId xmlns:a16="http://schemas.microsoft.com/office/drawing/2014/main" id="{0DE841EB-D663-4B71-81D4-22C03A8CCE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3" name="Image 202">
                  <a:extLst>
                    <a:ext uri="{FF2B5EF4-FFF2-40B4-BE49-F238E27FC236}">
                      <a16:creationId xmlns:a16="http://schemas.microsoft.com/office/drawing/2014/main" id="{5643CB67-76F4-4472-86C9-DDD4A0A0F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204" name="Groupe 203">
                <a:extLst>
                  <a:ext uri="{FF2B5EF4-FFF2-40B4-BE49-F238E27FC236}">
                    <a16:creationId xmlns:a16="http://schemas.microsoft.com/office/drawing/2014/main" id="{999B7D69-26DE-47BE-8485-D444398D687F}"/>
                  </a:ext>
                </a:extLst>
              </p:cNvPr>
              <p:cNvGrpSpPr/>
              <p:nvPr/>
            </p:nvGrpSpPr>
            <p:grpSpPr>
              <a:xfrm>
                <a:off x="5146478" y="498385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205" name="Image 204">
                  <a:extLst>
                    <a:ext uri="{FF2B5EF4-FFF2-40B4-BE49-F238E27FC236}">
                      <a16:creationId xmlns:a16="http://schemas.microsoft.com/office/drawing/2014/main" id="{28A31C58-DAC2-4318-89FA-4915EA8064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6" name="Image 205">
                  <a:extLst>
                    <a:ext uri="{FF2B5EF4-FFF2-40B4-BE49-F238E27FC236}">
                      <a16:creationId xmlns:a16="http://schemas.microsoft.com/office/drawing/2014/main" id="{2519E9CB-7E8B-49AF-BB1D-F7AD3255BA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7" name="Image 206">
                  <a:extLst>
                    <a:ext uri="{FF2B5EF4-FFF2-40B4-BE49-F238E27FC236}">
                      <a16:creationId xmlns:a16="http://schemas.microsoft.com/office/drawing/2014/main" id="{CC5C69DE-D1D1-40A0-AB0A-1A082892C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8" name="Image 207">
                  <a:extLst>
                    <a:ext uri="{FF2B5EF4-FFF2-40B4-BE49-F238E27FC236}">
                      <a16:creationId xmlns:a16="http://schemas.microsoft.com/office/drawing/2014/main" id="{E439AC49-E948-4776-B4EC-5D120D3D3B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9" name="Image 208">
                  <a:extLst>
                    <a:ext uri="{FF2B5EF4-FFF2-40B4-BE49-F238E27FC236}">
                      <a16:creationId xmlns:a16="http://schemas.microsoft.com/office/drawing/2014/main" id="{ABA2BF3B-0B71-470F-A021-59C424826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10" name="Image 209">
                  <a:extLst>
                    <a:ext uri="{FF2B5EF4-FFF2-40B4-BE49-F238E27FC236}">
                      <a16:creationId xmlns:a16="http://schemas.microsoft.com/office/drawing/2014/main" id="{EF3F1F4E-08C1-41C3-8412-E524F7875A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</p:grp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EDC60FE5-6F3F-42DA-994B-048ACAC7FA2C}"/>
                </a:ext>
              </a:extLst>
            </p:cNvPr>
            <p:cNvSpPr txBox="1"/>
            <p:nvPr/>
          </p:nvSpPr>
          <p:spPr>
            <a:xfrm>
              <a:off x="3454472" y="3123292"/>
              <a:ext cx="3621664" cy="124762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333399"/>
                  </a:solidFill>
                  <a:latin typeface="Trebuchet MS" panose="020B0603020202020204" pitchFamily="34" charset="0"/>
                </a:rPr>
                <a:t>87 arrêtés d'autorisations par service en cumul par unité de gestion et en cumul tous ouvrages confondus</a:t>
              </a: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1D497B31-8638-4337-AC74-C2D00896B52E}"/>
              </a:ext>
            </a:extLst>
          </p:cNvPr>
          <p:cNvSpPr/>
          <p:nvPr/>
        </p:nvSpPr>
        <p:spPr>
          <a:xfrm>
            <a:off x="1436914" y="2272565"/>
            <a:ext cx="2647406" cy="897355"/>
          </a:xfrm>
          <a:custGeom>
            <a:avLst/>
            <a:gdLst>
              <a:gd name="connsiteX0" fmla="*/ 0 w 2647406"/>
              <a:gd name="connsiteY0" fmla="*/ 897355 h 897355"/>
              <a:gd name="connsiteX1" fmla="*/ 1280160 w 2647406"/>
              <a:gd name="connsiteY1" fmla="*/ 372 h 897355"/>
              <a:gd name="connsiteX2" fmla="*/ 2647406 w 2647406"/>
              <a:gd name="connsiteY2" fmla="*/ 810269 h 89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7406" h="897355">
                <a:moveTo>
                  <a:pt x="0" y="897355"/>
                </a:moveTo>
                <a:cubicBezTo>
                  <a:pt x="419463" y="456120"/>
                  <a:pt x="838926" y="14886"/>
                  <a:pt x="1280160" y="372"/>
                </a:cubicBezTo>
                <a:cubicBezTo>
                  <a:pt x="1721394" y="-14142"/>
                  <a:pt x="2184400" y="398063"/>
                  <a:pt x="2647406" y="810269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7D233A2A-91B0-4D55-B679-B38ECFFA12E7}"/>
              </a:ext>
            </a:extLst>
          </p:cNvPr>
          <p:cNvSpPr/>
          <p:nvPr/>
        </p:nvSpPr>
        <p:spPr>
          <a:xfrm>
            <a:off x="1445623" y="2002459"/>
            <a:ext cx="5878286" cy="1150044"/>
          </a:xfrm>
          <a:custGeom>
            <a:avLst/>
            <a:gdLst>
              <a:gd name="connsiteX0" fmla="*/ 0 w 5878286"/>
              <a:gd name="connsiteY0" fmla="*/ 1150044 h 1150044"/>
              <a:gd name="connsiteX1" fmla="*/ 3631474 w 5878286"/>
              <a:gd name="connsiteY1" fmla="*/ 512 h 1150044"/>
              <a:gd name="connsiteX2" fmla="*/ 5878286 w 5878286"/>
              <a:gd name="connsiteY2" fmla="*/ 1001998 h 115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86" h="1150044">
                <a:moveTo>
                  <a:pt x="0" y="1150044"/>
                </a:moveTo>
                <a:cubicBezTo>
                  <a:pt x="1325880" y="587615"/>
                  <a:pt x="2651760" y="25186"/>
                  <a:pt x="3631474" y="512"/>
                </a:cubicBezTo>
                <a:cubicBezTo>
                  <a:pt x="4611188" y="-24162"/>
                  <a:pt x="5513978" y="849598"/>
                  <a:pt x="5878286" y="1001998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3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515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Avril-mai 2021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travail en commun DDTM – EPTB pour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évaluer les volumes d'autorisations par service et par unité de gestion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définir les engagements conditionnels à l'obtention de volumes supplémentaires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information des collectivités "eau potable" sur la démarche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Juin-août 2021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échanges avec les collectivités sur les propositions de volumes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Automne 2021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rédaction par la DDTM de l'arrêté d'autorisation et envoi pour avis contradictoire auprès des collectivités "eau potable"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consultation de la CLE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Décembre 2021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signature de l'arrêté par la représentante de l'Etat et notification.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Etapes et échéancier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d'une deuxième campagne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de révision des autorisations</a:t>
            </a:r>
          </a:p>
        </p:txBody>
      </p:sp>
    </p:spTree>
    <p:extLst>
      <p:ext uri="{BB962C8B-B14F-4D97-AF65-F5344CB8AC3E}">
        <p14:creationId xmlns:p14="http://schemas.microsoft.com/office/powerpoint/2010/main" val="1047467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17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46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Bilan annuel des volumes autorisés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Révision des volumes autorisés liée à la mise en service d'une ressource de substitution (locale ou mutualisée comme le champ captant des Landes du Médoc)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Révision annuelle des volumes autorisés pour prendre en compte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la mis en service de nouveau forages ou l'abandon d'ouvrages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le regroupement de collectivités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des situations exceptionnelles par nature non prises en compte lors de l'élaboration de l'arrêté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Suivi du respect des engagements pris par les collectivités bénéficiaires de volumes autorisés supplémentaires.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Après la deuxième campagne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de révision des autorisations</a:t>
            </a:r>
          </a:p>
        </p:txBody>
      </p:sp>
    </p:spTree>
    <p:extLst>
      <p:ext uri="{BB962C8B-B14F-4D97-AF65-F5344CB8AC3E}">
        <p14:creationId xmlns:p14="http://schemas.microsoft.com/office/powerpoint/2010/main" val="1157422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7942</TotalTime>
  <Words>1303</Words>
  <Application>Microsoft Office PowerPoint</Application>
  <PresentationFormat>Affichage à l'écran (4:3)</PresentationFormat>
  <Paragraphs>138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Trebuchet MS</vt:lpstr>
      <vt:lpstr>Wingdings</vt:lpstr>
      <vt:lpstr>Office Theme</vt:lpstr>
      <vt:lpstr>Révision des autorisations de prélèvements pour les collectivités AEP</vt:lpstr>
      <vt:lpstr>LE SAGE Nappes profonde de Gironde et les actes administratifs relatifs aux autorisations de prélèvement</vt:lpstr>
      <vt:lpstr>Disposition 68 : révision des autorisations de prélèvement</vt:lpstr>
      <vt:lpstr>2008-2012 :  première campagne de révision des autorisations de prélèvements</vt:lpstr>
      <vt:lpstr>2008-2012 :  première campagne de révision des autorisations de prélèvements</vt:lpstr>
      <vt:lpstr>Présentation PowerPoint</vt:lpstr>
      <vt:lpstr>Situation des services Focus sur l'Eocène Centre </vt:lpstr>
      <vt:lpstr>Présentation PowerPoint</vt:lpstr>
      <vt:lpstr>Les objectifs d'une nouvelle campagne de révision des autorisations</vt:lpstr>
      <vt:lpstr>Les principes pour une nouvelle campagne  de révision des autorisations</vt:lpstr>
      <vt:lpstr>Modalités de fixation des volumes maximum prélevables en cumul sur tous les ouvrages et en cumul par unité de gestion</vt:lpstr>
      <vt:lpstr>Modalités de fixation des volumes maximum prélevables en cumul sur tous les ouvrages et en cumul par unité de gestion</vt:lpstr>
      <vt:lpstr>Modalités de fixation des volumes maximum prélevables en cumul sur tous les ouvrages et en cumul par unité de gestion</vt:lpstr>
      <vt:lpstr>Modalités de fixation des volumes maximum prélevables en cumul sur tous les ouvrages et en cumul par unité de gestion</vt:lpstr>
      <vt:lpstr>2021 :  deuxième campagne de révision des autorisations de prélèvements</vt:lpstr>
      <vt:lpstr>Etapes et échéancier d'une deuxième campagne de révision des autorisations</vt:lpstr>
      <vt:lpstr>Après la deuxième campagne de révision des autorisations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442</cp:revision>
  <cp:lastPrinted>2020-09-30T14:57:36Z</cp:lastPrinted>
  <dcterms:created xsi:type="dcterms:W3CDTF">2015-09-15T19:44:09Z</dcterms:created>
  <dcterms:modified xsi:type="dcterms:W3CDTF">2021-03-15T17:19:12Z</dcterms:modified>
</cp:coreProperties>
</file>