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0" r:id="rId2"/>
    <p:sldId id="746" r:id="rId3"/>
    <p:sldId id="744" r:id="rId4"/>
    <p:sldId id="745" r:id="rId5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000"/>
    <a:srgbClr val="FF963B"/>
    <a:srgbClr val="D74A47"/>
    <a:srgbClr val="9BBB59"/>
    <a:srgbClr val="1341A1"/>
    <a:srgbClr val="0077D4"/>
    <a:srgbClr val="FFFFFF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63" autoAdjust="0"/>
  </p:normalViewPr>
  <p:slideViewPr>
    <p:cSldViewPr>
      <p:cViewPr varScale="1">
        <p:scale>
          <a:sx n="110" d="100"/>
          <a:sy n="110" d="100"/>
        </p:scale>
        <p:origin x="142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19/03/2021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19/03/2021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19/03/2021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Actualisation de </a:t>
            </a:r>
            <a:r>
              <a:rPr lang="fr-FR" sz="3200"/>
              <a:t>la grille </a:t>
            </a:r>
            <a:r>
              <a:rPr lang="fr-FR" sz="3200" dirty="0"/>
              <a:t>d'analyse </a:t>
            </a:r>
            <a:r>
              <a:rPr lang="fr-FR" sz="3200"/>
              <a:t>des performances des </a:t>
            </a:r>
            <a:r>
              <a:rPr lang="fr-FR" sz="3200" dirty="0"/>
              <a:t>services d'eau potable</a:t>
            </a:r>
            <a:br>
              <a:rPr lang="fr-FR" sz="3200" dirty="0"/>
            </a:br>
            <a:r>
              <a:rPr lang="fr-FR" sz="3200" dirty="0"/>
              <a:t>sur la base des pertes en distribution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22 mars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A43913-90B9-4064-8437-690CCD30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Différence ILVNC/ILP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47A390-29BF-4F2A-9CD5-144F796AE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636" y="1580751"/>
            <a:ext cx="8229600" cy="3904751"/>
          </a:xfrm>
        </p:spPr>
        <p:txBody>
          <a:bodyPr/>
          <a:lstStyle/>
          <a:p>
            <a:r>
              <a:rPr lang="fr-FR" dirty="0"/>
              <a:t>ILVNC = Indice linéaire des volumes non comptés</a:t>
            </a:r>
          </a:p>
          <a:p>
            <a:r>
              <a:rPr lang="fr-FR" dirty="0"/>
              <a:t>ILP = Indice linéaire de pertes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D7CEEC-76DA-4CC6-821D-75CBC4D7A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166FC5-D8B7-403C-B459-BF37BABA09FD}"/>
              </a:ext>
            </a:extLst>
          </p:cNvPr>
          <p:cNvSpPr/>
          <p:nvPr/>
        </p:nvSpPr>
        <p:spPr>
          <a:xfrm rot="16200000">
            <a:off x="3036317" y="4892675"/>
            <a:ext cx="2567310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B86BBF-2D5E-404E-B3B9-B12E9868AC73}"/>
              </a:ext>
            </a:extLst>
          </p:cNvPr>
          <p:cNvSpPr/>
          <p:nvPr/>
        </p:nvSpPr>
        <p:spPr>
          <a:xfrm rot="16200000">
            <a:off x="4135761" y="3424808"/>
            <a:ext cx="368424" cy="5040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A3020A-8263-4C2A-A6A1-C5AD25A1069B}"/>
              </a:ext>
            </a:extLst>
          </p:cNvPr>
          <p:cNvSpPr/>
          <p:nvPr/>
        </p:nvSpPr>
        <p:spPr>
          <a:xfrm rot="16200000">
            <a:off x="3898145" y="2818767"/>
            <a:ext cx="843655" cy="50405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enthèse ouvrante 7">
            <a:extLst>
              <a:ext uri="{FF2B5EF4-FFF2-40B4-BE49-F238E27FC236}">
                <a16:creationId xmlns:a16="http://schemas.microsoft.com/office/drawing/2014/main" id="{0F6C58AF-2A13-4D4A-AF9F-C03E5E05BC3F}"/>
              </a:ext>
            </a:extLst>
          </p:cNvPr>
          <p:cNvSpPr/>
          <p:nvPr/>
        </p:nvSpPr>
        <p:spPr>
          <a:xfrm>
            <a:off x="1393980" y="2672333"/>
            <a:ext cx="72008" cy="3707384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38EC89D0-5BEC-4C4E-BA53-99B40F8D687F}"/>
              </a:ext>
            </a:extLst>
          </p:cNvPr>
          <p:cNvSpPr/>
          <p:nvPr/>
        </p:nvSpPr>
        <p:spPr>
          <a:xfrm>
            <a:off x="3763182" y="3533127"/>
            <a:ext cx="45719" cy="368426"/>
          </a:xfrm>
          <a:prstGeom prst="leftBracket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F77E284F-0DB5-4F03-A0C7-96CD4658E08B}"/>
              </a:ext>
            </a:extLst>
          </p:cNvPr>
          <p:cNvSpPr/>
          <p:nvPr/>
        </p:nvSpPr>
        <p:spPr>
          <a:xfrm>
            <a:off x="3775367" y="3942058"/>
            <a:ext cx="45719" cy="2486300"/>
          </a:xfrm>
          <a:prstGeom prst="leftBracket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68FC89B5-06AB-48F8-96C4-89BD2388295E}"/>
              </a:ext>
            </a:extLst>
          </p:cNvPr>
          <p:cNvSpPr/>
          <p:nvPr/>
        </p:nvSpPr>
        <p:spPr>
          <a:xfrm>
            <a:off x="3763182" y="2648966"/>
            <a:ext cx="45719" cy="843656"/>
          </a:xfrm>
          <a:prstGeom prst="leftBracket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7F0C84-7FCA-466B-886F-6A90E7C37713}"/>
              </a:ext>
            </a:extLst>
          </p:cNvPr>
          <p:cNvSpPr txBox="1"/>
          <p:nvPr/>
        </p:nvSpPr>
        <p:spPr>
          <a:xfrm>
            <a:off x="66934" y="3676836"/>
            <a:ext cx="1395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</a:rPr>
              <a:t>Volumes mis en distribution (VLAR)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6194A5-817A-4150-8015-937861E8BF27}"/>
              </a:ext>
            </a:extLst>
          </p:cNvPr>
          <p:cNvSpPr txBox="1"/>
          <p:nvPr/>
        </p:nvSpPr>
        <p:spPr>
          <a:xfrm>
            <a:off x="2205348" y="4588981"/>
            <a:ext cx="1654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9BBB59"/>
                </a:solidFill>
              </a:rPr>
              <a:t>Volumes consommés comptabilisés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462FC7F-5BFA-4593-8E0D-964ACF147EFC}"/>
              </a:ext>
            </a:extLst>
          </p:cNvPr>
          <p:cNvSpPr txBox="1"/>
          <p:nvPr/>
        </p:nvSpPr>
        <p:spPr>
          <a:xfrm>
            <a:off x="2371871" y="3378522"/>
            <a:ext cx="16547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FF963B"/>
                </a:solidFill>
              </a:rPr>
              <a:t>Volumes consommés estimés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84689BA-8F35-4796-8F0A-7490ED5F2A77}"/>
              </a:ext>
            </a:extLst>
          </p:cNvPr>
          <p:cNvSpPr txBox="1"/>
          <p:nvPr/>
        </p:nvSpPr>
        <p:spPr>
          <a:xfrm>
            <a:off x="2483768" y="2893954"/>
            <a:ext cx="1654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74A47"/>
                </a:solidFill>
              </a:rPr>
              <a:t>Pertes</a:t>
            </a:r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B7E1411D-70F7-49A3-B279-299A390FC0B2}"/>
              </a:ext>
            </a:extLst>
          </p:cNvPr>
          <p:cNvSpPr/>
          <p:nvPr/>
        </p:nvSpPr>
        <p:spPr>
          <a:xfrm rot="10800000">
            <a:off x="4785324" y="2672333"/>
            <a:ext cx="45719" cy="1188714"/>
          </a:xfrm>
          <a:prstGeom prst="leftBracket">
            <a:avLst/>
          </a:prstGeom>
          <a:noFill/>
          <a:ln>
            <a:gradFill>
              <a:gsLst>
                <a:gs pos="0">
                  <a:srgbClr val="C00000"/>
                </a:gs>
                <a:gs pos="100000">
                  <a:srgbClr val="FE5000"/>
                </a:gs>
              </a:gsLst>
              <a:lin ang="5400000" scaled="1"/>
            </a:gra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7F085A9-6219-4984-9F91-682C92F224C8}"/>
              </a:ext>
            </a:extLst>
          </p:cNvPr>
          <p:cNvSpPr txBox="1"/>
          <p:nvPr/>
        </p:nvSpPr>
        <p:spPr>
          <a:xfrm>
            <a:off x="4846302" y="3005080"/>
            <a:ext cx="1654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D74A47"/>
                </a:solidFill>
              </a:rPr>
              <a:t>VNC = Volumes non comptabilisés</a:t>
            </a:r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013AEDE7-7BCE-4A70-922E-E5E9500B0CC0}"/>
              </a:ext>
            </a:extLst>
          </p:cNvPr>
          <p:cNvSpPr/>
          <p:nvPr/>
        </p:nvSpPr>
        <p:spPr>
          <a:xfrm>
            <a:off x="6804248" y="3153055"/>
            <a:ext cx="525964" cy="227269"/>
          </a:xfrm>
          <a:prstGeom prst="rightArrow">
            <a:avLst/>
          </a:prstGeom>
          <a:gradFill>
            <a:gsLst>
              <a:gs pos="0">
                <a:srgbClr val="C00000"/>
              </a:gs>
              <a:gs pos="100000">
                <a:srgbClr val="FE5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2E58903-1434-4B10-B22C-B92C7F394972}"/>
              </a:ext>
            </a:extLst>
          </p:cNvPr>
          <p:cNvSpPr txBox="1"/>
          <p:nvPr/>
        </p:nvSpPr>
        <p:spPr>
          <a:xfrm>
            <a:off x="7610017" y="3067748"/>
            <a:ext cx="854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ILVNC</a:t>
            </a:r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572FEB31-17ED-4C09-9EF8-FCBFFFF054A4}"/>
              </a:ext>
            </a:extLst>
          </p:cNvPr>
          <p:cNvSpPr/>
          <p:nvPr/>
        </p:nvSpPr>
        <p:spPr>
          <a:xfrm rot="10800000">
            <a:off x="2381787" y="2949223"/>
            <a:ext cx="525964" cy="227269"/>
          </a:xfrm>
          <a:prstGeom prst="rightArrow">
            <a:avLst/>
          </a:prstGeom>
          <a:gradFill>
            <a:gsLst>
              <a:gs pos="0">
                <a:srgbClr val="C00000"/>
              </a:gs>
              <a:gs pos="100000">
                <a:srgbClr val="FE5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C809EE3-FF95-41B7-B204-6D20985581E7}"/>
              </a:ext>
            </a:extLst>
          </p:cNvPr>
          <p:cNvSpPr txBox="1"/>
          <p:nvPr/>
        </p:nvSpPr>
        <p:spPr>
          <a:xfrm>
            <a:off x="1772931" y="2888189"/>
            <a:ext cx="854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ILP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BC425EB-4540-49D9-94B3-3B6F45A34814}"/>
              </a:ext>
            </a:extLst>
          </p:cNvPr>
          <p:cNvSpPr txBox="1"/>
          <p:nvPr/>
        </p:nvSpPr>
        <p:spPr>
          <a:xfrm>
            <a:off x="5076056" y="4409151"/>
            <a:ext cx="38600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1341A1"/>
                </a:solidFill>
              </a:rPr>
              <a:t>Choix de l'ILP car référence nationale mais vigilance de la CLE sur l'estimation des volumes consommés non comptabilisés</a:t>
            </a:r>
          </a:p>
        </p:txBody>
      </p:sp>
    </p:spTree>
    <p:extLst>
      <p:ext uri="{BB962C8B-B14F-4D97-AF65-F5344CB8AC3E}">
        <p14:creationId xmlns:p14="http://schemas.microsoft.com/office/powerpoint/2010/main" val="90954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93C47-5F62-4B35-9F2F-46013DEF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Performance ILP pour les services de densité inférieure à 60 abonnés/km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AAF3A1BE-F843-4B32-9B79-A834772B1D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175228"/>
              </p:ext>
            </p:extLst>
          </p:nvPr>
        </p:nvGraphicFramePr>
        <p:xfrm>
          <a:off x="223920" y="2384013"/>
          <a:ext cx="8452536" cy="2880321"/>
        </p:xfrm>
        <a:graphic>
          <a:graphicData uri="http://schemas.openxmlformats.org/drawingml/2006/table">
            <a:tbl>
              <a:tblPr/>
              <a:tblGrid>
                <a:gridCol w="2619888">
                  <a:extLst>
                    <a:ext uri="{9D8B030D-6E8A-4147-A177-3AD203B41FA5}">
                      <a16:colId xmlns:a16="http://schemas.microsoft.com/office/drawing/2014/main" val="3740212941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548193929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186629176"/>
                    </a:ext>
                  </a:extLst>
                </a:gridCol>
              </a:tblGrid>
              <a:tr h="599283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0" dirty="0">
                          <a:solidFill>
                            <a:srgbClr val="000000"/>
                          </a:solidFill>
                          <a:latin typeface="Calibri Light" panose="02020603050405020304" pitchFamily="2"/>
                        </a:rPr>
                        <a:t> </a:t>
                      </a:r>
                    </a:p>
                  </a:txBody>
                  <a:tcPr marL="0" marR="0" marT="0" marB="0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410"/>
                        </a:spcBef>
                        <a:spcAft>
                          <a:spcPts val="280"/>
                        </a:spcAft>
                      </a:pP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Classification ILP pour service de densité inférieure à 60 abonnés/km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410"/>
                        </a:spcBef>
                        <a:spcAft>
                          <a:spcPts val="280"/>
                        </a:spcAft>
                      </a:pP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Rappel anciennes valeurs 2009D &lt; 45 ab/km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949090"/>
                  </a:ext>
                </a:extLst>
              </a:tr>
              <a:tr h="56465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600"/>
                        </a:lnSpc>
                        <a:spcBef>
                          <a:spcPts val="500"/>
                        </a:spcBef>
                        <a:spcAft>
                          <a:spcPts val="390"/>
                        </a:spcAft>
                      </a:pPr>
                      <a:r>
                        <a:rPr lang="fr-FR" sz="1400" b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Niveau de pertes faible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ILP </a:t>
                      </a: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≤ 0.07 x </a:t>
                      </a: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ILP </a:t>
                      </a: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≤ 0.08 x </a:t>
                      </a: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204056"/>
                  </a:ext>
                </a:extLst>
              </a:tr>
              <a:tr h="57025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600"/>
                        </a:lnSpc>
                        <a:spcBef>
                          <a:spcPts val="525"/>
                        </a:spcBef>
                        <a:spcAft>
                          <a:spcPts val="365"/>
                        </a:spcAft>
                      </a:pPr>
                      <a:r>
                        <a:rPr lang="fr-FR" sz="1400" b="1" spc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Niveau de pertes modéré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0.07 x </a:t>
                      </a: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&lt; </a:t>
                      </a: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ILP </a:t>
                      </a: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≤ 0.12 x </a:t>
                      </a: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0.08 x </a:t>
                      </a: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&lt; </a:t>
                      </a: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ILP </a:t>
                      </a: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≤ 0.15 x </a:t>
                      </a: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8111582"/>
                  </a:ext>
                </a:extLst>
              </a:tr>
              <a:tr h="56465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600"/>
                        </a:lnSpc>
                        <a:spcBef>
                          <a:spcPts val="500"/>
                        </a:spcBef>
                        <a:spcAft>
                          <a:spcPts val="365"/>
                        </a:spcAft>
                      </a:pPr>
                      <a:r>
                        <a:rPr lang="fr-FR" sz="1400" b="1" spc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Niveau de pertes élevé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35"/>
                        </a:spcAft>
                      </a:pP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0.12 x </a:t>
                      </a: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&lt; </a:t>
                      </a: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ILP </a:t>
                      </a: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≤ 0.20 x </a:t>
                      </a: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35"/>
                        </a:spcAft>
                      </a:pP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0.15 x </a:t>
                      </a: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&lt; </a:t>
                      </a: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ILP </a:t>
                      </a: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≤ 0.29 x </a:t>
                      </a: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7866"/>
                  </a:ext>
                </a:extLst>
              </a:tr>
              <a:tr h="58146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600"/>
                        </a:lnSpc>
                        <a:spcBef>
                          <a:spcPts val="525"/>
                        </a:spcBef>
                        <a:spcAft>
                          <a:spcPts val="480"/>
                        </a:spcAft>
                      </a:pPr>
                      <a:r>
                        <a:rPr lang="fr-FR" sz="1400" b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Niveau de pertes très élevé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375"/>
                        </a:spcAft>
                      </a:pP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0.20 x </a:t>
                      </a: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  <a:r>
                        <a:rPr lang="fr-FR" sz="16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&lt; </a:t>
                      </a:r>
                      <a:r>
                        <a:rPr lang="fr-FR" sz="16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ILP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5" cmpd="sng">
                      <a:solidFill>
                        <a:srgbClr val="000000"/>
                      </a:solidFill>
                      <a:prstDash val="soli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375"/>
                        </a:spcAft>
                      </a:pP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0.20 x </a:t>
                      </a: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D </a:t>
                      </a:r>
                      <a:r>
                        <a:rPr lang="fr-FR" sz="11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&lt; </a:t>
                      </a:r>
                      <a:r>
                        <a:rPr lang="fr-FR" sz="1100" i="1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ILP </a:t>
                      </a:r>
                    </a:p>
                  </a:txBody>
                  <a:tcPr marL="0" marR="0" marT="0" marB="0" anchor="ctr">
                    <a:lnL w="12065" cmpd="sng">
                      <a:solidFill>
                        <a:srgbClr val="000000"/>
                      </a:solidFill>
                      <a:prstDash val="solid"/>
                    </a:lnL>
                    <a:lnR w="12065" cmpd="sng">
                      <a:solidFill>
                        <a:srgbClr val="000000"/>
                      </a:solidFill>
                      <a:prstDash val="solid"/>
                    </a:lnR>
                    <a:lnT w="120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27187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F57FC3-CF44-49AB-B992-EF106660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C2C1EF-C982-4A92-AA5D-0E46D1A6487E}"/>
              </a:ext>
            </a:extLst>
          </p:cNvPr>
          <p:cNvSpPr txBox="1"/>
          <p:nvPr/>
        </p:nvSpPr>
        <p:spPr>
          <a:xfrm>
            <a:off x="1907704" y="5432509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ILP = indice linéaire de pertes en m</a:t>
            </a:r>
            <a:r>
              <a:rPr lang="fr-FR" baseline="30000" dirty="0"/>
              <a:t>3</a:t>
            </a:r>
            <a:r>
              <a:rPr lang="fr-FR" dirty="0"/>
              <a:t>/j/km de réseau</a:t>
            </a: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4F5FE565-A291-4654-BF8F-E49867C6CDBE}"/>
              </a:ext>
            </a:extLst>
          </p:cNvPr>
          <p:cNvSpPr txBox="1">
            <a:spLocks/>
          </p:cNvSpPr>
          <p:nvPr/>
        </p:nvSpPr>
        <p:spPr>
          <a:xfrm>
            <a:off x="498475" y="1454633"/>
            <a:ext cx="8147050" cy="70653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spcBef>
                <a:spcPts val="1200"/>
              </a:spcBef>
              <a:buClr>
                <a:schemeClr val="accent2"/>
              </a:buClr>
              <a:buSzPct val="100000"/>
              <a:buNone/>
            </a:pPr>
            <a:r>
              <a:rPr 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Une classification en fonction de l’ILP</a:t>
            </a:r>
          </a:p>
          <a:p>
            <a:pPr marL="114300" indent="0" algn="r">
              <a:spcBef>
                <a:spcPts val="0"/>
              </a:spcBef>
              <a:buClr>
                <a:schemeClr val="accent2"/>
              </a:buClr>
              <a:buSzPct val="100000"/>
              <a:buNone/>
            </a:pPr>
            <a:r>
              <a:rPr 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(mais avec suivi de l'évolution des volumes non comptabilisés) </a:t>
            </a:r>
          </a:p>
        </p:txBody>
      </p:sp>
    </p:spTree>
    <p:extLst>
      <p:ext uri="{BB962C8B-B14F-4D97-AF65-F5344CB8AC3E}">
        <p14:creationId xmlns:p14="http://schemas.microsoft.com/office/powerpoint/2010/main" val="3262157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93C47-5F62-4B35-9F2F-46013DEF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Performance ILP pour les services de densité supérieure à 60 abonnés/km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F57FC3-CF44-49AB-B992-EF106660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97EC5F4-205F-4A32-96DE-6371E6D1A9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854808"/>
              </p:ext>
            </p:extLst>
          </p:nvPr>
        </p:nvGraphicFramePr>
        <p:xfrm>
          <a:off x="856654" y="2492896"/>
          <a:ext cx="7272808" cy="2595617"/>
        </p:xfrm>
        <a:graphic>
          <a:graphicData uri="http://schemas.openxmlformats.org/drawingml/2006/table">
            <a:tbl>
              <a:tblPr/>
              <a:tblGrid>
                <a:gridCol w="2077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5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61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00" dirty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 </a:t>
                      </a:r>
                    </a:p>
                  </a:txBody>
                  <a:tcPr marL="0" marR="0" marT="0" marB="0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D &gt; 60 - ILP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D &gt; 60 - IPA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660"/>
                        </a:spcBef>
                        <a:spcAft>
                          <a:spcPts val="565"/>
                        </a:spcAft>
                      </a:pPr>
                      <a:r>
                        <a:rPr lang="fr-FR" sz="1400" b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Niveau de pertes faible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ILP ≤ 4,1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IPA ≤ 0,05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660"/>
                        </a:spcBef>
                        <a:spcAft>
                          <a:spcPts val="540"/>
                        </a:spcAft>
                      </a:pPr>
                      <a:r>
                        <a:rPr lang="fr-FR" sz="1400" b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Niveau de pertes </a:t>
                      </a:r>
                      <a:br>
                        <a:rPr sz="1400" b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</a:br>
                      <a:r>
                        <a:rPr lang="fr-FR" sz="1400" b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modéré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4,1 &lt; ILP ≤ 7,1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0,05 &lt; IPA ≤ 0,09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735"/>
                        </a:spcBef>
                        <a:spcAft>
                          <a:spcPts val="660"/>
                        </a:spcAft>
                      </a:pPr>
                      <a:r>
                        <a:rPr lang="fr-FR" sz="1400" b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Niveau de pertes élevé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7,1 &lt; ILP ≤ 10,9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0,09 &lt; IPA ≤ 0,15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ts val="1200"/>
                        </a:lnSpc>
                        <a:spcBef>
                          <a:spcPts val="660"/>
                        </a:spcBef>
                        <a:spcAft>
                          <a:spcPts val="615"/>
                        </a:spcAft>
                      </a:pPr>
                      <a:r>
                        <a:rPr lang="fr-FR" sz="1400" b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Niveau de pertes</a:t>
                      </a:r>
                      <a:br>
                        <a:rPr lang="fr-FR" sz="1400" b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</a:br>
                      <a:r>
                        <a:rPr lang="fr-FR" sz="1400" b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très élevé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10,9 &lt; ILP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latinLnBrk="0" hangingPunct="1">
                        <a:lnSpc>
                          <a:spcPts val="1900"/>
                        </a:lnSpc>
                        <a:spcBef>
                          <a:spcPts val="360"/>
                        </a:spcBef>
                        <a:spcAft>
                          <a:spcPts val="260"/>
                        </a:spcAft>
                      </a:pPr>
                      <a:r>
                        <a:rPr lang="fr-FR" sz="1600" i="1" kern="1200" spc="0" dirty="0">
                          <a:solidFill>
                            <a:srgbClr val="000000"/>
                          </a:solidFill>
                          <a:latin typeface="Arial" panose="02020603050405020304" pitchFamily="2"/>
                          <a:ea typeface="+mn-ea"/>
                          <a:cs typeface="+mn-cs"/>
                        </a:rPr>
                        <a:t>0,15 &lt; IPA </a:t>
                      </a:r>
                    </a:p>
                  </a:txBody>
                  <a:tcPr marL="0" marR="0" marT="0" marB="0" anchor="ctr">
                    <a:lnL w="8890" cmpd="sng">
                      <a:solidFill>
                        <a:srgbClr val="000000"/>
                      </a:solidFill>
                      <a:prstDash val="solid"/>
                    </a:lnL>
                    <a:lnR w="8890" cmpd="sng">
                      <a:solidFill>
                        <a:srgbClr val="000000"/>
                      </a:solidFill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F2BAC8CE-4121-45EE-B8DF-0F285138220F}"/>
              </a:ext>
            </a:extLst>
          </p:cNvPr>
          <p:cNvSpPr txBox="1"/>
          <p:nvPr/>
        </p:nvSpPr>
        <p:spPr>
          <a:xfrm>
            <a:off x="971600" y="5119345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ILP = indice linéaire de pertes en m</a:t>
            </a:r>
            <a:r>
              <a:rPr lang="fr-FR" baseline="30000" dirty="0"/>
              <a:t>3</a:t>
            </a:r>
            <a:r>
              <a:rPr lang="fr-FR" dirty="0"/>
              <a:t>/km de réseau/jour</a:t>
            </a:r>
          </a:p>
          <a:p>
            <a:r>
              <a:rPr lang="fr-FR" dirty="0"/>
              <a:t>IPA = indice des volumes de pertes par abonné en m</a:t>
            </a:r>
            <a:r>
              <a:rPr lang="fr-FR" baseline="30000" dirty="0"/>
              <a:t>3</a:t>
            </a:r>
            <a:r>
              <a:rPr lang="fr-FR" dirty="0"/>
              <a:t>/abonné/jour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61D442AE-FD45-4D66-98D4-42BA95FF2CEE}"/>
              </a:ext>
            </a:extLst>
          </p:cNvPr>
          <p:cNvSpPr txBox="1">
            <a:spLocks/>
          </p:cNvSpPr>
          <p:nvPr/>
        </p:nvSpPr>
        <p:spPr>
          <a:xfrm>
            <a:off x="549511" y="1593666"/>
            <a:ext cx="8147050" cy="70653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spcBef>
                <a:spcPts val="1200"/>
              </a:spcBef>
              <a:buClr>
                <a:schemeClr val="accent2"/>
              </a:buClr>
              <a:buSzPct val="100000"/>
              <a:buNone/>
            </a:pPr>
            <a:r>
              <a:rPr 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Prise en compte des classifications ILP et IPA</a:t>
            </a:r>
          </a:p>
          <a:p>
            <a:pPr marL="114300" indent="0" algn="r">
              <a:spcBef>
                <a:spcPts val="0"/>
              </a:spcBef>
              <a:buClr>
                <a:schemeClr val="accent2"/>
              </a:buClr>
              <a:buSzPct val="100000"/>
              <a:buNone/>
            </a:pPr>
            <a:r>
              <a:rPr 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et choix du classement le moins défavorable</a:t>
            </a:r>
          </a:p>
        </p:txBody>
      </p:sp>
    </p:spTree>
    <p:extLst>
      <p:ext uri="{BB962C8B-B14F-4D97-AF65-F5344CB8AC3E}">
        <p14:creationId xmlns:p14="http://schemas.microsoft.com/office/powerpoint/2010/main" val="238657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8011</TotalTime>
  <Words>348</Words>
  <Application>Microsoft Office PowerPoint</Application>
  <PresentationFormat>Affichage à l'écran (4:3)</PresentationFormat>
  <Paragraphs>57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Office Theme</vt:lpstr>
      <vt:lpstr>Actualisation de la grille d'analyse des performances des services d'eau potable sur la base des pertes en distribution</vt:lpstr>
      <vt:lpstr>Différence ILVNC/ILP</vt:lpstr>
      <vt:lpstr>Performance ILP pour les services de densité inférieure à 60 abonnés/km</vt:lpstr>
      <vt:lpstr>Performance ILP pour les services de densité supérieure à 60 abonnés/km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453</cp:revision>
  <cp:lastPrinted>2020-09-30T14:57:36Z</cp:lastPrinted>
  <dcterms:created xsi:type="dcterms:W3CDTF">2015-09-15T19:44:09Z</dcterms:created>
  <dcterms:modified xsi:type="dcterms:W3CDTF">2021-03-19T16:01:05Z</dcterms:modified>
</cp:coreProperties>
</file>