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4"/>
    <p:sldMasterId id="2147483682" r:id="rId5"/>
  </p:sldMasterIdLst>
  <p:notesMasterIdLst>
    <p:notesMasterId r:id="rId36"/>
  </p:notesMasterIdLst>
  <p:handoutMasterIdLst>
    <p:handoutMasterId r:id="rId37"/>
  </p:handoutMasterIdLst>
  <p:sldIdLst>
    <p:sldId id="440" r:id="rId6"/>
    <p:sldId id="764" r:id="rId7"/>
    <p:sldId id="765" r:id="rId8"/>
    <p:sldId id="677" r:id="rId9"/>
    <p:sldId id="683" r:id="rId10"/>
    <p:sldId id="685" r:id="rId11"/>
    <p:sldId id="687" r:id="rId12"/>
    <p:sldId id="766" r:id="rId13"/>
    <p:sldId id="697" r:id="rId14"/>
    <p:sldId id="768" r:id="rId15"/>
    <p:sldId id="769" r:id="rId16"/>
    <p:sldId id="823" r:id="rId17"/>
    <p:sldId id="828" r:id="rId18"/>
    <p:sldId id="836" r:id="rId19"/>
    <p:sldId id="835" r:id="rId20"/>
    <p:sldId id="676" r:id="rId21"/>
    <p:sldId id="841" r:id="rId22"/>
    <p:sldId id="845" r:id="rId23"/>
    <p:sldId id="847" r:id="rId24"/>
    <p:sldId id="848" r:id="rId25"/>
    <p:sldId id="849" r:id="rId26"/>
    <p:sldId id="838" r:id="rId27"/>
    <p:sldId id="851" r:id="rId28"/>
    <p:sldId id="852" r:id="rId29"/>
    <p:sldId id="854" r:id="rId30"/>
    <p:sldId id="693" r:id="rId31"/>
    <p:sldId id="856" r:id="rId32"/>
    <p:sldId id="700" r:id="rId33"/>
    <p:sldId id="702" r:id="rId34"/>
    <p:sldId id="857" r:id="rId35"/>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8E8"/>
    <a:srgbClr val="FF7F00"/>
    <a:srgbClr val="208731"/>
    <a:srgbClr val="1F78B4"/>
    <a:srgbClr val="FB9A99"/>
    <a:srgbClr val="FFCD37"/>
    <a:srgbClr val="E9EDF4"/>
    <a:srgbClr val="4F81BD"/>
    <a:srgbClr val="0077D4"/>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14" autoAdjust="0"/>
    <p:restoredTop sz="96357" autoAdjust="0"/>
  </p:normalViewPr>
  <p:slideViewPr>
    <p:cSldViewPr>
      <p:cViewPr varScale="1">
        <p:scale>
          <a:sx n="68" d="100"/>
          <a:sy n="68" d="100"/>
        </p:scale>
        <p:origin x="1380" y="96"/>
      </p:cViewPr>
      <p:guideLst>
        <p:guide orient="horz" pos="2160"/>
        <p:guide pos="2880"/>
      </p:guideLst>
    </p:cSldViewPr>
  </p:slideViewPr>
  <p:notesTextViewPr>
    <p:cViewPr>
      <p:scale>
        <a:sx n="3" d="2"/>
        <a:sy n="3" d="2"/>
      </p:scale>
      <p:origin x="0" y="0"/>
    </p:cViewPr>
  </p:notesTextViewPr>
  <p:sorterViewPr>
    <p:cViewPr>
      <p:scale>
        <a:sx n="100" d="100"/>
        <a:sy n="100" d="100"/>
      </p:scale>
      <p:origin x="0" y="-294"/>
    </p:cViewPr>
  </p:sorter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image" Target="../media/image52.png"/><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image" Target="../media/image52.png"/><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AC4FEA-25DB-43C5-BABD-E3090A979517}"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fr-FR"/>
        </a:p>
      </dgm:t>
    </dgm:pt>
    <dgm:pt modelId="{C1E15063-08B9-4CD9-9657-11CC882DB76C}">
      <dgm:prSet phldrT="[Texte]"/>
      <dgm:spPr/>
      <dgm:t>
        <a:bodyPr/>
        <a:lstStyle/>
        <a:p>
          <a:r>
            <a:rPr lang="fr-FR" b="1" dirty="0"/>
            <a:t>L’« eau ordinaire » : </a:t>
          </a:r>
          <a:r>
            <a:rPr lang="fr-FR" dirty="0"/>
            <a:t>un médium banal servant aux tâches et activités domestiques </a:t>
          </a:r>
        </a:p>
      </dgm:t>
    </dgm:pt>
    <dgm:pt modelId="{4D2B7384-5AD9-4CB7-99DD-47F146A6B007}" type="parTrans" cxnId="{DDA8F4C6-1284-476C-8BC4-AB2B6D3FBE0E}">
      <dgm:prSet/>
      <dgm:spPr/>
      <dgm:t>
        <a:bodyPr/>
        <a:lstStyle/>
        <a:p>
          <a:endParaRPr lang="fr-FR"/>
        </a:p>
      </dgm:t>
    </dgm:pt>
    <dgm:pt modelId="{E93E81C1-DC3D-40DD-BC0B-0E8A4A14E76B}" type="sibTrans" cxnId="{DDA8F4C6-1284-476C-8BC4-AB2B6D3FBE0E}">
      <dgm:prSet/>
      <dgm:spPr/>
      <dgm:t>
        <a:bodyPr/>
        <a:lstStyle/>
        <a:p>
          <a:endParaRPr lang="fr-FR"/>
        </a:p>
      </dgm:t>
    </dgm:pt>
    <dgm:pt modelId="{6194510A-F78B-496B-8CFC-FE06797F0D7D}">
      <dgm:prSet phldrT="[Texte]"/>
      <dgm:spPr/>
      <dgm:t>
        <a:bodyPr/>
        <a:lstStyle/>
        <a:p>
          <a:r>
            <a:rPr lang="fr-FR" b="1" dirty="0"/>
            <a:t>L’« eau plaisir » ou « eau de réception » : </a:t>
          </a:r>
          <a:r>
            <a:rPr lang="fr-FR" dirty="0"/>
            <a:t>une jouissance gustative et contribuant à la bienséance </a:t>
          </a:r>
        </a:p>
      </dgm:t>
    </dgm:pt>
    <dgm:pt modelId="{4AA457A4-05B4-4299-9686-6950D3D2A9C3}" type="parTrans" cxnId="{C4715D5E-BF70-4782-B1E2-9F2C71B4EBE4}">
      <dgm:prSet/>
      <dgm:spPr/>
      <dgm:t>
        <a:bodyPr/>
        <a:lstStyle/>
        <a:p>
          <a:endParaRPr lang="fr-FR"/>
        </a:p>
      </dgm:t>
    </dgm:pt>
    <dgm:pt modelId="{5DB6B191-42E5-4999-A359-0CA8B715D65C}" type="sibTrans" cxnId="{C4715D5E-BF70-4782-B1E2-9F2C71B4EBE4}">
      <dgm:prSet/>
      <dgm:spPr/>
      <dgm:t>
        <a:bodyPr/>
        <a:lstStyle/>
        <a:p>
          <a:endParaRPr lang="fr-FR"/>
        </a:p>
      </dgm:t>
    </dgm:pt>
    <dgm:pt modelId="{B145262A-660B-44E3-BED7-41EAABE20A70}">
      <dgm:prSet phldrT="[Texte]"/>
      <dgm:spPr/>
      <dgm:t>
        <a:bodyPr/>
        <a:lstStyle/>
        <a:p>
          <a:r>
            <a:rPr lang="fr-FR" b="1" dirty="0"/>
            <a:t>L’« eau confort » </a:t>
          </a:r>
          <a:r>
            <a:rPr lang="fr-FR" dirty="0"/>
            <a:t>au service du bien-être des personnes</a:t>
          </a:r>
        </a:p>
      </dgm:t>
    </dgm:pt>
    <dgm:pt modelId="{8ECA535F-6CA6-4354-B65A-A515055617C1}" type="parTrans" cxnId="{38EA1B99-F5B6-4615-8CE6-F63BF1982018}">
      <dgm:prSet/>
      <dgm:spPr/>
      <dgm:t>
        <a:bodyPr/>
        <a:lstStyle/>
        <a:p>
          <a:endParaRPr lang="fr-FR"/>
        </a:p>
      </dgm:t>
    </dgm:pt>
    <dgm:pt modelId="{2A113315-422D-4DD8-A80E-8A3F08B9D8C8}" type="sibTrans" cxnId="{38EA1B99-F5B6-4615-8CE6-F63BF1982018}">
      <dgm:prSet/>
      <dgm:spPr/>
      <dgm:t>
        <a:bodyPr/>
        <a:lstStyle/>
        <a:p>
          <a:endParaRPr lang="fr-FR"/>
        </a:p>
      </dgm:t>
    </dgm:pt>
    <dgm:pt modelId="{A4EF7D23-8EE9-45A7-BBDA-E45AC5614F4D}">
      <dgm:prSet phldrT="[Texte]"/>
      <dgm:spPr/>
      <dgm:t>
        <a:bodyPr/>
        <a:lstStyle/>
        <a:p>
          <a:r>
            <a:rPr lang="fr-FR" b="1" dirty="0"/>
            <a:t>L’« eau loisir » : </a:t>
          </a:r>
          <a:r>
            <a:rPr lang="fr-FR" dirty="0"/>
            <a:t>un médium au service du ludisme et des sports aquatiques,</a:t>
          </a:r>
        </a:p>
      </dgm:t>
    </dgm:pt>
    <dgm:pt modelId="{39215908-688C-438F-961D-5A72852C2E63}" type="parTrans" cxnId="{BB2CABF3-C848-4DC6-AF16-FC3FB371D443}">
      <dgm:prSet/>
      <dgm:spPr/>
      <dgm:t>
        <a:bodyPr/>
        <a:lstStyle/>
        <a:p>
          <a:endParaRPr lang="fr-FR"/>
        </a:p>
      </dgm:t>
    </dgm:pt>
    <dgm:pt modelId="{49AC9943-E413-4324-ABAA-9796F6A87E92}" type="sibTrans" cxnId="{BB2CABF3-C848-4DC6-AF16-FC3FB371D443}">
      <dgm:prSet/>
      <dgm:spPr/>
      <dgm:t>
        <a:bodyPr/>
        <a:lstStyle/>
        <a:p>
          <a:endParaRPr lang="fr-FR"/>
        </a:p>
      </dgm:t>
    </dgm:pt>
    <dgm:pt modelId="{BAAB1DBD-9B32-4715-99C4-9CA708398F6F}">
      <dgm:prSet phldrT="[Texte]"/>
      <dgm:spPr/>
      <dgm:t>
        <a:bodyPr/>
        <a:lstStyle/>
        <a:p>
          <a:r>
            <a:rPr lang="fr-FR" b="1" dirty="0"/>
            <a:t>L’« eau hygiénique » : </a:t>
          </a:r>
          <a:r>
            <a:rPr lang="fr-FR" dirty="0"/>
            <a:t>nettoyer les impuretés et éviter les odeurs socialement dérangeantes.</a:t>
          </a:r>
        </a:p>
      </dgm:t>
    </dgm:pt>
    <dgm:pt modelId="{236D63A9-8817-408B-A79F-87D09D62CB93}" type="parTrans" cxnId="{E53DBF89-69CD-4A06-9339-5FA69C057640}">
      <dgm:prSet/>
      <dgm:spPr/>
      <dgm:t>
        <a:bodyPr/>
        <a:lstStyle/>
        <a:p>
          <a:endParaRPr lang="fr-FR"/>
        </a:p>
      </dgm:t>
    </dgm:pt>
    <dgm:pt modelId="{F5B6F8D0-F339-48AA-B62B-8BABE9E07553}" type="sibTrans" cxnId="{E53DBF89-69CD-4A06-9339-5FA69C057640}">
      <dgm:prSet/>
      <dgm:spPr/>
      <dgm:t>
        <a:bodyPr/>
        <a:lstStyle/>
        <a:p>
          <a:endParaRPr lang="fr-FR"/>
        </a:p>
      </dgm:t>
    </dgm:pt>
    <dgm:pt modelId="{3A998943-B286-4C61-8461-6F643DF4F79D}">
      <dgm:prSet/>
      <dgm:spPr/>
      <dgm:t>
        <a:bodyPr/>
        <a:lstStyle/>
        <a:p>
          <a:r>
            <a:rPr lang="fr-FR" b="1" dirty="0"/>
            <a:t>L’« eau spirituelle » : </a:t>
          </a:r>
          <a:r>
            <a:rPr lang="fr-FR" dirty="0"/>
            <a:t>une approche philosophique des relations homme-nature-société - la nature / divinité </a:t>
          </a:r>
        </a:p>
      </dgm:t>
    </dgm:pt>
    <dgm:pt modelId="{FBB876B2-EE56-41FF-A02C-97067970C09A}" type="parTrans" cxnId="{C8618141-4FF0-4111-AA65-726806340F33}">
      <dgm:prSet/>
      <dgm:spPr/>
      <dgm:t>
        <a:bodyPr/>
        <a:lstStyle/>
        <a:p>
          <a:endParaRPr lang="fr-FR"/>
        </a:p>
      </dgm:t>
    </dgm:pt>
    <dgm:pt modelId="{E53F3B14-BED2-4133-871E-7CBFD68F42D5}" type="sibTrans" cxnId="{C8618141-4FF0-4111-AA65-726806340F33}">
      <dgm:prSet/>
      <dgm:spPr/>
      <dgm:t>
        <a:bodyPr/>
        <a:lstStyle/>
        <a:p>
          <a:endParaRPr lang="fr-FR"/>
        </a:p>
      </dgm:t>
    </dgm:pt>
    <dgm:pt modelId="{609ED4F1-37C8-431B-A6B1-D25B4C7EF6F5}">
      <dgm:prSet/>
      <dgm:spPr/>
      <dgm:t>
        <a:bodyPr/>
        <a:lstStyle/>
        <a:p>
          <a:r>
            <a:rPr lang="fr-FR" b="1" dirty="0"/>
            <a:t>L’« eau valorisable » : </a:t>
          </a:r>
          <a:r>
            <a:rPr lang="fr-FR" dirty="0"/>
            <a:t>une eau réutilisable au nom des propriétés qu’elle aurait obtenues grâce à son premier usage.</a:t>
          </a:r>
        </a:p>
      </dgm:t>
    </dgm:pt>
    <dgm:pt modelId="{0B6E07A1-13C7-4470-BF23-405C0593B044}" type="parTrans" cxnId="{044E165F-D29E-4C8E-993E-167F524A1A17}">
      <dgm:prSet/>
      <dgm:spPr/>
      <dgm:t>
        <a:bodyPr/>
        <a:lstStyle/>
        <a:p>
          <a:endParaRPr lang="fr-FR"/>
        </a:p>
      </dgm:t>
    </dgm:pt>
    <dgm:pt modelId="{FB6A5DF8-56AC-49D9-BFE1-93E4A2B8DED1}" type="sibTrans" cxnId="{044E165F-D29E-4C8E-993E-167F524A1A17}">
      <dgm:prSet/>
      <dgm:spPr/>
      <dgm:t>
        <a:bodyPr/>
        <a:lstStyle/>
        <a:p>
          <a:endParaRPr lang="fr-FR"/>
        </a:p>
      </dgm:t>
    </dgm:pt>
    <dgm:pt modelId="{87B07F93-A3BC-4341-A10B-707BCBEE4E69}">
      <dgm:prSet/>
      <dgm:spPr/>
      <dgm:t>
        <a:bodyPr/>
        <a:lstStyle/>
        <a:p>
          <a:r>
            <a:rPr lang="fr-FR" b="1" dirty="0"/>
            <a:t>L’« eau médicale » : </a:t>
          </a:r>
          <a:r>
            <a:rPr lang="fr-FR" dirty="0"/>
            <a:t>une réponse aux pathologies physiques et physiologiques des personnes. </a:t>
          </a:r>
        </a:p>
      </dgm:t>
    </dgm:pt>
    <dgm:pt modelId="{F8FEE28B-ECFD-4537-B9BE-7319203EAD45}" type="parTrans" cxnId="{24A6EE6D-FA67-4529-9B73-54E4EE5B0BD9}">
      <dgm:prSet/>
      <dgm:spPr/>
      <dgm:t>
        <a:bodyPr/>
        <a:lstStyle/>
        <a:p>
          <a:endParaRPr lang="fr-FR"/>
        </a:p>
      </dgm:t>
    </dgm:pt>
    <dgm:pt modelId="{BC0EF01F-42D7-4D1F-A100-310A5F524818}" type="sibTrans" cxnId="{24A6EE6D-FA67-4529-9B73-54E4EE5B0BD9}">
      <dgm:prSet/>
      <dgm:spPr/>
      <dgm:t>
        <a:bodyPr/>
        <a:lstStyle/>
        <a:p>
          <a:endParaRPr lang="fr-FR"/>
        </a:p>
      </dgm:t>
    </dgm:pt>
    <dgm:pt modelId="{FC403DB8-8C28-4F5E-AD4D-FCD2C039D8A6}" type="pres">
      <dgm:prSet presAssocID="{50AC4FEA-25DB-43C5-BABD-E3090A979517}" presName="linear" presStyleCnt="0">
        <dgm:presLayoutVars>
          <dgm:dir/>
          <dgm:resizeHandles val="exact"/>
        </dgm:presLayoutVars>
      </dgm:prSet>
      <dgm:spPr/>
    </dgm:pt>
    <dgm:pt modelId="{AD2929C3-6E00-48FA-B5AD-20EC5F69DB3B}" type="pres">
      <dgm:prSet presAssocID="{C1E15063-08B9-4CD9-9657-11CC882DB76C}" presName="comp" presStyleCnt="0"/>
      <dgm:spPr/>
    </dgm:pt>
    <dgm:pt modelId="{125BD21A-9857-4DA4-BA1F-31140CC41829}" type="pres">
      <dgm:prSet presAssocID="{C1E15063-08B9-4CD9-9657-11CC882DB76C}" presName="box" presStyleLbl="node1" presStyleIdx="0" presStyleCnt="8"/>
      <dgm:spPr/>
    </dgm:pt>
    <dgm:pt modelId="{72329385-649B-4675-A62A-9B6F527BF59E}" type="pres">
      <dgm:prSet presAssocID="{C1E15063-08B9-4CD9-9657-11CC882DB76C}" presName="img" presStyleLbl="fgImgPlace1" presStyleIdx="0" presStyleCnt="8"/>
      <dgm:spPr>
        <a:blipFill rotWithShape="1">
          <a:blip xmlns:r="http://schemas.openxmlformats.org/officeDocument/2006/relationships" r:embed="rId1"/>
          <a:srcRect/>
          <a:stretch>
            <a:fillRect t="-42000" b="-42000"/>
          </a:stretch>
        </a:blipFill>
      </dgm:spPr>
    </dgm:pt>
    <dgm:pt modelId="{B7A66C6D-325C-461F-81C4-82421A0BC3A6}" type="pres">
      <dgm:prSet presAssocID="{C1E15063-08B9-4CD9-9657-11CC882DB76C}" presName="text" presStyleLbl="node1" presStyleIdx="0" presStyleCnt="8">
        <dgm:presLayoutVars>
          <dgm:bulletEnabled val="1"/>
        </dgm:presLayoutVars>
      </dgm:prSet>
      <dgm:spPr/>
    </dgm:pt>
    <dgm:pt modelId="{12F31145-042E-4037-BBD7-D6937CB71CE7}" type="pres">
      <dgm:prSet presAssocID="{E93E81C1-DC3D-40DD-BC0B-0E8A4A14E76B}" presName="spacer" presStyleCnt="0"/>
      <dgm:spPr/>
    </dgm:pt>
    <dgm:pt modelId="{C24DE5C3-00DD-4B41-9E73-A28C2C1BD508}" type="pres">
      <dgm:prSet presAssocID="{6194510A-F78B-496B-8CFC-FE06797F0D7D}" presName="comp" presStyleCnt="0"/>
      <dgm:spPr/>
    </dgm:pt>
    <dgm:pt modelId="{1763F38B-8C45-498E-9152-5FF721549F0E}" type="pres">
      <dgm:prSet presAssocID="{6194510A-F78B-496B-8CFC-FE06797F0D7D}" presName="box" presStyleLbl="node1" presStyleIdx="1" presStyleCnt="8"/>
      <dgm:spPr/>
    </dgm:pt>
    <dgm:pt modelId="{DA905E4B-052D-41BF-AAC6-BD10E0EE2274}" type="pres">
      <dgm:prSet presAssocID="{6194510A-F78B-496B-8CFC-FE06797F0D7D}" presName="img" presStyleLbl="fgImgPlace1" presStyleIdx="1" presStyleCnt="8"/>
      <dgm:spPr>
        <a:blipFill rotWithShape="1">
          <a:blip xmlns:r="http://schemas.openxmlformats.org/officeDocument/2006/relationships" r:embed="rId2"/>
          <a:srcRect/>
          <a:stretch>
            <a:fillRect t="-15000" b="-15000"/>
          </a:stretch>
        </a:blipFill>
      </dgm:spPr>
    </dgm:pt>
    <dgm:pt modelId="{B13225ED-438E-4080-88A3-0D5F1234AB09}" type="pres">
      <dgm:prSet presAssocID="{6194510A-F78B-496B-8CFC-FE06797F0D7D}" presName="text" presStyleLbl="node1" presStyleIdx="1" presStyleCnt="8">
        <dgm:presLayoutVars>
          <dgm:bulletEnabled val="1"/>
        </dgm:presLayoutVars>
      </dgm:prSet>
      <dgm:spPr/>
    </dgm:pt>
    <dgm:pt modelId="{D338A6E7-90D4-4427-B725-FFD9DACCECE6}" type="pres">
      <dgm:prSet presAssocID="{5DB6B191-42E5-4999-A359-0CA8B715D65C}" presName="spacer" presStyleCnt="0"/>
      <dgm:spPr/>
    </dgm:pt>
    <dgm:pt modelId="{467F7926-4FB0-4A0F-9163-E736A94A0D5D}" type="pres">
      <dgm:prSet presAssocID="{B145262A-660B-44E3-BED7-41EAABE20A70}" presName="comp" presStyleCnt="0"/>
      <dgm:spPr/>
    </dgm:pt>
    <dgm:pt modelId="{0A9106C1-DF97-4AFB-AF51-28D424A5ECC6}" type="pres">
      <dgm:prSet presAssocID="{B145262A-660B-44E3-BED7-41EAABE20A70}" presName="box" presStyleLbl="node1" presStyleIdx="2" presStyleCnt="8"/>
      <dgm:spPr/>
    </dgm:pt>
    <dgm:pt modelId="{24F0C4AA-CDFD-4808-A8F6-B13597D2A2F7}" type="pres">
      <dgm:prSet presAssocID="{B145262A-660B-44E3-BED7-41EAABE20A70}" presName="img" presStyleLbl="fgImgPlace1" presStyleIdx="2" presStyleCnt="8"/>
      <dgm:spPr>
        <a:blipFill rotWithShape="1">
          <a:blip xmlns:r="http://schemas.openxmlformats.org/officeDocument/2006/relationships" r:embed="rId3"/>
          <a:srcRect/>
          <a:stretch>
            <a:fillRect t="-19000" b="-19000"/>
          </a:stretch>
        </a:blipFill>
      </dgm:spPr>
    </dgm:pt>
    <dgm:pt modelId="{1AEA1C55-85DB-440B-A39B-971E11008973}" type="pres">
      <dgm:prSet presAssocID="{B145262A-660B-44E3-BED7-41EAABE20A70}" presName="text" presStyleLbl="node1" presStyleIdx="2" presStyleCnt="8">
        <dgm:presLayoutVars>
          <dgm:bulletEnabled val="1"/>
        </dgm:presLayoutVars>
      </dgm:prSet>
      <dgm:spPr/>
    </dgm:pt>
    <dgm:pt modelId="{4F2668F7-E308-4290-9010-75718757CC4A}" type="pres">
      <dgm:prSet presAssocID="{2A113315-422D-4DD8-A80E-8A3F08B9D8C8}" presName="spacer" presStyleCnt="0"/>
      <dgm:spPr/>
    </dgm:pt>
    <dgm:pt modelId="{89F8143F-BCEF-4722-9D74-7E0909AD27B5}" type="pres">
      <dgm:prSet presAssocID="{A4EF7D23-8EE9-45A7-BBDA-E45AC5614F4D}" presName="comp" presStyleCnt="0"/>
      <dgm:spPr/>
    </dgm:pt>
    <dgm:pt modelId="{0BDD1A35-9C9C-4243-99CD-186B236C66E4}" type="pres">
      <dgm:prSet presAssocID="{A4EF7D23-8EE9-45A7-BBDA-E45AC5614F4D}" presName="box" presStyleLbl="node1" presStyleIdx="3" presStyleCnt="8"/>
      <dgm:spPr/>
    </dgm:pt>
    <dgm:pt modelId="{2DE3C97E-8337-455E-9946-7AD957A7217F}" type="pres">
      <dgm:prSet presAssocID="{A4EF7D23-8EE9-45A7-BBDA-E45AC5614F4D}" presName="img" presStyleLbl="fgImgPlace1" presStyleIdx="3" presStyleCnt="8"/>
      <dgm:spPr>
        <a:blipFill rotWithShape="1">
          <a:blip xmlns:r="http://schemas.openxmlformats.org/officeDocument/2006/relationships" r:embed="rId4"/>
          <a:srcRect/>
          <a:stretch>
            <a:fillRect t="-19000" b="-19000"/>
          </a:stretch>
        </a:blipFill>
      </dgm:spPr>
    </dgm:pt>
    <dgm:pt modelId="{7928A1BC-28BC-476A-ACA8-32ECE3ED626D}" type="pres">
      <dgm:prSet presAssocID="{A4EF7D23-8EE9-45A7-BBDA-E45AC5614F4D}" presName="text" presStyleLbl="node1" presStyleIdx="3" presStyleCnt="8">
        <dgm:presLayoutVars>
          <dgm:bulletEnabled val="1"/>
        </dgm:presLayoutVars>
      </dgm:prSet>
      <dgm:spPr/>
    </dgm:pt>
    <dgm:pt modelId="{43902975-8E5E-41C5-981B-E387C6CE5668}" type="pres">
      <dgm:prSet presAssocID="{49AC9943-E413-4324-ABAA-9796F6A87E92}" presName="spacer" presStyleCnt="0"/>
      <dgm:spPr/>
    </dgm:pt>
    <dgm:pt modelId="{7E2F985A-1F14-471B-ADCA-19174587A4A1}" type="pres">
      <dgm:prSet presAssocID="{BAAB1DBD-9B32-4715-99C4-9CA708398F6F}" presName="comp" presStyleCnt="0"/>
      <dgm:spPr/>
    </dgm:pt>
    <dgm:pt modelId="{0D0A9F00-9AD3-4824-A1AE-52FFC5D2CF7A}" type="pres">
      <dgm:prSet presAssocID="{BAAB1DBD-9B32-4715-99C4-9CA708398F6F}" presName="box" presStyleLbl="node1" presStyleIdx="4" presStyleCnt="8"/>
      <dgm:spPr/>
    </dgm:pt>
    <dgm:pt modelId="{F2D4EF55-80FF-4B45-A07F-8121C091F618}" type="pres">
      <dgm:prSet presAssocID="{BAAB1DBD-9B32-4715-99C4-9CA708398F6F}" presName="img" presStyleLbl="fgImgPlace1" presStyleIdx="4" presStyleCnt="8"/>
      <dgm:spPr>
        <a:blipFill rotWithShape="1">
          <a:blip xmlns:r="http://schemas.openxmlformats.org/officeDocument/2006/relationships" r:embed="rId5"/>
          <a:srcRect/>
          <a:stretch>
            <a:fillRect t="-8000" b="-8000"/>
          </a:stretch>
        </a:blipFill>
      </dgm:spPr>
    </dgm:pt>
    <dgm:pt modelId="{2F8258F7-B03B-45AC-B5A1-6BD044FE3445}" type="pres">
      <dgm:prSet presAssocID="{BAAB1DBD-9B32-4715-99C4-9CA708398F6F}" presName="text" presStyleLbl="node1" presStyleIdx="4" presStyleCnt="8">
        <dgm:presLayoutVars>
          <dgm:bulletEnabled val="1"/>
        </dgm:presLayoutVars>
      </dgm:prSet>
      <dgm:spPr/>
    </dgm:pt>
    <dgm:pt modelId="{6B237F53-24D2-4ABF-AAB4-A61FD8E35B58}" type="pres">
      <dgm:prSet presAssocID="{F5B6F8D0-F339-48AA-B62B-8BABE9E07553}" presName="spacer" presStyleCnt="0"/>
      <dgm:spPr/>
    </dgm:pt>
    <dgm:pt modelId="{1A67923A-CE62-4B4D-951C-BDF786C0D923}" type="pres">
      <dgm:prSet presAssocID="{87B07F93-A3BC-4341-A10B-707BCBEE4E69}" presName="comp" presStyleCnt="0"/>
      <dgm:spPr/>
    </dgm:pt>
    <dgm:pt modelId="{BE9DBD71-F20A-4913-86E3-1935E83E2E7A}" type="pres">
      <dgm:prSet presAssocID="{87B07F93-A3BC-4341-A10B-707BCBEE4E69}" presName="box" presStyleLbl="node1" presStyleIdx="5" presStyleCnt="8"/>
      <dgm:spPr/>
    </dgm:pt>
    <dgm:pt modelId="{056D1736-A15E-4697-9894-5DB4C5F087B0}" type="pres">
      <dgm:prSet presAssocID="{87B07F93-A3BC-4341-A10B-707BCBEE4E69}" presName="img" presStyleLbl="fgImgPlace1" presStyleIdx="5" presStyleCnt="8"/>
      <dgm:spPr>
        <a:blipFill rotWithShape="1">
          <a:blip xmlns:r="http://schemas.openxmlformats.org/officeDocument/2006/relationships" r:embed="rId6"/>
          <a:srcRect/>
          <a:stretch>
            <a:fillRect t="-2000" b="-2000"/>
          </a:stretch>
        </a:blipFill>
      </dgm:spPr>
    </dgm:pt>
    <dgm:pt modelId="{3CEDFE4D-6765-4450-AFDD-E6D948E54295}" type="pres">
      <dgm:prSet presAssocID="{87B07F93-A3BC-4341-A10B-707BCBEE4E69}" presName="text" presStyleLbl="node1" presStyleIdx="5" presStyleCnt="8">
        <dgm:presLayoutVars>
          <dgm:bulletEnabled val="1"/>
        </dgm:presLayoutVars>
      </dgm:prSet>
      <dgm:spPr/>
    </dgm:pt>
    <dgm:pt modelId="{2903BABC-7E0A-4D4B-813E-6356A23C4E36}" type="pres">
      <dgm:prSet presAssocID="{BC0EF01F-42D7-4D1F-A100-310A5F524818}" presName="spacer" presStyleCnt="0"/>
      <dgm:spPr/>
    </dgm:pt>
    <dgm:pt modelId="{A13BDBFF-1C38-47E3-8B77-F7305D53FEDA}" type="pres">
      <dgm:prSet presAssocID="{609ED4F1-37C8-431B-A6B1-D25B4C7EF6F5}" presName="comp" presStyleCnt="0"/>
      <dgm:spPr/>
    </dgm:pt>
    <dgm:pt modelId="{CE961CA4-769F-4130-8E43-A34B0671BE31}" type="pres">
      <dgm:prSet presAssocID="{609ED4F1-37C8-431B-A6B1-D25B4C7EF6F5}" presName="box" presStyleLbl="node1" presStyleIdx="6" presStyleCnt="8"/>
      <dgm:spPr/>
    </dgm:pt>
    <dgm:pt modelId="{79E4C34F-3A8C-4A07-A789-9EFA0D664F23}" type="pres">
      <dgm:prSet presAssocID="{609ED4F1-37C8-431B-A6B1-D25B4C7EF6F5}" presName="img" presStyleLbl="fgImgPlace1" presStyleIdx="6" presStyleCnt="8"/>
      <dgm:spPr>
        <a:blipFill rotWithShape="1">
          <a:blip xmlns:r="http://schemas.openxmlformats.org/officeDocument/2006/relationships" r:embed="rId7"/>
          <a:srcRect/>
          <a:stretch>
            <a:fillRect t="-37000" b="-37000"/>
          </a:stretch>
        </a:blipFill>
      </dgm:spPr>
    </dgm:pt>
    <dgm:pt modelId="{DBC03B99-1780-41EE-BF6E-F96B4F1D2C4D}" type="pres">
      <dgm:prSet presAssocID="{609ED4F1-37C8-431B-A6B1-D25B4C7EF6F5}" presName="text" presStyleLbl="node1" presStyleIdx="6" presStyleCnt="8">
        <dgm:presLayoutVars>
          <dgm:bulletEnabled val="1"/>
        </dgm:presLayoutVars>
      </dgm:prSet>
      <dgm:spPr/>
    </dgm:pt>
    <dgm:pt modelId="{B780064A-0068-4CDB-B232-0D7D61BF52F9}" type="pres">
      <dgm:prSet presAssocID="{FB6A5DF8-56AC-49D9-BFE1-93E4A2B8DED1}" presName="spacer" presStyleCnt="0"/>
      <dgm:spPr/>
    </dgm:pt>
    <dgm:pt modelId="{F83BC7C7-777F-4EE9-8549-2E028897D022}" type="pres">
      <dgm:prSet presAssocID="{3A998943-B286-4C61-8461-6F643DF4F79D}" presName="comp" presStyleCnt="0"/>
      <dgm:spPr/>
    </dgm:pt>
    <dgm:pt modelId="{F18C4245-80D1-45FA-B278-A04AFD1C06BF}" type="pres">
      <dgm:prSet presAssocID="{3A998943-B286-4C61-8461-6F643DF4F79D}" presName="box" presStyleLbl="node1" presStyleIdx="7" presStyleCnt="8"/>
      <dgm:spPr/>
    </dgm:pt>
    <dgm:pt modelId="{0EBEF21C-7321-478A-A7C7-DBB84E16593B}" type="pres">
      <dgm:prSet presAssocID="{3A998943-B286-4C61-8461-6F643DF4F79D}" presName="img" presStyleLbl="fgImgPlace1" presStyleIdx="7" presStyleCnt="8"/>
      <dgm:spPr>
        <a:blipFill rotWithShape="1">
          <a:blip xmlns:r="http://schemas.openxmlformats.org/officeDocument/2006/relationships" r:embed="rId8"/>
          <a:srcRect/>
          <a:stretch>
            <a:fillRect l="-2000" r="-2000"/>
          </a:stretch>
        </a:blipFill>
      </dgm:spPr>
    </dgm:pt>
    <dgm:pt modelId="{B48AE170-46C1-48CA-BAF4-A250ADB4B21C}" type="pres">
      <dgm:prSet presAssocID="{3A998943-B286-4C61-8461-6F643DF4F79D}" presName="text" presStyleLbl="node1" presStyleIdx="7" presStyleCnt="8">
        <dgm:presLayoutVars>
          <dgm:bulletEnabled val="1"/>
        </dgm:presLayoutVars>
      </dgm:prSet>
      <dgm:spPr/>
    </dgm:pt>
  </dgm:ptLst>
  <dgm:cxnLst>
    <dgm:cxn modelId="{ED7A4D16-6111-424D-B051-30E57C540D85}" type="presOf" srcId="{609ED4F1-37C8-431B-A6B1-D25B4C7EF6F5}" destId="{DBC03B99-1780-41EE-BF6E-F96B4F1D2C4D}" srcOrd="1" destOrd="0" presId="urn:microsoft.com/office/officeart/2005/8/layout/vList4"/>
    <dgm:cxn modelId="{D7634F1B-2CC5-44BC-BAA1-03F28E317479}" type="presOf" srcId="{B145262A-660B-44E3-BED7-41EAABE20A70}" destId="{0A9106C1-DF97-4AFB-AF51-28D424A5ECC6}" srcOrd="0" destOrd="0" presId="urn:microsoft.com/office/officeart/2005/8/layout/vList4"/>
    <dgm:cxn modelId="{6607B820-B088-4161-8087-6B03030411C1}" type="presOf" srcId="{6194510A-F78B-496B-8CFC-FE06797F0D7D}" destId="{B13225ED-438E-4080-88A3-0D5F1234AB09}" srcOrd="1" destOrd="0" presId="urn:microsoft.com/office/officeart/2005/8/layout/vList4"/>
    <dgm:cxn modelId="{12016F24-AE22-4288-8D43-879CF8144EE9}" type="presOf" srcId="{C1E15063-08B9-4CD9-9657-11CC882DB76C}" destId="{B7A66C6D-325C-461F-81C4-82421A0BC3A6}" srcOrd="1" destOrd="0" presId="urn:microsoft.com/office/officeart/2005/8/layout/vList4"/>
    <dgm:cxn modelId="{ABBF033E-3146-4BC2-8127-197884C7404A}" type="presOf" srcId="{87B07F93-A3BC-4341-A10B-707BCBEE4E69}" destId="{BE9DBD71-F20A-4913-86E3-1935E83E2E7A}" srcOrd="0" destOrd="0" presId="urn:microsoft.com/office/officeart/2005/8/layout/vList4"/>
    <dgm:cxn modelId="{C4715D5E-BF70-4782-B1E2-9F2C71B4EBE4}" srcId="{50AC4FEA-25DB-43C5-BABD-E3090A979517}" destId="{6194510A-F78B-496B-8CFC-FE06797F0D7D}" srcOrd="1" destOrd="0" parTransId="{4AA457A4-05B4-4299-9686-6950D3D2A9C3}" sibTransId="{5DB6B191-42E5-4999-A359-0CA8B715D65C}"/>
    <dgm:cxn modelId="{044E165F-D29E-4C8E-993E-167F524A1A17}" srcId="{50AC4FEA-25DB-43C5-BABD-E3090A979517}" destId="{609ED4F1-37C8-431B-A6B1-D25B4C7EF6F5}" srcOrd="6" destOrd="0" parTransId="{0B6E07A1-13C7-4470-BF23-405C0593B044}" sibTransId="{FB6A5DF8-56AC-49D9-BFE1-93E4A2B8DED1}"/>
    <dgm:cxn modelId="{C8618141-4FF0-4111-AA65-726806340F33}" srcId="{50AC4FEA-25DB-43C5-BABD-E3090A979517}" destId="{3A998943-B286-4C61-8461-6F643DF4F79D}" srcOrd="7" destOrd="0" parTransId="{FBB876B2-EE56-41FF-A02C-97067970C09A}" sibTransId="{E53F3B14-BED2-4133-871E-7CBFD68F42D5}"/>
    <dgm:cxn modelId="{04181946-6A33-4BCE-9B07-200B2DFFC393}" type="presOf" srcId="{A4EF7D23-8EE9-45A7-BBDA-E45AC5614F4D}" destId="{7928A1BC-28BC-476A-ACA8-32ECE3ED626D}" srcOrd="1" destOrd="0" presId="urn:microsoft.com/office/officeart/2005/8/layout/vList4"/>
    <dgm:cxn modelId="{FE2F4768-D5F3-4410-837C-164569CD4B59}" type="presOf" srcId="{609ED4F1-37C8-431B-A6B1-D25B4C7EF6F5}" destId="{CE961CA4-769F-4130-8E43-A34B0671BE31}" srcOrd="0" destOrd="0" presId="urn:microsoft.com/office/officeart/2005/8/layout/vList4"/>
    <dgm:cxn modelId="{14125369-4C92-4687-946D-558F8A8CE25C}" type="presOf" srcId="{C1E15063-08B9-4CD9-9657-11CC882DB76C}" destId="{125BD21A-9857-4DA4-BA1F-31140CC41829}" srcOrd="0" destOrd="0" presId="urn:microsoft.com/office/officeart/2005/8/layout/vList4"/>
    <dgm:cxn modelId="{24A6EE6D-FA67-4529-9B73-54E4EE5B0BD9}" srcId="{50AC4FEA-25DB-43C5-BABD-E3090A979517}" destId="{87B07F93-A3BC-4341-A10B-707BCBEE4E69}" srcOrd="5" destOrd="0" parTransId="{F8FEE28B-ECFD-4537-B9BE-7319203EAD45}" sibTransId="{BC0EF01F-42D7-4D1F-A100-310A5F524818}"/>
    <dgm:cxn modelId="{B7B8AA50-6BFB-4994-893E-75F66F678502}" type="presOf" srcId="{BAAB1DBD-9B32-4715-99C4-9CA708398F6F}" destId="{2F8258F7-B03B-45AC-B5A1-6BD044FE3445}" srcOrd="1" destOrd="0" presId="urn:microsoft.com/office/officeart/2005/8/layout/vList4"/>
    <dgm:cxn modelId="{CDA7DE78-1610-4709-9E2B-C23BA0CE371C}" type="presOf" srcId="{6194510A-F78B-496B-8CFC-FE06797F0D7D}" destId="{1763F38B-8C45-498E-9152-5FF721549F0E}" srcOrd="0" destOrd="0" presId="urn:microsoft.com/office/officeart/2005/8/layout/vList4"/>
    <dgm:cxn modelId="{E53DBF89-69CD-4A06-9339-5FA69C057640}" srcId="{50AC4FEA-25DB-43C5-BABD-E3090A979517}" destId="{BAAB1DBD-9B32-4715-99C4-9CA708398F6F}" srcOrd="4" destOrd="0" parTransId="{236D63A9-8817-408B-A79F-87D09D62CB93}" sibTransId="{F5B6F8D0-F339-48AA-B62B-8BABE9E07553}"/>
    <dgm:cxn modelId="{38EA1B99-F5B6-4615-8CE6-F63BF1982018}" srcId="{50AC4FEA-25DB-43C5-BABD-E3090A979517}" destId="{B145262A-660B-44E3-BED7-41EAABE20A70}" srcOrd="2" destOrd="0" parTransId="{8ECA535F-6CA6-4354-B65A-A515055617C1}" sibTransId="{2A113315-422D-4DD8-A80E-8A3F08B9D8C8}"/>
    <dgm:cxn modelId="{E83162A5-442B-47CC-A23D-936C80DD696A}" type="presOf" srcId="{A4EF7D23-8EE9-45A7-BBDA-E45AC5614F4D}" destId="{0BDD1A35-9C9C-4243-99CD-186B236C66E4}" srcOrd="0" destOrd="0" presId="urn:microsoft.com/office/officeart/2005/8/layout/vList4"/>
    <dgm:cxn modelId="{D722C8A6-195D-4F74-9FE7-9E96331976C4}" type="presOf" srcId="{3A998943-B286-4C61-8461-6F643DF4F79D}" destId="{B48AE170-46C1-48CA-BAF4-A250ADB4B21C}" srcOrd="1" destOrd="0" presId="urn:microsoft.com/office/officeart/2005/8/layout/vList4"/>
    <dgm:cxn modelId="{AADC03A7-D66D-43B0-8E6D-60F0CC3F642B}" type="presOf" srcId="{B145262A-660B-44E3-BED7-41EAABE20A70}" destId="{1AEA1C55-85DB-440B-A39B-971E11008973}" srcOrd="1" destOrd="0" presId="urn:microsoft.com/office/officeart/2005/8/layout/vList4"/>
    <dgm:cxn modelId="{CEDA41B1-A815-43E0-AE2C-E2F77C1B4F75}" type="presOf" srcId="{87B07F93-A3BC-4341-A10B-707BCBEE4E69}" destId="{3CEDFE4D-6765-4450-AFDD-E6D948E54295}" srcOrd="1" destOrd="0" presId="urn:microsoft.com/office/officeart/2005/8/layout/vList4"/>
    <dgm:cxn modelId="{DDA8F4C6-1284-476C-8BC4-AB2B6D3FBE0E}" srcId="{50AC4FEA-25DB-43C5-BABD-E3090A979517}" destId="{C1E15063-08B9-4CD9-9657-11CC882DB76C}" srcOrd="0" destOrd="0" parTransId="{4D2B7384-5AD9-4CB7-99DD-47F146A6B007}" sibTransId="{E93E81C1-DC3D-40DD-BC0B-0E8A4A14E76B}"/>
    <dgm:cxn modelId="{180031D7-E547-4E86-97AF-27AF0CBD0276}" type="presOf" srcId="{50AC4FEA-25DB-43C5-BABD-E3090A979517}" destId="{FC403DB8-8C28-4F5E-AD4D-FCD2C039D8A6}" srcOrd="0" destOrd="0" presId="urn:microsoft.com/office/officeart/2005/8/layout/vList4"/>
    <dgm:cxn modelId="{DD27D9DF-F493-4B52-AB6A-86AD288471D3}" type="presOf" srcId="{BAAB1DBD-9B32-4715-99C4-9CA708398F6F}" destId="{0D0A9F00-9AD3-4824-A1AE-52FFC5D2CF7A}" srcOrd="0" destOrd="0" presId="urn:microsoft.com/office/officeart/2005/8/layout/vList4"/>
    <dgm:cxn modelId="{BB2CABF3-C848-4DC6-AF16-FC3FB371D443}" srcId="{50AC4FEA-25DB-43C5-BABD-E3090A979517}" destId="{A4EF7D23-8EE9-45A7-BBDA-E45AC5614F4D}" srcOrd="3" destOrd="0" parTransId="{39215908-688C-438F-961D-5A72852C2E63}" sibTransId="{49AC9943-E413-4324-ABAA-9796F6A87E92}"/>
    <dgm:cxn modelId="{5642AFFD-2B53-48AC-994C-C5B07CF835E7}" type="presOf" srcId="{3A998943-B286-4C61-8461-6F643DF4F79D}" destId="{F18C4245-80D1-45FA-B278-A04AFD1C06BF}" srcOrd="0" destOrd="0" presId="urn:microsoft.com/office/officeart/2005/8/layout/vList4"/>
    <dgm:cxn modelId="{79E77AA3-226A-47FB-97DC-6DED12902AF7}" type="presParOf" srcId="{FC403DB8-8C28-4F5E-AD4D-FCD2C039D8A6}" destId="{AD2929C3-6E00-48FA-B5AD-20EC5F69DB3B}" srcOrd="0" destOrd="0" presId="urn:microsoft.com/office/officeart/2005/8/layout/vList4"/>
    <dgm:cxn modelId="{9E436B6F-C5A0-4963-AA64-148C930D5FD3}" type="presParOf" srcId="{AD2929C3-6E00-48FA-B5AD-20EC5F69DB3B}" destId="{125BD21A-9857-4DA4-BA1F-31140CC41829}" srcOrd="0" destOrd="0" presId="urn:microsoft.com/office/officeart/2005/8/layout/vList4"/>
    <dgm:cxn modelId="{6934C537-681F-4140-8C5D-9B8A2BD9C12A}" type="presParOf" srcId="{AD2929C3-6E00-48FA-B5AD-20EC5F69DB3B}" destId="{72329385-649B-4675-A62A-9B6F527BF59E}" srcOrd="1" destOrd="0" presId="urn:microsoft.com/office/officeart/2005/8/layout/vList4"/>
    <dgm:cxn modelId="{03E4A751-84BC-4F0C-9D30-E5D3CCBA5C4C}" type="presParOf" srcId="{AD2929C3-6E00-48FA-B5AD-20EC5F69DB3B}" destId="{B7A66C6D-325C-461F-81C4-82421A0BC3A6}" srcOrd="2" destOrd="0" presId="urn:microsoft.com/office/officeart/2005/8/layout/vList4"/>
    <dgm:cxn modelId="{94A1619F-BFCF-4036-8796-873102B8BCAE}" type="presParOf" srcId="{FC403DB8-8C28-4F5E-AD4D-FCD2C039D8A6}" destId="{12F31145-042E-4037-BBD7-D6937CB71CE7}" srcOrd="1" destOrd="0" presId="urn:microsoft.com/office/officeart/2005/8/layout/vList4"/>
    <dgm:cxn modelId="{EBC86DC2-69BF-477D-BC73-51F7E551F112}" type="presParOf" srcId="{FC403DB8-8C28-4F5E-AD4D-FCD2C039D8A6}" destId="{C24DE5C3-00DD-4B41-9E73-A28C2C1BD508}" srcOrd="2" destOrd="0" presId="urn:microsoft.com/office/officeart/2005/8/layout/vList4"/>
    <dgm:cxn modelId="{E4A019C6-596D-404B-80DE-0EA16FCF52D1}" type="presParOf" srcId="{C24DE5C3-00DD-4B41-9E73-A28C2C1BD508}" destId="{1763F38B-8C45-498E-9152-5FF721549F0E}" srcOrd="0" destOrd="0" presId="urn:microsoft.com/office/officeart/2005/8/layout/vList4"/>
    <dgm:cxn modelId="{D07AE1B5-3D96-451F-864C-1067EDB80BD6}" type="presParOf" srcId="{C24DE5C3-00DD-4B41-9E73-A28C2C1BD508}" destId="{DA905E4B-052D-41BF-AAC6-BD10E0EE2274}" srcOrd="1" destOrd="0" presId="urn:microsoft.com/office/officeart/2005/8/layout/vList4"/>
    <dgm:cxn modelId="{F2D7B2CB-921C-411B-ADED-966426A0133E}" type="presParOf" srcId="{C24DE5C3-00DD-4B41-9E73-A28C2C1BD508}" destId="{B13225ED-438E-4080-88A3-0D5F1234AB09}" srcOrd="2" destOrd="0" presId="urn:microsoft.com/office/officeart/2005/8/layout/vList4"/>
    <dgm:cxn modelId="{0CA1D1F5-4A70-42F0-AD44-6F6223DBF3E8}" type="presParOf" srcId="{FC403DB8-8C28-4F5E-AD4D-FCD2C039D8A6}" destId="{D338A6E7-90D4-4427-B725-FFD9DACCECE6}" srcOrd="3" destOrd="0" presId="urn:microsoft.com/office/officeart/2005/8/layout/vList4"/>
    <dgm:cxn modelId="{F1223051-5F2F-44C3-9AB2-9A80AD953692}" type="presParOf" srcId="{FC403DB8-8C28-4F5E-AD4D-FCD2C039D8A6}" destId="{467F7926-4FB0-4A0F-9163-E736A94A0D5D}" srcOrd="4" destOrd="0" presId="urn:microsoft.com/office/officeart/2005/8/layout/vList4"/>
    <dgm:cxn modelId="{0D726706-C77B-45C6-93D9-D8B7813372F2}" type="presParOf" srcId="{467F7926-4FB0-4A0F-9163-E736A94A0D5D}" destId="{0A9106C1-DF97-4AFB-AF51-28D424A5ECC6}" srcOrd="0" destOrd="0" presId="urn:microsoft.com/office/officeart/2005/8/layout/vList4"/>
    <dgm:cxn modelId="{B0568076-9BE5-4EA1-BC59-753C6001C1CF}" type="presParOf" srcId="{467F7926-4FB0-4A0F-9163-E736A94A0D5D}" destId="{24F0C4AA-CDFD-4808-A8F6-B13597D2A2F7}" srcOrd="1" destOrd="0" presId="urn:microsoft.com/office/officeart/2005/8/layout/vList4"/>
    <dgm:cxn modelId="{49E91F62-E0B0-474F-97A4-0745B10B6C9E}" type="presParOf" srcId="{467F7926-4FB0-4A0F-9163-E736A94A0D5D}" destId="{1AEA1C55-85DB-440B-A39B-971E11008973}" srcOrd="2" destOrd="0" presId="urn:microsoft.com/office/officeart/2005/8/layout/vList4"/>
    <dgm:cxn modelId="{149300DC-D17C-4422-A691-54D7F4D82019}" type="presParOf" srcId="{FC403DB8-8C28-4F5E-AD4D-FCD2C039D8A6}" destId="{4F2668F7-E308-4290-9010-75718757CC4A}" srcOrd="5" destOrd="0" presId="urn:microsoft.com/office/officeart/2005/8/layout/vList4"/>
    <dgm:cxn modelId="{F6B69274-C3DD-4FAE-A9C4-0611BEAEA41F}" type="presParOf" srcId="{FC403DB8-8C28-4F5E-AD4D-FCD2C039D8A6}" destId="{89F8143F-BCEF-4722-9D74-7E0909AD27B5}" srcOrd="6" destOrd="0" presId="urn:microsoft.com/office/officeart/2005/8/layout/vList4"/>
    <dgm:cxn modelId="{F2342FDE-09ED-406C-9E49-7BDCFA789590}" type="presParOf" srcId="{89F8143F-BCEF-4722-9D74-7E0909AD27B5}" destId="{0BDD1A35-9C9C-4243-99CD-186B236C66E4}" srcOrd="0" destOrd="0" presId="urn:microsoft.com/office/officeart/2005/8/layout/vList4"/>
    <dgm:cxn modelId="{C5A72206-7805-4A53-B2AC-B4959E5D3BCC}" type="presParOf" srcId="{89F8143F-BCEF-4722-9D74-7E0909AD27B5}" destId="{2DE3C97E-8337-455E-9946-7AD957A7217F}" srcOrd="1" destOrd="0" presId="urn:microsoft.com/office/officeart/2005/8/layout/vList4"/>
    <dgm:cxn modelId="{5A42C63E-F1CE-4B8D-8100-EBFE3E7BD66E}" type="presParOf" srcId="{89F8143F-BCEF-4722-9D74-7E0909AD27B5}" destId="{7928A1BC-28BC-476A-ACA8-32ECE3ED626D}" srcOrd="2" destOrd="0" presId="urn:microsoft.com/office/officeart/2005/8/layout/vList4"/>
    <dgm:cxn modelId="{15C1F9CC-73F6-485E-BFD8-6C5F275DC2B0}" type="presParOf" srcId="{FC403DB8-8C28-4F5E-AD4D-FCD2C039D8A6}" destId="{43902975-8E5E-41C5-981B-E387C6CE5668}" srcOrd="7" destOrd="0" presId="urn:microsoft.com/office/officeart/2005/8/layout/vList4"/>
    <dgm:cxn modelId="{864A8204-2D3B-4375-B410-E749E4E19675}" type="presParOf" srcId="{FC403DB8-8C28-4F5E-AD4D-FCD2C039D8A6}" destId="{7E2F985A-1F14-471B-ADCA-19174587A4A1}" srcOrd="8" destOrd="0" presId="urn:microsoft.com/office/officeart/2005/8/layout/vList4"/>
    <dgm:cxn modelId="{4DC26E64-30A8-4C9B-9734-8E5C8BF76E68}" type="presParOf" srcId="{7E2F985A-1F14-471B-ADCA-19174587A4A1}" destId="{0D0A9F00-9AD3-4824-A1AE-52FFC5D2CF7A}" srcOrd="0" destOrd="0" presId="urn:microsoft.com/office/officeart/2005/8/layout/vList4"/>
    <dgm:cxn modelId="{085218B0-AB9C-422A-8B99-C0C9D48C74CE}" type="presParOf" srcId="{7E2F985A-1F14-471B-ADCA-19174587A4A1}" destId="{F2D4EF55-80FF-4B45-A07F-8121C091F618}" srcOrd="1" destOrd="0" presId="urn:microsoft.com/office/officeart/2005/8/layout/vList4"/>
    <dgm:cxn modelId="{574FA8C6-B26E-4010-A85C-DF738223D749}" type="presParOf" srcId="{7E2F985A-1F14-471B-ADCA-19174587A4A1}" destId="{2F8258F7-B03B-45AC-B5A1-6BD044FE3445}" srcOrd="2" destOrd="0" presId="urn:microsoft.com/office/officeart/2005/8/layout/vList4"/>
    <dgm:cxn modelId="{FB3BB3B1-E60A-439F-886E-8F64D60A6222}" type="presParOf" srcId="{FC403DB8-8C28-4F5E-AD4D-FCD2C039D8A6}" destId="{6B237F53-24D2-4ABF-AAB4-A61FD8E35B58}" srcOrd="9" destOrd="0" presId="urn:microsoft.com/office/officeart/2005/8/layout/vList4"/>
    <dgm:cxn modelId="{B80ACFD8-F312-493E-9B73-43E4F9A16810}" type="presParOf" srcId="{FC403DB8-8C28-4F5E-AD4D-FCD2C039D8A6}" destId="{1A67923A-CE62-4B4D-951C-BDF786C0D923}" srcOrd="10" destOrd="0" presId="urn:microsoft.com/office/officeart/2005/8/layout/vList4"/>
    <dgm:cxn modelId="{82935EA3-24A0-4432-AC53-2B546E069C84}" type="presParOf" srcId="{1A67923A-CE62-4B4D-951C-BDF786C0D923}" destId="{BE9DBD71-F20A-4913-86E3-1935E83E2E7A}" srcOrd="0" destOrd="0" presId="urn:microsoft.com/office/officeart/2005/8/layout/vList4"/>
    <dgm:cxn modelId="{A1E29F26-E7BE-43FB-82D0-282BF5FBCD0D}" type="presParOf" srcId="{1A67923A-CE62-4B4D-951C-BDF786C0D923}" destId="{056D1736-A15E-4697-9894-5DB4C5F087B0}" srcOrd="1" destOrd="0" presId="urn:microsoft.com/office/officeart/2005/8/layout/vList4"/>
    <dgm:cxn modelId="{9AA39390-046D-40BD-A476-1DA0B1C17847}" type="presParOf" srcId="{1A67923A-CE62-4B4D-951C-BDF786C0D923}" destId="{3CEDFE4D-6765-4450-AFDD-E6D948E54295}" srcOrd="2" destOrd="0" presId="urn:microsoft.com/office/officeart/2005/8/layout/vList4"/>
    <dgm:cxn modelId="{D11EC687-EF44-4196-B78C-1C46415569DB}" type="presParOf" srcId="{FC403DB8-8C28-4F5E-AD4D-FCD2C039D8A6}" destId="{2903BABC-7E0A-4D4B-813E-6356A23C4E36}" srcOrd="11" destOrd="0" presId="urn:microsoft.com/office/officeart/2005/8/layout/vList4"/>
    <dgm:cxn modelId="{4C29723F-9E4B-4426-8D10-7AD7D18797D1}" type="presParOf" srcId="{FC403DB8-8C28-4F5E-AD4D-FCD2C039D8A6}" destId="{A13BDBFF-1C38-47E3-8B77-F7305D53FEDA}" srcOrd="12" destOrd="0" presId="urn:microsoft.com/office/officeart/2005/8/layout/vList4"/>
    <dgm:cxn modelId="{1165E276-A5E3-40C5-ADF8-1E0DB6030D85}" type="presParOf" srcId="{A13BDBFF-1C38-47E3-8B77-F7305D53FEDA}" destId="{CE961CA4-769F-4130-8E43-A34B0671BE31}" srcOrd="0" destOrd="0" presId="urn:microsoft.com/office/officeart/2005/8/layout/vList4"/>
    <dgm:cxn modelId="{19746E7A-B4D4-4071-B815-6B2EE5D6FB68}" type="presParOf" srcId="{A13BDBFF-1C38-47E3-8B77-F7305D53FEDA}" destId="{79E4C34F-3A8C-4A07-A789-9EFA0D664F23}" srcOrd="1" destOrd="0" presId="urn:microsoft.com/office/officeart/2005/8/layout/vList4"/>
    <dgm:cxn modelId="{466827FA-31B6-4F84-BE67-E123E3D5F749}" type="presParOf" srcId="{A13BDBFF-1C38-47E3-8B77-F7305D53FEDA}" destId="{DBC03B99-1780-41EE-BF6E-F96B4F1D2C4D}" srcOrd="2" destOrd="0" presId="urn:microsoft.com/office/officeart/2005/8/layout/vList4"/>
    <dgm:cxn modelId="{5A747288-5DE8-4CA9-AE25-09A7EDFF55E6}" type="presParOf" srcId="{FC403DB8-8C28-4F5E-AD4D-FCD2C039D8A6}" destId="{B780064A-0068-4CDB-B232-0D7D61BF52F9}" srcOrd="13" destOrd="0" presId="urn:microsoft.com/office/officeart/2005/8/layout/vList4"/>
    <dgm:cxn modelId="{ED140220-F9C9-4F84-9AA6-7EAF9AD9AE98}" type="presParOf" srcId="{FC403DB8-8C28-4F5E-AD4D-FCD2C039D8A6}" destId="{F83BC7C7-777F-4EE9-8549-2E028897D022}" srcOrd="14" destOrd="0" presId="urn:microsoft.com/office/officeart/2005/8/layout/vList4"/>
    <dgm:cxn modelId="{83245F3F-6CDA-4A0F-886C-A24AF510A3F3}" type="presParOf" srcId="{F83BC7C7-777F-4EE9-8549-2E028897D022}" destId="{F18C4245-80D1-45FA-B278-A04AFD1C06BF}" srcOrd="0" destOrd="0" presId="urn:microsoft.com/office/officeart/2005/8/layout/vList4"/>
    <dgm:cxn modelId="{E8A5D562-2761-43AE-B994-EFD20C61FDDB}" type="presParOf" srcId="{F83BC7C7-777F-4EE9-8549-2E028897D022}" destId="{0EBEF21C-7321-478A-A7C7-DBB84E16593B}" srcOrd="1" destOrd="0" presId="urn:microsoft.com/office/officeart/2005/8/layout/vList4"/>
    <dgm:cxn modelId="{A6A9C821-F429-465E-8A1C-44F623311339}" type="presParOf" srcId="{F83BC7C7-777F-4EE9-8549-2E028897D022}" destId="{B48AE170-46C1-48CA-BAF4-A250ADB4B21C}"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5BD21A-9857-4DA4-BA1F-31140CC41829}">
      <dsp:nvSpPr>
        <dsp:cNvPr id="0" name=""/>
        <dsp:cNvSpPr/>
      </dsp:nvSpPr>
      <dsp:spPr>
        <a:xfrm>
          <a:off x="0" y="0"/>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ordinaire » : </a:t>
          </a:r>
          <a:r>
            <a:rPr lang="fr-FR" sz="1600" kern="1200" dirty="0"/>
            <a:t>un médium banal servant aux tâches et activités domestiques </a:t>
          </a:r>
        </a:p>
      </dsp:txBody>
      <dsp:txXfrm>
        <a:off x="1540331" y="0"/>
        <a:ext cx="5876492" cy="569671"/>
      </dsp:txXfrm>
    </dsp:sp>
    <dsp:sp modelId="{72329385-649B-4675-A62A-9B6F527BF59E}">
      <dsp:nvSpPr>
        <dsp:cNvPr id="0" name=""/>
        <dsp:cNvSpPr/>
      </dsp:nvSpPr>
      <dsp:spPr>
        <a:xfrm>
          <a:off x="56967" y="56967"/>
          <a:ext cx="1483364" cy="455737"/>
        </a:xfrm>
        <a:prstGeom prst="roundRect">
          <a:avLst>
            <a:gd name="adj" fmla="val 10000"/>
          </a:avLst>
        </a:prstGeom>
        <a:blipFill rotWithShape="1">
          <a:blip xmlns:r="http://schemas.openxmlformats.org/officeDocument/2006/relationships" r:embed="rId1"/>
          <a:srcRect/>
          <a:stretch>
            <a:fillRect t="-42000" b="-4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63F38B-8C45-498E-9152-5FF721549F0E}">
      <dsp:nvSpPr>
        <dsp:cNvPr id="0" name=""/>
        <dsp:cNvSpPr/>
      </dsp:nvSpPr>
      <dsp:spPr>
        <a:xfrm>
          <a:off x="0" y="626638"/>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plaisir » ou « eau de réception » : </a:t>
          </a:r>
          <a:r>
            <a:rPr lang="fr-FR" sz="1600" kern="1200" dirty="0"/>
            <a:t>une jouissance gustative et contribuant à la bienséance </a:t>
          </a:r>
        </a:p>
      </dsp:txBody>
      <dsp:txXfrm>
        <a:off x="1540331" y="626638"/>
        <a:ext cx="5876492" cy="569671"/>
      </dsp:txXfrm>
    </dsp:sp>
    <dsp:sp modelId="{DA905E4B-052D-41BF-AAC6-BD10E0EE2274}">
      <dsp:nvSpPr>
        <dsp:cNvPr id="0" name=""/>
        <dsp:cNvSpPr/>
      </dsp:nvSpPr>
      <dsp:spPr>
        <a:xfrm>
          <a:off x="56967" y="683605"/>
          <a:ext cx="1483364" cy="455737"/>
        </a:xfrm>
        <a:prstGeom prst="roundRect">
          <a:avLst>
            <a:gd name="adj" fmla="val 10000"/>
          </a:avLst>
        </a:prstGeom>
        <a:blipFill rotWithShape="1">
          <a:blip xmlns:r="http://schemas.openxmlformats.org/officeDocument/2006/relationships" r:embed="rId2"/>
          <a:srcRect/>
          <a:stretch>
            <a:fillRect t="-15000" b="-1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9106C1-DF97-4AFB-AF51-28D424A5ECC6}">
      <dsp:nvSpPr>
        <dsp:cNvPr id="0" name=""/>
        <dsp:cNvSpPr/>
      </dsp:nvSpPr>
      <dsp:spPr>
        <a:xfrm>
          <a:off x="0" y="1253277"/>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confort » </a:t>
          </a:r>
          <a:r>
            <a:rPr lang="fr-FR" sz="1600" kern="1200" dirty="0"/>
            <a:t>au service du bien-être des personnes</a:t>
          </a:r>
        </a:p>
      </dsp:txBody>
      <dsp:txXfrm>
        <a:off x="1540331" y="1253277"/>
        <a:ext cx="5876492" cy="569671"/>
      </dsp:txXfrm>
    </dsp:sp>
    <dsp:sp modelId="{24F0C4AA-CDFD-4808-A8F6-B13597D2A2F7}">
      <dsp:nvSpPr>
        <dsp:cNvPr id="0" name=""/>
        <dsp:cNvSpPr/>
      </dsp:nvSpPr>
      <dsp:spPr>
        <a:xfrm>
          <a:off x="56967" y="1310244"/>
          <a:ext cx="1483364" cy="455737"/>
        </a:xfrm>
        <a:prstGeom prst="roundRect">
          <a:avLst>
            <a:gd name="adj" fmla="val 10000"/>
          </a:avLst>
        </a:prstGeom>
        <a:blipFill rotWithShape="1">
          <a:blip xmlns:r="http://schemas.openxmlformats.org/officeDocument/2006/relationships" r:embed="rId3"/>
          <a:srcRect/>
          <a:stretch>
            <a:fillRect t="-19000" b="-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DD1A35-9C9C-4243-99CD-186B236C66E4}">
      <dsp:nvSpPr>
        <dsp:cNvPr id="0" name=""/>
        <dsp:cNvSpPr/>
      </dsp:nvSpPr>
      <dsp:spPr>
        <a:xfrm>
          <a:off x="0" y="1879915"/>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loisir » : </a:t>
          </a:r>
          <a:r>
            <a:rPr lang="fr-FR" sz="1600" kern="1200" dirty="0"/>
            <a:t>un médium au service du ludisme et des sports aquatiques,</a:t>
          </a:r>
        </a:p>
      </dsp:txBody>
      <dsp:txXfrm>
        <a:off x="1540331" y="1879915"/>
        <a:ext cx="5876492" cy="569671"/>
      </dsp:txXfrm>
    </dsp:sp>
    <dsp:sp modelId="{2DE3C97E-8337-455E-9946-7AD957A7217F}">
      <dsp:nvSpPr>
        <dsp:cNvPr id="0" name=""/>
        <dsp:cNvSpPr/>
      </dsp:nvSpPr>
      <dsp:spPr>
        <a:xfrm>
          <a:off x="56967" y="1936882"/>
          <a:ext cx="1483364" cy="455737"/>
        </a:xfrm>
        <a:prstGeom prst="roundRect">
          <a:avLst>
            <a:gd name="adj" fmla="val 10000"/>
          </a:avLst>
        </a:prstGeom>
        <a:blipFill rotWithShape="1">
          <a:blip xmlns:r="http://schemas.openxmlformats.org/officeDocument/2006/relationships" r:embed="rId4"/>
          <a:srcRect/>
          <a:stretch>
            <a:fillRect t="-19000" b="-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0A9F00-9AD3-4824-A1AE-52FFC5D2CF7A}">
      <dsp:nvSpPr>
        <dsp:cNvPr id="0" name=""/>
        <dsp:cNvSpPr/>
      </dsp:nvSpPr>
      <dsp:spPr>
        <a:xfrm>
          <a:off x="0" y="2506554"/>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hygiénique » : </a:t>
          </a:r>
          <a:r>
            <a:rPr lang="fr-FR" sz="1600" kern="1200" dirty="0"/>
            <a:t>nettoyer les impuretés et éviter les odeurs socialement dérangeantes.</a:t>
          </a:r>
        </a:p>
      </dsp:txBody>
      <dsp:txXfrm>
        <a:off x="1540331" y="2506554"/>
        <a:ext cx="5876492" cy="569671"/>
      </dsp:txXfrm>
    </dsp:sp>
    <dsp:sp modelId="{F2D4EF55-80FF-4B45-A07F-8121C091F618}">
      <dsp:nvSpPr>
        <dsp:cNvPr id="0" name=""/>
        <dsp:cNvSpPr/>
      </dsp:nvSpPr>
      <dsp:spPr>
        <a:xfrm>
          <a:off x="56967" y="2563521"/>
          <a:ext cx="1483364" cy="455737"/>
        </a:xfrm>
        <a:prstGeom prst="roundRect">
          <a:avLst>
            <a:gd name="adj" fmla="val 10000"/>
          </a:avLst>
        </a:prstGeom>
        <a:blipFill rotWithShape="1">
          <a:blip xmlns:r="http://schemas.openxmlformats.org/officeDocument/2006/relationships" r:embed="rId5"/>
          <a:srcRect/>
          <a:stretch>
            <a:fillRect t="-8000" b="-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9DBD71-F20A-4913-86E3-1935E83E2E7A}">
      <dsp:nvSpPr>
        <dsp:cNvPr id="0" name=""/>
        <dsp:cNvSpPr/>
      </dsp:nvSpPr>
      <dsp:spPr>
        <a:xfrm>
          <a:off x="0" y="3133192"/>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médicale » : </a:t>
          </a:r>
          <a:r>
            <a:rPr lang="fr-FR" sz="1600" kern="1200" dirty="0"/>
            <a:t>une réponse aux pathologies physiques et physiologiques des personnes. </a:t>
          </a:r>
        </a:p>
      </dsp:txBody>
      <dsp:txXfrm>
        <a:off x="1540331" y="3133192"/>
        <a:ext cx="5876492" cy="569671"/>
      </dsp:txXfrm>
    </dsp:sp>
    <dsp:sp modelId="{056D1736-A15E-4697-9894-5DB4C5F087B0}">
      <dsp:nvSpPr>
        <dsp:cNvPr id="0" name=""/>
        <dsp:cNvSpPr/>
      </dsp:nvSpPr>
      <dsp:spPr>
        <a:xfrm>
          <a:off x="56967" y="3190160"/>
          <a:ext cx="1483364" cy="455737"/>
        </a:xfrm>
        <a:prstGeom prst="roundRect">
          <a:avLst>
            <a:gd name="adj" fmla="val 10000"/>
          </a:avLst>
        </a:prstGeom>
        <a:blipFill rotWithShape="1">
          <a:blip xmlns:r="http://schemas.openxmlformats.org/officeDocument/2006/relationships" r:embed="rId6"/>
          <a:srcRect/>
          <a:stretch>
            <a:fillRect t="-2000" b="-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961CA4-769F-4130-8E43-A34B0671BE31}">
      <dsp:nvSpPr>
        <dsp:cNvPr id="0" name=""/>
        <dsp:cNvSpPr/>
      </dsp:nvSpPr>
      <dsp:spPr>
        <a:xfrm>
          <a:off x="0" y="3759831"/>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valorisable » : </a:t>
          </a:r>
          <a:r>
            <a:rPr lang="fr-FR" sz="1600" kern="1200" dirty="0"/>
            <a:t>une eau réutilisable au nom des propriétés qu’elle aurait obtenues grâce à son premier usage.</a:t>
          </a:r>
        </a:p>
      </dsp:txBody>
      <dsp:txXfrm>
        <a:off x="1540331" y="3759831"/>
        <a:ext cx="5876492" cy="569671"/>
      </dsp:txXfrm>
    </dsp:sp>
    <dsp:sp modelId="{79E4C34F-3A8C-4A07-A789-9EFA0D664F23}">
      <dsp:nvSpPr>
        <dsp:cNvPr id="0" name=""/>
        <dsp:cNvSpPr/>
      </dsp:nvSpPr>
      <dsp:spPr>
        <a:xfrm>
          <a:off x="56967" y="3816798"/>
          <a:ext cx="1483364" cy="455737"/>
        </a:xfrm>
        <a:prstGeom prst="roundRect">
          <a:avLst>
            <a:gd name="adj" fmla="val 10000"/>
          </a:avLst>
        </a:prstGeom>
        <a:blipFill rotWithShape="1">
          <a:blip xmlns:r="http://schemas.openxmlformats.org/officeDocument/2006/relationships" r:embed="rId7"/>
          <a:srcRect/>
          <a:stretch>
            <a:fillRect t="-37000" b="-3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8C4245-80D1-45FA-B278-A04AFD1C06BF}">
      <dsp:nvSpPr>
        <dsp:cNvPr id="0" name=""/>
        <dsp:cNvSpPr/>
      </dsp:nvSpPr>
      <dsp:spPr>
        <a:xfrm>
          <a:off x="0" y="4386470"/>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spirituelle » : </a:t>
          </a:r>
          <a:r>
            <a:rPr lang="fr-FR" sz="1600" kern="1200" dirty="0"/>
            <a:t>une approche philosophique des relations homme-nature-société - la nature / divinité </a:t>
          </a:r>
        </a:p>
      </dsp:txBody>
      <dsp:txXfrm>
        <a:off x="1540331" y="4386470"/>
        <a:ext cx="5876492" cy="569671"/>
      </dsp:txXfrm>
    </dsp:sp>
    <dsp:sp modelId="{0EBEF21C-7321-478A-A7C7-DBB84E16593B}">
      <dsp:nvSpPr>
        <dsp:cNvPr id="0" name=""/>
        <dsp:cNvSpPr/>
      </dsp:nvSpPr>
      <dsp:spPr>
        <a:xfrm>
          <a:off x="56967" y="4443437"/>
          <a:ext cx="1483364" cy="455737"/>
        </a:xfrm>
        <a:prstGeom prst="roundRect">
          <a:avLst>
            <a:gd name="adj" fmla="val 10000"/>
          </a:avLst>
        </a:prstGeom>
        <a:blipFill rotWithShape="1">
          <a:blip xmlns:r="http://schemas.openxmlformats.org/officeDocument/2006/relationships" r:embed="rId8"/>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16/03/2021</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16/03/2021</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fr-FR"/>
              <a:t>Modifiez le style du titre</a:t>
            </a:r>
            <a:endParaRPr lang="en-US" dirty="0"/>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fr-FR" dirty="0"/>
              <a:t>Modifiez le style du titre</a:t>
            </a:r>
            <a:endParaRPr lang="en-US" dirty="0"/>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1" name="Text Box 15">
            <a:extLst>
              <a:ext uri="{FF2B5EF4-FFF2-40B4-BE49-F238E27FC236}">
                <a16:creationId xmlns:a16="http://schemas.microsoft.com/office/drawing/2014/main" id="{E346EEA5-38FF-4B8C-9ED2-13CD393A39DC}"/>
              </a:ext>
            </a:extLst>
          </p:cNvPr>
          <p:cNvSpPr txBox="1">
            <a:spLocks noChangeArrowheads="1"/>
          </p:cNvSpPr>
          <p:nvPr userDrawn="1"/>
        </p:nvSpPr>
        <p:spPr bwMode="auto">
          <a:xfrm>
            <a:off x="388081" y="1546086"/>
            <a:ext cx="8964487" cy="14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ts val="1800"/>
              </a:spcBef>
              <a:buClr>
                <a:schemeClr val="accent2"/>
              </a:buClr>
              <a:buSzPct val="100000"/>
              <a:buFont typeface="Arial" panose="020B0604020202020204" pitchFamily="34" charset="0"/>
              <a:buChar char="•"/>
            </a:pPr>
            <a:endParaRPr lang="fr-FR" altLang="fr-FR" sz="2000" dirty="0">
              <a:solidFill>
                <a:srgbClr val="0077D4"/>
              </a:solidFill>
              <a:latin typeface="Trebuchet MS" panose="020B0603020202020204" pitchFamily="34" charset="0"/>
            </a:endParaRPr>
          </a:p>
          <a:p>
            <a:pPr marL="800100" lvl="1" indent="-342900">
              <a:spcAft>
                <a:spcPts val="600"/>
              </a:spcAft>
              <a:buClr>
                <a:schemeClr val="accent2"/>
              </a:buClr>
              <a:buSzPct val="100000"/>
              <a:buFont typeface="Arial" panose="020B0604020202020204" pitchFamily="34" charset="0"/>
              <a:buChar char="•"/>
            </a:pPr>
            <a:endParaRPr lang="fr-FR" altLang="fr-FR" sz="2000" dirty="0">
              <a:solidFill>
                <a:srgbClr val="0077D4"/>
              </a:solidFill>
              <a:latin typeface="Trebuchet MS" panose="020B0603020202020204" pitchFamily="34" charset="0"/>
            </a:endParaRPr>
          </a:p>
          <a:p>
            <a:pPr marL="1257300" lvl="2" indent="-342900">
              <a:spcBef>
                <a:spcPts val="600"/>
              </a:spcBef>
              <a:buClr>
                <a:schemeClr val="accent2"/>
              </a:buClr>
              <a:buSzPct val="100000"/>
              <a:buFont typeface="Arial" panose="020B0604020202020204" pitchFamily="34" charset="0"/>
              <a:buChar char="•"/>
            </a:pPr>
            <a:endParaRPr lang="fr-FR" altLang="fr-FR" dirty="0">
              <a:solidFill>
                <a:srgbClr val="0077D4"/>
              </a:solidFill>
              <a:latin typeface="Trebuchet MS" panose="020B0603020202020204" pitchFamily="34" charset="0"/>
            </a:endParaRPr>
          </a:p>
          <a:p>
            <a:pPr marL="1257300" lvl="2" indent="-342900">
              <a:spcBef>
                <a:spcPts val="600"/>
              </a:spcBef>
              <a:buClr>
                <a:schemeClr val="accent2"/>
              </a:buClr>
              <a:buSzPct val="100000"/>
              <a:buFont typeface="Arial" panose="020B0604020202020204" pitchFamily="34" charset="0"/>
              <a:buChar char="•"/>
            </a:pPr>
            <a:endParaRPr lang="fr-FR" altLang="fr-FR" dirty="0">
              <a:solidFill>
                <a:srgbClr val="0077D4"/>
              </a:solidFill>
              <a:latin typeface="Trebuchet MS" panose="020B0603020202020204" pitchFamily="34" charset="0"/>
            </a:endParaRPr>
          </a:p>
        </p:txBody>
      </p:sp>
      <p:sp>
        <p:nvSpPr>
          <p:cNvPr id="5" name="Espace réservé du texte 4">
            <a:extLst>
              <a:ext uri="{FF2B5EF4-FFF2-40B4-BE49-F238E27FC236}">
                <a16:creationId xmlns:a16="http://schemas.microsoft.com/office/drawing/2014/main" id="{8D8B3AE7-2078-4E30-8D7F-4269536F0401}"/>
              </a:ext>
            </a:extLst>
          </p:cNvPr>
          <p:cNvSpPr>
            <a:spLocks noGrp="1"/>
          </p:cNvSpPr>
          <p:nvPr>
            <p:ph type="body" sz="quarter" idx="13"/>
          </p:nvPr>
        </p:nvSpPr>
        <p:spPr>
          <a:xfrm>
            <a:off x="539750" y="1628775"/>
            <a:ext cx="8147050" cy="4162425"/>
          </a:xfrm>
        </p:spPr>
        <p:txBody>
          <a:bodyPr/>
          <a:lstStyle>
            <a:lvl1pPr>
              <a:defRPr>
                <a:solidFill>
                  <a:srgbClr val="0070C0"/>
                </a:solidFill>
              </a:defRPr>
            </a:lvl1pPr>
            <a:lvl2pPr>
              <a:defRPr>
                <a:solidFill>
                  <a:srgbClr val="0070C0"/>
                </a:solidFill>
              </a:defRPr>
            </a:lvl2pPr>
            <a:lvl3pPr>
              <a:defRPr>
                <a:solidFill>
                  <a:srgbClr val="0070C0"/>
                </a:solidFill>
              </a:defRPr>
            </a:lvl3pPr>
            <a:lvl4pPr>
              <a:defRPr>
                <a:solidFill>
                  <a:srgbClr val="0070C0"/>
                </a:solidFill>
              </a:defRPr>
            </a:lvl4pPr>
            <a:lvl5pPr>
              <a:defRPr>
                <a:solidFill>
                  <a:srgbClr val="0070C0"/>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85820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fr-FR"/>
              <a:t>Modifiez le style du titre</a:t>
            </a:r>
            <a:endParaRPr lang="en-US" dirty="0"/>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2" name="Espace réservé du texte 4">
            <a:extLst>
              <a:ext uri="{FF2B5EF4-FFF2-40B4-BE49-F238E27FC236}">
                <a16:creationId xmlns:a16="http://schemas.microsoft.com/office/drawing/2014/main" id="{9B89E8CF-998F-4670-9B57-E5715E0FFB2A}"/>
              </a:ext>
            </a:extLst>
          </p:cNvPr>
          <p:cNvSpPr>
            <a:spLocks noGrp="1"/>
          </p:cNvSpPr>
          <p:nvPr>
            <p:ph type="body" sz="quarter" idx="13"/>
          </p:nvPr>
        </p:nvSpPr>
        <p:spPr>
          <a:xfrm>
            <a:off x="539750" y="1628775"/>
            <a:ext cx="8147050" cy="4162425"/>
          </a:xfrm>
        </p:spPr>
        <p:txBody>
          <a:bodyPr/>
          <a:lstStyle>
            <a:lvl1pPr>
              <a:defRPr>
                <a:solidFill>
                  <a:srgbClr val="0070C0"/>
                </a:solidFill>
              </a:defRPr>
            </a:lvl1pPr>
            <a:lvl2pPr>
              <a:defRPr>
                <a:solidFill>
                  <a:srgbClr val="0070C0"/>
                </a:solidFill>
              </a:defRPr>
            </a:lvl2pPr>
            <a:lvl3pPr>
              <a:defRPr>
                <a:solidFill>
                  <a:srgbClr val="0070C0"/>
                </a:solidFill>
              </a:defRPr>
            </a:lvl3pPr>
            <a:lvl4pPr>
              <a:defRPr>
                <a:solidFill>
                  <a:srgbClr val="0070C0"/>
                </a:solidFill>
              </a:defRPr>
            </a:lvl4pPr>
            <a:lvl5pPr>
              <a:defRPr>
                <a:solidFill>
                  <a:srgbClr val="0070C0"/>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83228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3BC398-5D2F-44F4-B4D3-9815184D7451}"/>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8AAA416-77A8-4100-BDD3-46C3587291B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CA6108A-6F09-4FF7-880A-2D40D32BC332}"/>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5" name="Espace réservé du pied de page 4">
            <a:extLst>
              <a:ext uri="{FF2B5EF4-FFF2-40B4-BE49-F238E27FC236}">
                <a16:creationId xmlns:a16="http://schemas.microsoft.com/office/drawing/2014/main" id="{2129CEEE-C075-480B-9DF1-1A3F0423CC5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BC603C-A695-493E-AF1D-D7ABF325C2BD}"/>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164496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0F882F-0EE4-47ED-B68D-E7FBB8F5CFE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8848846-5BD1-4D5B-85D4-6623B226610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8CFC73-9FE9-4A91-AEE2-24A892545B2A}"/>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5" name="Espace réservé du pied de page 4">
            <a:extLst>
              <a:ext uri="{FF2B5EF4-FFF2-40B4-BE49-F238E27FC236}">
                <a16:creationId xmlns:a16="http://schemas.microsoft.com/office/drawing/2014/main" id="{AA8272DB-EF42-4D3C-AE23-A08723296D5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5A3FA7C-4D8F-423F-9A91-A2F0E4A7087D}"/>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90997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7E7B86-05B7-4AA3-8D3E-4AADA5C88BE8}"/>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925F969-1945-49F9-94C1-B9CD038E42B0}"/>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7EB8943-6B70-44AF-A4B7-7C9C79F85633}"/>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5" name="Espace réservé du pied de page 4">
            <a:extLst>
              <a:ext uri="{FF2B5EF4-FFF2-40B4-BE49-F238E27FC236}">
                <a16:creationId xmlns:a16="http://schemas.microsoft.com/office/drawing/2014/main" id="{098463E7-8397-4489-BEA2-E72115A4C71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CA7A9E-10EF-40D0-827B-B4F11EF2F799}"/>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2162982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4640E0-D684-4701-B0EE-D6183222191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64702E0-349B-4A7A-AAAB-9B7FA0642D96}"/>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868AC4D-C7C4-4D95-B072-1714D5288F12}"/>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EB89BFB-FDFC-4885-9C39-996BF7B0EC98}"/>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6" name="Espace réservé du pied de page 5">
            <a:extLst>
              <a:ext uri="{FF2B5EF4-FFF2-40B4-BE49-F238E27FC236}">
                <a16:creationId xmlns:a16="http://schemas.microsoft.com/office/drawing/2014/main" id="{3FB9EF77-255A-4C68-857A-7E70D49BDDA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2004FD4-05EE-4394-9F54-94A8C8B4811B}"/>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144339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2FDD09-A7A7-4F9E-BFA6-54721B7D896B}"/>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B9FB723-92FD-42AC-B689-6C38225A457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E8DC8DE-B972-4F98-BC11-3EB07473FA33}"/>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AA65537-7FAC-4645-B704-D92626646BC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291FA91-BCC5-41FA-BC85-D01E8AF0684D}"/>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F71D36E-FD3D-42EF-9F3E-2FFCAC5880E8}"/>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8" name="Espace réservé du pied de page 7">
            <a:extLst>
              <a:ext uri="{FF2B5EF4-FFF2-40B4-BE49-F238E27FC236}">
                <a16:creationId xmlns:a16="http://schemas.microsoft.com/office/drawing/2014/main" id="{BE99879F-2D31-4006-83A4-4E419CC8904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0F24A06-396A-44D1-B828-7B1BCD00E33E}"/>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321818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DD657A-3A76-4BEF-A094-5F3111BF988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A0110B0-9ED5-44EA-B5EB-152F588077F0}"/>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4" name="Espace réservé du pied de page 3">
            <a:extLst>
              <a:ext uri="{FF2B5EF4-FFF2-40B4-BE49-F238E27FC236}">
                <a16:creationId xmlns:a16="http://schemas.microsoft.com/office/drawing/2014/main" id="{083DE80B-8949-4658-AD58-E3ADEA8E74E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A3EAD41-7883-4860-AE16-1816CF56E128}"/>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2014357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EC57E5-47F0-4FE7-A132-98833D7453FE}"/>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3" name="Espace réservé du pied de page 2">
            <a:extLst>
              <a:ext uri="{FF2B5EF4-FFF2-40B4-BE49-F238E27FC236}">
                <a16:creationId xmlns:a16="http://schemas.microsoft.com/office/drawing/2014/main" id="{C8635B35-F522-45DA-9BAB-BC78354D6C4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75DD905-E5C4-4F5E-A34A-442B310996BA}"/>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28912774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533BAD-433E-4D57-89DB-2ED19056350B}"/>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36B1FF6-FA51-4D81-A765-493BDD14BA7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54C7246-195D-442B-B51A-3B0B762E55A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59D4AB9-1778-4927-A714-0861D71B55CE}"/>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6" name="Espace réservé du pied de page 5">
            <a:extLst>
              <a:ext uri="{FF2B5EF4-FFF2-40B4-BE49-F238E27FC236}">
                <a16:creationId xmlns:a16="http://schemas.microsoft.com/office/drawing/2014/main" id="{ACBCB8C0-E4A8-4158-8035-0039A5529E0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DC16C38-2B16-44B7-BF65-AB525A7EEDE2}"/>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2242448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FDD70B-FE42-409F-9305-5C9B61DC0AE4}"/>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F85F9F3-B68D-4F6F-B710-0FDD9A2E4A9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8B2A366-4A5D-4656-B375-52992FE4944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ED65720-AD51-4AB4-975B-C172A9FF8427}"/>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6" name="Espace réservé du pied de page 5">
            <a:extLst>
              <a:ext uri="{FF2B5EF4-FFF2-40B4-BE49-F238E27FC236}">
                <a16:creationId xmlns:a16="http://schemas.microsoft.com/office/drawing/2014/main" id="{97504B15-7238-40D1-99B9-167FB2B74AA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D4A357-D44B-41B6-BAE7-9060C269E484}"/>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3117005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4426D6-FA23-4C80-A00D-0A7849E42A8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EEE0155-CE93-4E1C-8D98-6F1EB388AF6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454B779-2463-44C9-BB6A-E61EBC78226B}"/>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5" name="Espace réservé du pied de page 4">
            <a:extLst>
              <a:ext uri="{FF2B5EF4-FFF2-40B4-BE49-F238E27FC236}">
                <a16:creationId xmlns:a16="http://schemas.microsoft.com/office/drawing/2014/main" id="{147F6D0C-8165-4F2E-89EF-970617F4E7E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72305EE-1BC5-4AA1-9B31-65538865455E}"/>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34720851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818A92A-D944-40CD-B8DD-AF76DF2377FD}"/>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8090865-5408-4FC7-BD1D-199DF4AD86D7}"/>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383EE89-438A-40E4-8B12-D4E886918BBF}"/>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5" name="Espace réservé du pied de page 4">
            <a:extLst>
              <a:ext uri="{FF2B5EF4-FFF2-40B4-BE49-F238E27FC236}">
                <a16:creationId xmlns:a16="http://schemas.microsoft.com/office/drawing/2014/main" id="{99C5392E-5E28-4361-9D75-859A0B66FE9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937C522-BE75-4ADF-9D0E-7F95418FFE9F}"/>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1961699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16/03/2021</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9C6666B-5F65-4009-AD67-78E9F1B5EBD4}"/>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22E7F13-6A29-44D9-8579-9101F4C99EB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8EB6891-3ACC-49AA-B641-1CABD41B4F2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CDC84E-2016-4AF4-92DA-1239BD1DB4F7}" type="datetimeFigureOut">
              <a:rPr lang="fr-FR" smtClean="0"/>
              <a:t>16/03/2021</a:t>
            </a:fld>
            <a:endParaRPr lang="fr-FR"/>
          </a:p>
        </p:txBody>
      </p:sp>
      <p:sp>
        <p:nvSpPr>
          <p:cNvPr id="5" name="Espace réservé du pied de page 4">
            <a:extLst>
              <a:ext uri="{FF2B5EF4-FFF2-40B4-BE49-F238E27FC236}">
                <a16:creationId xmlns:a16="http://schemas.microsoft.com/office/drawing/2014/main" id="{22F40FA7-AB48-4986-8CB9-8590DDBB798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367BA8C-7E53-45C7-8054-ED1840D40E9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C45DF1-C099-4AAF-BE07-C6E49E731EDB}" type="slidenum">
              <a:rPr lang="fr-FR" smtClean="0"/>
              <a:t>‹N°›</a:t>
            </a:fld>
            <a:endParaRPr lang="fr-FR"/>
          </a:p>
        </p:txBody>
      </p:sp>
    </p:spTree>
    <p:extLst>
      <p:ext uri="{BB962C8B-B14F-4D97-AF65-F5344CB8AC3E}">
        <p14:creationId xmlns:p14="http://schemas.microsoft.com/office/powerpoint/2010/main" val="3770706450"/>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0.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19.png"/><Relationship Id="rId2" Type="http://schemas.openxmlformats.org/officeDocument/2006/relationships/image" Target="../media/image23.emf"/><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18.jpeg"/><Relationship Id="rId5" Type="http://schemas.openxmlformats.org/officeDocument/2006/relationships/image" Target="../media/image26.png"/><Relationship Id="rId15" Type="http://schemas.openxmlformats.org/officeDocument/2006/relationships/image" Target="../media/image22.jpeg"/><Relationship Id="rId10" Type="http://schemas.openxmlformats.org/officeDocument/2006/relationships/image" Target="../media/image17.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2.png"/><Relationship Id="rId7" Type="http://schemas.openxmlformats.org/officeDocument/2006/relationships/image" Target="../media/image19.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33.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20.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19.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18.jpeg"/><Relationship Id="rId5" Type="http://schemas.openxmlformats.org/officeDocument/2006/relationships/image" Target="../media/image37.png"/><Relationship Id="rId15" Type="http://schemas.openxmlformats.org/officeDocument/2006/relationships/image" Target="../media/image22.jpeg"/><Relationship Id="rId10" Type="http://schemas.openxmlformats.org/officeDocument/2006/relationships/image" Target="../media/image17.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42.png"/><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42.png"/><Relationship Id="rId7" Type="http://schemas.openxmlformats.org/officeDocument/2006/relationships/image" Target="../media/image21.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7.png"/><Relationship Id="rId7" Type="http://schemas.openxmlformats.org/officeDocument/2006/relationships/image" Target="../media/image20.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42.png"/><Relationship Id="rId9" Type="http://schemas.openxmlformats.org/officeDocument/2006/relationships/image" Target="../media/image22.jpeg"/></Relationships>
</file>

<file path=ppt/slides/_rels/slide1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42.png"/><Relationship Id="rId7" Type="http://schemas.openxmlformats.org/officeDocument/2006/relationships/image" Target="../media/image21.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42.png"/><Relationship Id="rId7" Type="http://schemas.openxmlformats.org/officeDocument/2006/relationships/image" Target="../media/image21.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51.png"/><Relationship Id="rId7" Type="http://schemas.openxmlformats.org/officeDocument/2006/relationships/image" Target="../media/image21.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diagramLayout" Target="../diagrams/layout1.xml"/><Relationship Id="rId7" Type="http://schemas.openxmlformats.org/officeDocument/2006/relationships/image" Target="../media/image51.png"/><Relationship Id="rId12" Type="http://schemas.openxmlformats.org/officeDocument/2006/relationships/image" Target="../media/image22.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openxmlformats.org/officeDocument/2006/relationships/image" Target="../media/image21.png"/><Relationship Id="rId5" Type="http://schemas.openxmlformats.org/officeDocument/2006/relationships/diagramColors" Target="../diagrams/colors1.xml"/><Relationship Id="rId10" Type="http://schemas.openxmlformats.org/officeDocument/2006/relationships/image" Target="../media/image20.png"/><Relationship Id="rId4" Type="http://schemas.openxmlformats.org/officeDocument/2006/relationships/diagramQuickStyle" Target="../diagrams/quickStyle1.xml"/><Relationship Id="rId9" Type="http://schemas.openxmlformats.org/officeDocument/2006/relationships/image" Target="../media/image19.png"/></Relationships>
</file>

<file path=ppt/slides/_rels/slide2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61.png"/><Relationship Id="rId7" Type="http://schemas.openxmlformats.org/officeDocument/2006/relationships/image" Target="../media/image21.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3.gif"/><Relationship Id="rId7" Type="http://schemas.openxmlformats.org/officeDocument/2006/relationships/image" Target="../media/image18.jpe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61.png"/><Relationship Id="rId11" Type="http://schemas.openxmlformats.org/officeDocument/2006/relationships/image" Target="../media/image22.jpeg"/><Relationship Id="rId5" Type="http://schemas.openxmlformats.org/officeDocument/2006/relationships/image" Target="../media/image65.png"/><Relationship Id="rId10" Type="http://schemas.openxmlformats.org/officeDocument/2006/relationships/image" Target="../media/image21.png"/><Relationship Id="rId4" Type="http://schemas.openxmlformats.org/officeDocument/2006/relationships/image" Target="../media/image64.png"/><Relationship Id="rId9"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61.png"/><Relationship Id="rId7" Type="http://schemas.openxmlformats.org/officeDocument/2006/relationships/image" Target="../media/image21.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1498601"/>
            <a:ext cx="8352928" cy="2101850"/>
          </a:xfrm>
        </p:spPr>
        <p:txBody>
          <a:bodyPr>
            <a:normAutofit/>
          </a:bodyPr>
          <a:lstStyle/>
          <a:p>
            <a:r>
              <a:rPr lang="fr-FR" sz="2800" dirty="0"/>
              <a:t>Projet de recherche</a:t>
            </a:r>
            <a:br>
              <a:rPr lang="fr-FR" sz="2800" dirty="0"/>
            </a:br>
            <a:r>
              <a:rPr lang="fr-FR" sz="2800" dirty="0"/>
              <a:t>« prospective de la demande en eau potable »</a:t>
            </a:r>
            <a:br>
              <a:rPr lang="fr-FR" sz="2800" dirty="0"/>
            </a:br>
            <a:r>
              <a:rPr lang="fr-FR" sz="2000" dirty="0"/>
              <a:t>SMEGREG / INRAE (ex-IRSTEA)</a:t>
            </a:r>
            <a:br>
              <a:rPr lang="fr-FR" sz="2000" dirty="0"/>
            </a:br>
            <a:r>
              <a:rPr lang="fr-FR" sz="2000" dirty="0"/>
              <a:t>ENSEGID–Université Bordeaux Montaigne (EA G&amp;E et UMR PASSAGES)</a:t>
            </a:r>
          </a:p>
        </p:txBody>
      </p:sp>
      <p:sp>
        <p:nvSpPr>
          <p:cNvPr id="3" name="Sous-titre 2"/>
          <p:cNvSpPr>
            <a:spLocks noGrp="1"/>
          </p:cNvSpPr>
          <p:nvPr>
            <p:ph type="subTitle" idx="1"/>
          </p:nvPr>
        </p:nvSpPr>
        <p:spPr/>
        <p:txBody>
          <a:bodyPr>
            <a:normAutofit lnSpcReduction="10000"/>
          </a:bodyPr>
          <a:lstStyle/>
          <a:p>
            <a:r>
              <a:rPr lang="fr-FR" dirty="0"/>
              <a:t>Bureau de la Commission locale de l'eau</a:t>
            </a:r>
          </a:p>
          <a:p>
            <a:r>
              <a:rPr lang="fr-FR"/>
              <a:t>Réunion du 22 mars 2021</a:t>
            </a:r>
          </a:p>
          <a:p>
            <a:endParaRPr lang="fr-FR" dirty="0"/>
          </a:p>
        </p:txBody>
      </p:sp>
      <p:pic>
        <p:nvPicPr>
          <p:cNvPr id="1026" name="Picture 2" descr="\\serveur\DONNEES\Projets\Commun\SMEGREG\Locaux_Info_Materiel\Logos\Autres logos\INRAE\Logo-INRAE_Quadri-[HD].jpg"/>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1453312" y="701897"/>
            <a:ext cx="1212145" cy="31907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Résultat de recherche d'images pour &quot;umr passages&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0" name="Picture 6"/>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860032" y="332656"/>
            <a:ext cx="3181081" cy="1143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7740352" y="488121"/>
            <a:ext cx="1050800" cy="746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3059832" y="568207"/>
            <a:ext cx="2016224" cy="58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1333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A l'origine du projet</a:t>
            </a:r>
          </a:p>
        </p:txBody>
      </p:sp>
      <p:sp>
        <p:nvSpPr>
          <p:cNvPr id="4" name="Espace réservé du numéro de diapositive 3"/>
          <p:cNvSpPr>
            <a:spLocks noGrp="1"/>
          </p:cNvSpPr>
          <p:nvPr>
            <p:ph type="sldNum" sz="quarter" idx="12"/>
          </p:nvPr>
        </p:nvSpPr>
        <p:spPr/>
        <p:txBody>
          <a:bodyPr/>
          <a:lstStyle/>
          <a:p>
            <a:fld id="{A69E00E3-DEE3-4217-B4F6-3EC050798811}" type="slidenum">
              <a:rPr lang="fr-FR" smtClean="0"/>
              <a:t>2</a:t>
            </a:fld>
            <a:endParaRPr lang="fr-FR" dirty="0"/>
          </a:p>
        </p:txBody>
      </p:sp>
      <p:sp>
        <p:nvSpPr>
          <p:cNvPr id="7" name="Text Box 15">
            <a:extLst>
              <a:ext uri="{FF2B5EF4-FFF2-40B4-BE49-F238E27FC236}">
                <a16:creationId xmlns:a16="http://schemas.microsoft.com/office/drawing/2014/main" id="{D4A7F208-6907-43E8-939D-FC4E6D4C07A9}"/>
              </a:ext>
            </a:extLst>
          </p:cNvPr>
          <p:cNvSpPr txBox="1">
            <a:spLocks noGrp="1" noChangeArrowheads="1"/>
          </p:cNvSpPr>
          <p:nvPr>
            <p:ph idx="1"/>
          </p:nvPr>
        </p:nvSpPr>
        <p:spPr bwMode="auto">
          <a:xfrm>
            <a:off x="4572000" y="1405576"/>
            <a:ext cx="446449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2400"/>
              </a:spcBef>
              <a:buClr>
                <a:schemeClr val="accent2"/>
              </a:buClr>
              <a:buSzPct val="100000"/>
            </a:pPr>
            <a:endParaRPr lang="fr-FR" altLang="fr-FR" sz="2000" dirty="0">
              <a:solidFill>
                <a:srgbClr val="0077D4"/>
              </a:solidFill>
              <a:latin typeface="Trebuchet MS" panose="020B0603020202020204" pitchFamily="34" charset="0"/>
            </a:endParaRPr>
          </a:p>
          <a:p>
            <a:pPr marL="342900" indent="-342900" algn="just">
              <a:spcBef>
                <a:spcPts val="2400"/>
              </a:spcBef>
              <a:buClr>
                <a:schemeClr val="accent2"/>
              </a:buClr>
              <a:buSzPct val="100000"/>
              <a:buFont typeface="Arial" panose="020B0604020202020204" pitchFamily="34" charset="0"/>
              <a:buChar char="•"/>
            </a:pPr>
            <a:endParaRPr lang="fr-FR" altLang="fr-FR" sz="1600" b="1" dirty="0">
              <a:solidFill>
                <a:srgbClr val="0077D4"/>
              </a:solidFill>
              <a:latin typeface="Trebuchet MS" panose="020B0603020202020204" pitchFamily="34" charset="0"/>
            </a:endParaRPr>
          </a:p>
        </p:txBody>
      </p:sp>
      <p:sp>
        <p:nvSpPr>
          <p:cNvPr id="9" name="Text Box 15">
            <a:extLst>
              <a:ext uri="{FF2B5EF4-FFF2-40B4-BE49-F238E27FC236}">
                <a16:creationId xmlns:a16="http://schemas.microsoft.com/office/drawing/2014/main" id="{7BBD9060-9048-4E31-B80B-205DDD519544}"/>
              </a:ext>
            </a:extLst>
          </p:cNvPr>
          <p:cNvSpPr txBox="1">
            <a:spLocks noChangeArrowheads="1"/>
          </p:cNvSpPr>
          <p:nvPr/>
        </p:nvSpPr>
        <p:spPr bwMode="auto">
          <a:xfrm>
            <a:off x="137985" y="2157713"/>
            <a:ext cx="4516116"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Bef>
                <a:spcPts val="2400"/>
              </a:spcBef>
              <a:buClr>
                <a:schemeClr val="accent2"/>
              </a:buClr>
              <a:buSzPct val="100000"/>
            </a:pPr>
            <a:r>
              <a:rPr lang="fr-FR" altLang="fr-FR" b="1" dirty="0">
                <a:solidFill>
                  <a:srgbClr val="0077D4"/>
                </a:solidFill>
                <a:latin typeface="Trebuchet MS" panose="020B0603020202020204" pitchFamily="34" charset="0"/>
              </a:rPr>
              <a:t>Analyse des besoins en ressource de substitution menée en 2019</a:t>
            </a:r>
          </a:p>
          <a:p>
            <a:pPr>
              <a:spcBef>
                <a:spcPts val="2400"/>
              </a:spcBef>
              <a:buClr>
                <a:schemeClr val="accent2"/>
              </a:buClr>
              <a:buSzPct val="100000"/>
            </a:pPr>
            <a:r>
              <a:rPr lang="fr-FR" altLang="fr-FR" dirty="0">
                <a:solidFill>
                  <a:srgbClr val="0077D4"/>
                </a:solidFill>
                <a:latin typeface="Trebuchet MS" panose="020B0603020202020204" pitchFamily="34" charset="0"/>
              </a:rPr>
              <a:t>Deux hypothèses de la demande unitaire :</a:t>
            </a:r>
          </a:p>
          <a:p>
            <a:pPr marL="342900" indent="-342900">
              <a:spcBef>
                <a:spcPts val="1200"/>
              </a:spcBef>
              <a:buClr>
                <a:schemeClr val="accent2"/>
              </a:buClr>
              <a:buSzPct val="100000"/>
              <a:buFont typeface="Arial" panose="020B0604020202020204" pitchFamily="34" charset="0"/>
              <a:buChar char="•"/>
            </a:pPr>
            <a:r>
              <a:rPr lang="fr-FR" altLang="fr-FR" dirty="0" err="1">
                <a:solidFill>
                  <a:srgbClr val="0077D4"/>
                </a:solidFill>
                <a:latin typeface="Trebuchet MS" panose="020B0603020202020204" pitchFamily="34" charset="0"/>
              </a:rPr>
              <a:t>hyp</a:t>
            </a:r>
            <a:r>
              <a:rPr lang="fr-FR" altLang="fr-FR" dirty="0">
                <a:solidFill>
                  <a:srgbClr val="0077D4"/>
                </a:solidFill>
                <a:latin typeface="Trebuchet MS" panose="020B0603020202020204" pitchFamily="34" charset="0"/>
              </a:rPr>
              <a:t>. basse = consommation domestique évaluée à </a:t>
            </a:r>
            <a:r>
              <a:rPr lang="fr-FR" altLang="fr-FR" b="1" dirty="0">
                <a:solidFill>
                  <a:srgbClr val="0077D4"/>
                </a:solidFill>
                <a:latin typeface="Trebuchet MS" panose="020B0603020202020204" pitchFamily="34" charset="0"/>
              </a:rPr>
              <a:t>47 m</a:t>
            </a:r>
            <a:r>
              <a:rPr lang="fr-FR" altLang="fr-FR" b="1" baseline="30000" dirty="0">
                <a:solidFill>
                  <a:srgbClr val="0077D4"/>
                </a:solidFill>
                <a:latin typeface="Trebuchet MS" panose="020B0603020202020204" pitchFamily="34" charset="0"/>
              </a:rPr>
              <a:t>3</a:t>
            </a:r>
            <a:r>
              <a:rPr lang="fr-FR" altLang="fr-FR" b="1" dirty="0">
                <a:solidFill>
                  <a:srgbClr val="0077D4"/>
                </a:solidFill>
                <a:latin typeface="Trebuchet MS" panose="020B0603020202020204" pitchFamily="34" charset="0"/>
              </a:rPr>
              <a:t>/</a:t>
            </a:r>
            <a:r>
              <a:rPr lang="fr-FR" altLang="fr-FR" b="1" dirty="0" err="1">
                <a:solidFill>
                  <a:srgbClr val="0077D4"/>
                </a:solidFill>
                <a:latin typeface="Trebuchet MS" panose="020B0603020202020204" pitchFamily="34" charset="0"/>
              </a:rPr>
              <a:t>hab</a:t>
            </a:r>
            <a:r>
              <a:rPr lang="fr-FR" altLang="fr-FR" b="1" dirty="0">
                <a:solidFill>
                  <a:srgbClr val="0077D4"/>
                </a:solidFill>
                <a:latin typeface="Trebuchet MS" panose="020B0603020202020204" pitchFamily="34" charset="0"/>
              </a:rPr>
              <a:t>/an</a:t>
            </a:r>
          </a:p>
          <a:p>
            <a:pPr marL="342900" indent="-342900">
              <a:spcBef>
                <a:spcPts val="1200"/>
              </a:spcBef>
              <a:buClr>
                <a:schemeClr val="accent2"/>
              </a:buClr>
              <a:buSzPct val="100000"/>
              <a:buFont typeface="Arial" panose="020B0604020202020204" pitchFamily="34" charset="0"/>
              <a:buChar char="•"/>
            </a:pPr>
            <a:r>
              <a:rPr lang="fr-FR" altLang="fr-FR" dirty="0" err="1">
                <a:solidFill>
                  <a:srgbClr val="0077D4"/>
                </a:solidFill>
                <a:latin typeface="Trebuchet MS" panose="020B0603020202020204" pitchFamily="34" charset="0"/>
              </a:rPr>
              <a:t>hyp</a:t>
            </a:r>
            <a:r>
              <a:rPr lang="fr-FR" altLang="fr-FR" dirty="0">
                <a:solidFill>
                  <a:srgbClr val="0077D4"/>
                </a:solidFill>
                <a:latin typeface="Trebuchet MS" panose="020B0603020202020204" pitchFamily="34" charset="0"/>
              </a:rPr>
              <a:t>. haute = consommation domestique + économique + collective</a:t>
            </a:r>
            <a:br>
              <a:rPr lang="fr-FR" altLang="fr-FR" dirty="0">
                <a:solidFill>
                  <a:srgbClr val="0077D4"/>
                </a:solidFill>
                <a:latin typeface="Trebuchet MS" panose="020B0603020202020204" pitchFamily="34" charset="0"/>
              </a:rPr>
            </a:br>
            <a:r>
              <a:rPr lang="fr-FR" altLang="fr-FR" dirty="0">
                <a:solidFill>
                  <a:srgbClr val="0077D4"/>
                </a:solidFill>
                <a:latin typeface="Trebuchet MS" panose="020B0603020202020204" pitchFamily="34" charset="0"/>
              </a:rPr>
              <a:t>évaluée à : </a:t>
            </a:r>
          </a:p>
          <a:p>
            <a:pPr marL="800100" lvl="1" indent="-342900">
              <a:spcBef>
                <a:spcPts val="600"/>
              </a:spcBef>
              <a:buClr>
                <a:schemeClr val="accent2"/>
              </a:buClr>
              <a:buSzPct val="100000"/>
              <a:buFont typeface="Wingdings" panose="05000000000000000000" pitchFamily="2" charset="2"/>
              <a:buChar char="ü"/>
            </a:pPr>
            <a:r>
              <a:rPr lang="fr-FR" altLang="fr-FR" b="1" dirty="0">
                <a:solidFill>
                  <a:srgbClr val="0077D4"/>
                </a:solidFill>
                <a:latin typeface="Trebuchet MS" panose="020B0603020202020204" pitchFamily="34" charset="0"/>
              </a:rPr>
              <a:t>57 m</a:t>
            </a:r>
            <a:r>
              <a:rPr lang="fr-FR" altLang="fr-FR" b="1" baseline="30000" dirty="0">
                <a:solidFill>
                  <a:srgbClr val="0077D4"/>
                </a:solidFill>
                <a:latin typeface="Trebuchet MS" panose="020B0603020202020204" pitchFamily="34" charset="0"/>
              </a:rPr>
              <a:t>3</a:t>
            </a:r>
            <a:r>
              <a:rPr lang="fr-FR" altLang="fr-FR" b="1" dirty="0">
                <a:solidFill>
                  <a:srgbClr val="0077D4"/>
                </a:solidFill>
                <a:latin typeface="Trebuchet MS" panose="020B0603020202020204" pitchFamily="34" charset="0"/>
              </a:rPr>
              <a:t>/</a:t>
            </a:r>
            <a:r>
              <a:rPr lang="fr-FR" altLang="fr-FR" b="1" dirty="0" err="1">
                <a:solidFill>
                  <a:srgbClr val="0077D4"/>
                </a:solidFill>
                <a:latin typeface="Trebuchet MS" panose="020B0603020202020204" pitchFamily="34" charset="0"/>
              </a:rPr>
              <a:t>hab</a:t>
            </a:r>
            <a:r>
              <a:rPr lang="fr-FR" altLang="fr-FR" b="1" dirty="0">
                <a:solidFill>
                  <a:srgbClr val="0077D4"/>
                </a:solidFill>
                <a:latin typeface="Trebuchet MS" panose="020B0603020202020204" pitchFamily="34" charset="0"/>
              </a:rPr>
              <a:t>/an </a:t>
            </a:r>
            <a:r>
              <a:rPr lang="fr-FR" altLang="fr-FR" dirty="0">
                <a:solidFill>
                  <a:srgbClr val="0077D4"/>
                </a:solidFill>
                <a:latin typeface="Trebuchet MS" panose="020B0603020202020204" pitchFamily="34" charset="0"/>
              </a:rPr>
              <a:t>pour Bx Métropole</a:t>
            </a:r>
          </a:p>
          <a:p>
            <a:pPr marL="800100" lvl="1" indent="-342900">
              <a:spcBef>
                <a:spcPts val="600"/>
              </a:spcBef>
              <a:buClr>
                <a:schemeClr val="accent2"/>
              </a:buClr>
              <a:buSzPct val="100000"/>
              <a:buFont typeface="Wingdings" panose="05000000000000000000" pitchFamily="2" charset="2"/>
              <a:buChar char="ü"/>
            </a:pPr>
            <a:r>
              <a:rPr lang="fr-FR" altLang="fr-FR" b="1" dirty="0">
                <a:solidFill>
                  <a:srgbClr val="0077D4"/>
                </a:solidFill>
                <a:latin typeface="Trebuchet MS" panose="020B0603020202020204" pitchFamily="34" charset="0"/>
              </a:rPr>
              <a:t>62 m</a:t>
            </a:r>
            <a:r>
              <a:rPr lang="fr-FR" altLang="fr-FR" b="1" baseline="30000" dirty="0">
                <a:solidFill>
                  <a:srgbClr val="0077D4"/>
                </a:solidFill>
                <a:latin typeface="Trebuchet MS" panose="020B0603020202020204" pitchFamily="34" charset="0"/>
              </a:rPr>
              <a:t>3</a:t>
            </a:r>
            <a:r>
              <a:rPr lang="fr-FR" altLang="fr-FR" b="1" dirty="0">
                <a:solidFill>
                  <a:srgbClr val="0077D4"/>
                </a:solidFill>
                <a:latin typeface="Trebuchet MS" panose="020B0603020202020204" pitchFamily="34" charset="0"/>
              </a:rPr>
              <a:t>/</a:t>
            </a:r>
            <a:r>
              <a:rPr lang="fr-FR" altLang="fr-FR" b="1" dirty="0" err="1">
                <a:solidFill>
                  <a:srgbClr val="0077D4"/>
                </a:solidFill>
                <a:latin typeface="Trebuchet MS" panose="020B0603020202020204" pitchFamily="34" charset="0"/>
              </a:rPr>
              <a:t>hab</a:t>
            </a:r>
            <a:r>
              <a:rPr lang="fr-FR" altLang="fr-FR" b="1" dirty="0">
                <a:solidFill>
                  <a:srgbClr val="0077D4"/>
                </a:solidFill>
                <a:latin typeface="Trebuchet MS" panose="020B0603020202020204" pitchFamily="34" charset="0"/>
              </a:rPr>
              <a:t>/an </a:t>
            </a:r>
            <a:r>
              <a:rPr lang="fr-FR" altLang="fr-FR" dirty="0">
                <a:solidFill>
                  <a:srgbClr val="0077D4"/>
                </a:solidFill>
                <a:latin typeface="Trebuchet MS" panose="020B0603020202020204" pitchFamily="34" charset="0"/>
              </a:rPr>
              <a:t>hors Bx Métropole</a:t>
            </a:r>
            <a:endParaRPr lang="fr-FR" altLang="fr-FR" b="1" dirty="0">
              <a:solidFill>
                <a:srgbClr val="0077D4"/>
              </a:solidFill>
              <a:latin typeface="Trebuchet MS" panose="020B0603020202020204" pitchFamily="34" charset="0"/>
            </a:endParaRPr>
          </a:p>
        </p:txBody>
      </p:sp>
      <p:grpSp>
        <p:nvGrpSpPr>
          <p:cNvPr id="10" name="Groupe 9">
            <a:extLst>
              <a:ext uri="{FF2B5EF4-FFF2-40B4-BE49-F238E27FC236}">
                <a16:creationId xmlns:a16="http://schemas.microsoft.com/office/drawing/2014/main" id="{06273D63-53B9-4D9E-AE05-82182E7E06C1}"/>
              </a:ext>
            </a:extLst>
          </p:cNvPr>
          <p:cNvGrpSpPr>
            <a:grpSpLocks noChangeAspect="1"/>
          </p:cNvGrpSpPr>
          <p:nvPr/>
        </p:nvGrpSpPr>
        <p:grpSpPr>
          <a:xfrm>
            <a:off x="4764376" y="1430971"/>
            <a:ext cx="4180102" cy="5000628"/>
            <a:chOff x="4572303" y="485800"/>
            <a:chExt cx="5064567" cy="6058707"/>
          </a:xfrm>
        </p:grpSpPr>
        <p:pic>
          <p:nvPicPr>
            <p:cNvPr id="11" name="Image 10">
              <a:extLst>
                <a:ext uri="{FF2B5EF4-FFF2-40B4-BE49-F238E27FC236}">
                  <a16:creationId xmlns:a16="http://schemas.microsoft.com/office/drawing/2014/main" id="{44DFA136-8363-49D9-B024-8D9D30DD55FF}"/>
                </a:ext>
              </a:extLst>
            </p:cNvPr>
            <p:cNvPicPr/>
            <p:nvPr/>
          </p:nvPicPr>
          <p:blipFill rotWithShape="1">
            <a:blip r:embed="rId2" cstate="screen">
              <a:extLst>
                <a:ext uri="{28A0092B-C50C-407E-A947-70E740481C1C}">
                  <a14:useLocalDpi xmlns:a14="http://schemas.microsoft.com/office/drawing/2010/main" val="0"/>
                </a:ext>
              </a:extLst>
            </a:blip>
            <a:srcRect l="6952" r="6890"/>
            <a:stretch/>
          </p:blipFill>
          <p:spPr>
            <a:xfrm>
              <a:off x="4936940" y="1248952"/>
              <a:ext cx="4699929" cy="4679648"/>
            </a:xfrm>
            <a:prstGeom prst="rect">
              <a:avLst/>
            </a:prstGeom>
          </p:spPr>
        </p:pic>
        <p:sp>
          <p:nvSpPr>
            <p:cNvPr id="12" name="Rectangle 11">
              <a:extLst>
                <a:ext uri="{FF2B5EF4-FFF2-40B4-BE49-F238E27FC236}">
                  <a16:creationId xmlns:a16="http://schemas.microsoft.com/office/drawing/2014/main" id="{C4518A53-ECBC-4B0A-B014-A39E997D8BA8}"/>
                </a:ext>
              </a:extLst>
            </p:cNvPr>
            <p:cNvSpPr/>
            <p:nvPr/>
          </p:nvSpPr>
          <p:spPr>
            <a:xfrm>
              <a:off x="4716017" y="6022449"/>
              <a:ext cx="4920853" cy="522058"/>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100" dirty="0">
                  <a:solidFill>
                    <a:srgbClr val="0077D4"/>
                  </a:solidFill>
                  <a:latin typeface="Trebuchet MS" panose="020B0603020202020204" pitchFamily="34" charset="0"/>
                  <a:ea typeface="Calibri" panose="020F0502020204030204" pitchFamily="34" charset="0"/>
                  <a:cs typeface="Times New Roman" panose="02020603050405020304" pitchFamily="18" charset="0"/>
                </a:rPr>
                <a:t>Volume d’eau potable consommé par habitant et par service (SMEGREG, 2019) </a:t>
              </a:r>
              <a:endParaRPr lang="fr-FR" sz="1100" dirty="0">
                <a:solidFill>
                  <a:srgbClr val="0077D4"/>
                </a:solidFill>
              </a:endParaRPr>
            </a:p>
          </p:txBody>
        </p:sp>
        <p:sp>
          <p:nvSpPr>
            <p:cNvPr id="13" name="Titre 1">
              <a:extLst>
                <a:ext uri="{FF2B5EF4-FFF2-40B4-BE49-F238E27FC236}">
                  <a16:creationId xmlns:a16="http://schemas.microsoft.com/office/drawing/2014/main" id="{2871EFCE-8C4D-4FED-A793-A3D16F151B17}"/>
                </a:ext>
              </a:extLst>
            </p:cNvPr>
            <p:cNvSpPr txBox="1">
              <a:spLocks/>
            </p:cNvSpPr>
            <p:nvPr/>
          </p:nvSpPr>
          <p:spPr>
            <a:xfrm>
              <a:off x="4716016" y="485800"/>
              <a:ext cx="4436812" cy="588664"/>
            </a:xfrm>
            <a:prstGeom prst="rect">
              <a:avLst/>
            </a:prstGeom>
            <a:solidFill>
              <a:schemeClr val="bg1"/>
            </a:solidFill>
          </p:spPr>
          <p:txBody>
            <a:bodyPr vert="horz" lIns="91440" tIns="45720" rIns="91440" bIns="45720" rtlCol="0" anchor="ctr">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chemeClr val="accent6">
                      <a:lumMod val="75000"/>
                    </a:schemeClr>
                  </a:solidFill>
                </a:rPr>
                <a:t>Constat de la variabilité spatiale des volumes consommés</a:t>
              </a:r>
            </a:p>
          </p:txBody>
        </p:sp>
        <p:sp>
          <p:nvSpPr>
            <p:cNvPr id="14" name="Flèche vers le bas 11">
              <a:extLst>
                <a:ext uri="{FF2B5EF4-FFF2-40B4-BE49-F238E27FC236}">
                  <a16:creationId xmlns:a16="http://schemas.microsoft.com/office/drawing/2014/main" id="{BA086FC8-1BE8-48D6-94CA-843EADFB140D}"/>
                </a:ext>
              </a:extLst>
            </p:cNvPr>
            <p:cNvSpPr/>
            <p:nvPr/>
          </p:nvSpPr>
          <p:spPr>
            <a:xfrm rot="16200000">
              <a:off x="4541598" y="3597122"/>
              <a:ext cx="432048" cy="37063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grpSp>
    </p:spTree>
    <p:extLst>
      <p:ext uri="{BB962C8B-B14F-4D97-AF65-F5344CB8AC3E}">
        <p14:creationId xmlns:p14="http://schemas.microsoft.com/office/powerpoint/2010/main" val="1305171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A l'origine du projet</a:t>
            </a:r>
          </a:p>
        </p:txBody>
      </p:sp>
      <p:sp>
        <p:nvSpPr>
          <p:cNvPr id="4" name="Espace réservé du numéro de diapositive 3"/>
          <p:cNvSpPr>
            <a:spLocks noGrp="1"/>
          </p:cNvSpPr>
          <p:nvPr>
            <p:ph type="sldNum" sz="quarter" idx="12"/>
          </p:nvPr>
        </p:nvSpPr>
        <p:spPr/>
        <p:txBody>
          <a:bodyPr/>
          <a:lstStyle/>
          <a:p>
            <a:fld id="{A69E00E3-DEE3-4217-B4F6-3EC050798811}" type="slidenum">
              <a:rPr lang="fr-FR" smtClean="0"/>
              <a:t>3</a:t>
            </a:fld>
            <a:endParaRPr lang="fr-FR" dirty="0"/>
          </a:p>
        </p:txBody>
      </p:sp>
      <p:sp>
        <p:nvSpPr>
          <p:cNvPr id="7" name="Text Box 15">
            <a:extLst>
              <a:ext uri="{FF2B5EF4-FFF2-40B4-BE49-F238E27FC236}">
                <a16:creationId xmlns:a16="http://schemas.microsoft.com/office/drawing/2014/main" id="{D4A7F208-6907-43E8-939D-FC4E6D4C07A9}"/>
              </a:ext>
            </a:extLst>
          </p:cNvPr>
          <p:cNvSpPr txBox="1">
            <a:spLocks noGrp="1" noChangeArrowheads="1"/>
          </p:cNvSpPr>
          <p:nvPr>
            <p:ph idx="1"/>
          </p:nvPr>
        </p:nvSpPr>
        <p:spPr bwMode="auto">
          <a:xfrm>
            <a:off x="457200" y="1600200"/>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2400"/>
              </a:spcBef>
              <a:buClr>
                <a:schemeClr val="accent2"/>
              </a:buClr>
              <a:buSzPct val="100000"/>
            </a:pPr>
            <a:endParaRPr lang="fr-FR" altLang="fr-FR" sz="2000" dirty="0">
              <a:solidFill>
                <a:srgbClr val="0077D4"/>
              </a:solidFill>
              <a:latin typeface="Trebuchet MS" panose="020B0603020202020204" pitchFamily="34" charset="0"/>
            </a:endParaRPr>
          </a:p>
          <a:p>
            <a:pPr marL="342900" indent="-342900" algn="just">
              <a:spcBef>
                <a:spcPts val="2400"/>
              </a:spcBef>
              <a:buClr>
                <a:schemeClr val="accent2"/>
              </a:buClr>
              <a:buSzPct val="100000"/>
              <a:buFont typeface="Arial" panose="020B0604020202020204" pitchFamily="34" charset="0"/>
              <a:buChar char="•"/>
            </a:pPr>
            <a:endParaRPr lang="fr-FR" altLang="fr-FR" sz="1600" b="1" dirty="0">
              <a:solidFill>
                <a:srgbClr val="0077D4"/>
              </a:solidFill>
              <a:latin typeface="Trebuchet MS" panose="020B0603020202020204" pitchFamily="34" charset="0"/>
            </a:endParaRPr>
          </a:p>
        </p:txBody>
      </p:sp>
      <p:pic>
        <p:nvPicPr>
          <p:cNvPr id="5" name="Image 4">
            <a:extLst>
              <a:ext uri="{FF2B5EF4-FFF2-40B4-BE49-F238E27FC236}">
                <a16:creationId xmlns:a16="http://schemas.microsoft.com/office/drawing/2014/main" id="{1E03BF7E-8B36-4E81-AB98-06604893639D}"/>
              </a:ext>
            </a:extLst>
          </p:cNvPr>
          <p:cNvPicPr>
            <a:picLocks noChangeAspect="1"/>
          </p:cNvPicPr>
          <p:nvPr/>
        </p:nvPicPr>
        <p:blipFill>
          <a:blip r:embed="rId2"/>
          <a:stretch>
            <a:fillRect/>
          </a:stretch>
        </p:blipFill>
        <p:spPr>
          <a:xfrm>
            <a:off x="111959" y="2171430"/>
            <a:ext cx="8920080" cy="2450446"/>
          </a:xfrm>
          <a:prstGeom prst="rect">
            <a:avLst/>
          </a:prstGeom>
        </p:spPr>
      </p:pic>
      <p:sp>
        <p:nvSpPr>
          <p:cNvPr id="8" name="Text Box 15">
            <a:extLst>
              <a:ext uri="{FF2B5EF4-FFF2-40B4-BE49-F238E27FC236}">
                <a16:creationId xmlns:a16="http://schemas.microsoft.com/office/drawing/2014/main" id="{77249236-790F-43E6-9223-1B449D108F6C}"/>
              </a:ext>
            </a:extLst>
          </p:cNvPr>
          <p:cNvSpPr txBox="1">
            <a:spLocks noChangeArrowheads="1"/>
          </p:cNvSpPr>
          <p:nvPr/>
        </p:nvSpPr>
        <p:spPr bwMode="auto">
          <a:xfrm>
            <a:off x="111959" y="1417638"/>
            <a:ext cx="8920079"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Bef>
                <a:spcPts val="2400"/>
              </a:spcBef>
              <a:buClr>
                <a:schemeClr val="accent2"/>
              </a:buClr>
              <a:buSzPct val="100000"/>
            </a:pPr>
            <a:r>
              <a:rPr lang="fr-FR" altLang="fr-FR" b="1" dirty="0">
                <a:solidFill>
                  <a:srgbClr val="0077D4"/>
                </a:solidFill>
                <a:latin typeface="Trebuchet MS" panose="020B0603020202020204" pitchFamily="34" charset="0"/>
              </a:rPr>
              <a:t>Etude SMEGREG de 2008 sur la relation consommation météorologie :</a:t>
            </a:r>
          </a:p>
          <a:p>
            <a:pPr algn="ctr">
              <a:spcBef>
                <a:spcPts val="600"/>
              </a:spcBef>
              <a:buClr>
                <a:schemeClr val="accent2"/>
              </a:buClr>
              <a:buSzPct val="100000"/>
            </a:pPr>
            <a:r>
              <a:rPr lang="fr-FR" altLang="fr-FR" b="1" dirty="0">
                <a:solidFill>
                  <a:srgbClr val="0077D4"/>
                </a:solidFill>
                <a:latin typeface="Trebuchet MS" panose="020B0603020202020204" pitchFamily="34" charset="0"/>
              </a:rPr>
              <a:t>corrélation forte entre la température et les volumes livrés au réseau de la CUB</a:t>
            </a:r>
          </a:p>
        </p:txBody>
      </p:sp>
      <p:sp>
        <p:nvSpPr>
          <p:cNvPr id="10" name="Text Box 15">
            <a:extLst>
              <a:ext uri="{FF2B5EF4-FFF2-40B4-BE49-F238E27FC236}">
                <a16:creationId xmlns:a16="http://schemas.microsoft.com/office/drawing/2014/main" id="{6C490D0B-E492-4933-AD07-900668D210C9}"/>
              </a:ext>
            </a:extLst>
          </p:cNvPr>
          <p:cNvSpPr txBox="1">
            <a:spLocks noChangeArrowheads="1"/>
          </p:cNvSpPr>
          <p:nvPr/>
        </p:nvSpPr>
        <p:spPr bwMode="auto">
          <a:xfrm>
            <a:off x="111959" y="4719191"/>
            <a:ext cx="892007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Bef>
                <a:spcPts val="600"/>
              </a:spcBef>
              <a:buClr>
                <a:schemeClr val="accent2"/>
              </a:buClr>
              <a:buSzPct val="100000"/>
            </a:pPr>
            <a:r>
              <a:rPr lang="fr-FR" altLang="fr-FR" b="1" dirty="0">
                <a:solidFill>
                  <a:srgbClr val="0077D4"/>
                </a:solidFill>
                <a:latin typeface="Trebuchet MS" panose="020B0603020202020204" pitchFamily="34" charset="0"/>
              </a:rPr>
              <a:t>Par temps sec, dans la gamme 25-41 °C :</a:t>
            </a:r>
          </a:p>
          <a:p>
            <a:pPr algn="ctr">
              <a:spcBef>
                <a:spcPts val="600"/>
              </a:spcBef>
              <a:buClr>
                <a:schemeClr val="accent2"/>
              </a:buClr>
              <a:buSzPct val="100000"/>
            </a:pPr>
            <a:r>
              <a:rPr lang="fr-FR" altLang="fr-FR" sz="2000" b="1" dirty="0">
                <a:solidFill>
                  <a:schemeClr val="accent6">
                    <a:lumMod val="75000"/>
                  </a:schemeClr>
                </a:solidFill>
                <a:latin typeface="Trebuchet MS" panose="020B0603020202020204" pitchFamily="34" charset="0"/>
              </a:rPr>
              <a:t>+1°C de température maximum journalière =&gt; +1,6% de production AEP</a:t>
            </a:r>
          </a:p>
          <a:p>
            <a:pPr algn="ctr">
              <a:spcBef>
                <a:spcPts val="600"/>
              </a:spcBef>
              <a:buClr>
                <a:schemeClr val="accent2"/>
              </a:buClr>
              <a:buSzPct val="100000"/>
            </a:pPr>
            <a:r>
              <a:rPr lang="fr-FR" altLang="fr-FR" dirty="0">
                <a:solidFill>
                  <a:srgbClr val="0077D4"/>
                </a:solidFill>
                <a:latin typeface="Trebuchet MS" panose="020B0603020202020204" pitchFamily="34" charset="0"/>
              </a:rPr>
              <a:t>(incidence divisée par 1,5 à 2 par temps de pluie)</a:t>
            </a:r>
          </a:p>
        </p:txBody>
      </p:sp>
    </p:spTree>
    <p:extLst>
      <p:ext uri="{BB962C8B-B14F-4D97-AF65-F5344CB8AC3E}">
        <p14:creationId xmlns:p14="http://schemas.microsoft.com/office/powerpoint/2010/main" val="1290968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Le projet</a:t>
            </a:r>
          </a:p>
        </p:txBody>
      </p:sp>
      <p:sp>
        <p:nvSpPr>
          <p:cNvPr id="4" name="Espace réservé du numéro de diapositive 3"/>
          <p:cNvSpPr>
            <a:spLocks noGrp="1"/>
          </p:cNvSpPr>
          <p:nvPr>
            <p:ph type="sldNum" sz="quarter" idx="12"/>
          </p:nvPr>
        </p:nvSpPr>
        <p:spPr/>
        <p:txBody>
          <a:bodyPr/>
          <a:lstStyle/>
          <a:p>
            <a:fld id="{A69E00E3-DEE3-4217-B4F6-3EC050798811}" type="slidenum">
              <a:rPr lang="fr-FR" smtClean="0"/>
              <a:t>4</a:t>
            </a:fld>
            <a:endParaRPr lang="fr-FR" dirty="0"/>
          </a:p>
        </p:txBody>
      </p:sp>
      <p:sp>
        <p:nvSpPr>
          <p:cNvPr id="7" name="Text Box 15">
            <a:extLst>
              <a:ext uri="{FF2B5EF4-FFF2-40B4-BE49-F238E27FC236}">
                <a16:creationId xmlns:a16="http://schemas.microsoft.com/office/drawing/2014/main" id="{D4A7F208-6907-43E8-939D-FC4E6D4C07A9}"/>
              </a:ext>
            </a:extLst>
          </p:cNvPr>
          <p:cNvSpPr txBox="1">
            <a:spLocks noGrp="1" noChangeArrowheads="1"/>
          </p:cNvSpPr>
          <p:nvPr>
            <p:ph idx="1"/>
          </p:nvPr>
        </p:nvSpPr>
        <p:spPr bwMode="auto">
          <a:xfrm>
            <a:off x="457200" y="1600200"/>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2400"/>
              </a:spcBef>
              <a:buClr>
                <a:schemeClr val="accent2"/>
              </a:buClr>
              <a:buSzPct val="100000"/>
            </a:pPr>
            <a:endParaRPr lang="fr-FR" altLang="fr-FR" sz="2000" dirty="0">
              <a:solidFill>
                <a:srgbClr val="0077D4"/>
              </a:solidFill>
              <a:latin typeface="Trebuchet MS" panose="020B0603020202020204" pitchFamily="34" charset="0"/>
            </a:endParaRPr>
          </a:p>
          <a:p>
            <a:pPr marL="342900" indent="-342900" algn="just">
              <a:spcBef>
                <a:spcPts val="2400"/>
              </a:spcBef>
              <a:buClr>
                <a:schemeClr val="accent2"/>
              </a:buClr>
              <a:buSzPct val="100000"/>
              <a:buFont typeface="Arial" panose="020B0604020202020204" pitchFamily="34" charset="0"/>
              <a:buChar char="•"/>
            </a:pPr>
            <a:endParaRPr lang="fr-FR" altLang="fr-FR" sz="1600" b="1" dirty="0">
              <a:solidFill>
                <a:srgbClr val="0077D4"/>
              </a:solidFill>
              <a:latin typeface="Trebuchet MS" panose="020B0603020202020204" pitchFamily="34" charset="0"/>
            </a:endParaRPr>
          </a:p>
        </p:txBody>
      </p:sp>
      <p:sp>
        <p:nvSpPr>
          <p:cNvPr id="8" name="Text Box 15">
            <a:extLst>
              <a:ext uri="{FF2B5EF4-FFF2-40B4-BE49-F238E27FC236}">
                <a16:creationId xmlns:a16="http://schemas.microsoft.com/office/drawing/2014/main" id="{E346EEA5-38FF-4B8C-9ED2-13CD393A39DC}"/>
              </a:ext>
            </a:extLst>
          </p:cNvPr>
          <p:cNvSpPr txBox="1">
            <a:spLocks noChangeArrowheads="1"/>
          </p:cNvSpPr>
          <p:nvPr/>
        </p:nvSpPr>
        <p:spPr bwMode="auto">
          <a:xfrm>
            <a:off x="457200" y="1456600"/>
            <a:ext cx="846463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Bef>
                <a:spcPts val="1800"/>
              </a:spcBef>
              <a:buClr>
                <a:schemeClr val="accent2"/>
              </a:buClr>
              <a:buSzPct val="100000"/>
            </a:pPr>
            <a:r>
              <a:rPr lang="fr-FR" altLang="fr-FR" sz="2800" b="1" dirty="0">
                <a:solidFill>
                  <a:srgbClr val="0077D4"/>
                </a:solidFill>
                <a:latin typeface="Trebuchet MS" panose="020B0603020202020204" pitchFamily="34" charset="0"/>
              </a:rPr>
              <a:t>consommation unitaire par habitant =</a:t>
            </a:r>
            <a:br>
              <a:rPr lang="fr-FR" altLang="fr-FR" sz="2800" b="1" dirty="0">
                <a:solidFill>
                  <a:srgbClr val="0077D4"/>
                </a:solidFill>
                <a:latin typeface="Trebuchet MS" panose="020B0603020202020204" pitchFamily="34" charset="0"/>
              </a:rPr>
            </a:br>
            <a:r>
              <a:rPr lang="fr-FR" altLang="fr-FR" sz="2800" b="1" dirty="0">
                <a:solidFill>
                  <a:srgbClr val="0077D4"/>
                </a:solidFill>
                <a:latin typeface="Trebuchet MS" panose="020B0603020202020204" pitchFamily="34" charset="0"/>
              </a:rPr>
              <a:t>c(t°, foyer, éco, collectif, …) ?</a:t>
            </a:r>
          </a:p>
        </p:txBody>
      </p:sp>
      <p:sp>
        <p:nvSpPr>
          <p:cNvPr id="9" name="Espace réservé du contenu 2">
            <a:extLst>
              <a:ext uri="{FF2B5EF4-FFF2-40B4-BE49-F238E27FC236}">
                <a16:creationId xmlns:a16="http://schemas.microsoft.com/office/drawing/2014/main" id="{5F1801FD-011F-4DF7-B11C-9C9972A11474}"/>
              </a:ext>
            </a:extLst>
          </p:cNvPr>
          <p:cNvSpPr txBox="1">
            <a:spLocks/>
          </p:cNvSpPr>
          <p:nvPr/>
        </p:nvSpPr>
        <p:spPr>
          <a:xfrm>
            <a:off x="425901" y="2449906"/>
            <a:ext cx="8579794" cy="1143000"/>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buClr>
                <a:schemeClr val="accent6">
                  <a:lumMod val="75000"/>
                </a:schemeClr>
              </a:buClr>
              <a:buFont typeface="Arial" panose="020B0604020202020204" pitchFamily="34" charset="0"/>
              <a:buChar char="•"/>
            </a:pPr>
            <a:r>
              <a:rPr lang="fr-FR" sz="1800" dirty="0">
                <a:solidFill>
                  <a:srgbClr val="0077D4"/>
                </a:solidFill>
              </a:rPr>
              <a:t>Recherche en partenariat avec l'INRAE, l'ENSEGID (UMR </a:t>
            </a:r>
            <a:r>
              <a:rPr lang="fr-FR" sz="1800" dirty="0" err="1">
                <a:solidFill>
                  <a:srgbClr val="0077D4"/>
                </a:solidFill>
              </a:rPr>
              <a:t>Géoressources</a:t>
            </a:r>
            <a:r>
              <a:rPr lang="fr-FR" sz="1800" dirty="0">
                <a:solidFill>
                  <a:srgbClr val="0077D4"/>
                </a:solidFill>
              </a:rPr>
              <a:t> et environnement), l'Université Bordeaux Montaigne (UMR Passages)</a:t>
            </a:r>
          </a:p>
          <a:p>
            <a:pPr>
              <a:spcBef>
                <a:spcPts val="600"/>
              </a:spcBef>
              <a:buClr>
                <a:schemeClr val="accent6">
                  <a:lumMod val="75000"/>
                </a:schemeClr>
              </a:buClr>
              <a:buFont typeface="Arial" panose="020B0604020202020204" pitchFamily="34" charset="0"/>
              <a:buChar char="•"/>
            </a:pPr>
            <a:r>
              <a:rPr lang="fr-FR" sz="1800" dirty="0">
                <a:solidFill>
                  <a:srgbClr val="0077D4"/>
                </a:solidFill>
              </a:rPr>
              <a:t>125 000 € HT / Aide Agence 68 750 €</a:t>
            </a:r>
          </a:p>
          <a:p>
            <a:pPr marL="0" indent="0">
              <a:spcBef>
                <a:spcPts val="600"/>
              </a:spcBef>
              <a:buClr>
                <a:schemeClr val="accent6">
                  <a:lumMod val="75000"/>
                </a:schemeClr>
              </a:buClr>
              <a:buNone/>
            </a:pPr>
            <a:endParaRPr lang="fr-FR" sz="1800" dirty="0">
              <a:solidFill>
                <a:srgbClr val="0077D4"/>
              </a:solidFill>
            </a:endParaRPr>
          </a:p>
          <a:p>
            <a:pPr>
              <a:spcBef>
                <a:spcPts val="600"/>
              </a:spcBef>
              <a:buClr>
                <a:schemeClr val="accent6">
                  <a:lumMod val="75000"/>
                </a:schemeClr>
              </a:buClr>
              <a:buFont typeface="Arial" panose="020B0604020202020204" pitchFamily="34" charset="0"/>
              <a:buChar char="•"/>
            </a:pPr>
            <a:endParaRPr lang="fr-FR" sz="2000" dirty="0">
              <a:solidFill>
                <a:srgbClr val="0077D4"/>
              </a:solidFill>
              <a:latin typeface="+mj-lt"/>
            </a:endParaRPr>
          </a:p>
        </p:txBody>
      </p:sp>
      <p:sp>
        <p:nvSpPr>
          <p:cNvPr id="11" name="ZoneTexte 10">
            <a:extLst>
              <a:ext uri="{FF2B5EF4-FFF2-40B4-BE49-F238E27FC236}">
                <a16:creationId xmlns:a16="http://schemas.microsoft.com/office/drawing/2014/main" id="{A0FA2BB8-2CD4-49E2-AF72-E0D4B192FB0B}"/>
              </a:ext>
            </a:extLst>
          </p:cNvPr>
          <p:cNvSpPr txBox="1"/>
          <p:nvPr/>
        </p:nvSpPr>
        <p:spPr>
          <a:xfrm>
            <a:off x="1115798" y="3557267"/>
            <a:ext cx="3600000" cy="1440000"/>
          </a:xfrm>
          <a:prstGeom prst="rect">
            <a:avLst/>
          </a:prstGeom>
          <a:solidFill>
            <a:schemeClr val="accent1">
              <a:lumMod val="40000"/>
              <a:lumOff val="60000"/>
            </a:schemeClr>
          </a:solidFill>
          <a:effectLst>
            <a:innerShdw blurRad="114300">
              <a:prstClr val="black"/>
            </a:innerShdw>
          </a:effectLst>
        </p:spPr>
        <p:txBody>
          <a:bodyPr wrap="square" rtlCol="0">
            <a:noAutofit/>
          </a:bodyPr>
          <a:lstStyle/>
          <a:p>
            <a:pPr algn="ctr"/>
            <a:endParaRPr lang="fr-FR" sz="1600" b="1" dirty="0">
              <a:solidFill>
                <a:schemeClr val="accent1">
                  <a:lumMod val="75000"/>
                </a:schemeClr>
              </a:solidFill>
            </a:endParaRPr>
          </a:p>
          <a:p>
            <a:pPr algn="ctr"/>
            <a:r>
              <a:rPr lang="fr-FR" sz="1600" b="1" dirty="0">
                <a:solidFill>
                  <a:schemeClr val="accent1">
                    <a:lumMod val="75000"/>
                  </a:schemeClr>
                </a:solidFill>
              </a:rPr>
              <a:t>Caractérisation de la consommation d’eau à l’échelle des territoires de la Gironde</a:t>
            </a:r>
            <a:endParaRPr lang="fr-FR" sz="1600" dirty="0"/>
          </a:p>
        </p:txBody>
      </p:sp>
      <p:sp>
        <p:nvSpPr>
          <p:cNvPr id="12" name="ZoneTexte 11">
            <a:extLst>
              <a:ext uri="{FF2B5EF4-FFF2-40B4-BE49-F238E27FC236}">
                <a16:creationId xmlns:a16="http://schemas.microsoft.com/office/drawing/2014/main" id="{EC7E9ED4-2DBD-44B2-8CE3-B28753DEA8B7}"/>
              </a:ext>
            </a:extLst>
          </p:cNvPr>
          <p:cNvSpPr txBox="1"/>
          <p:nvPr/>
        </p:nvSpPr>
        <p:spPr>
          <a:xfrm>
            <a:off x="4932040" y="3557267"/>
            <a:ext cx="3600000" cy="1440000"/>
          </a:xfrm>
          <a:prstGeom prst="rect">
            <a:avLst/>
          </a:prstGeom>
          <a:solidFill>
            <a:schemeClr val="accent2">
              <a:lumMod val="40000"/>
              <a:lumOff val="60000"/>
            </a:schemeClr>
          </a:solidFill>
          <a:effectLst>
            <a:innerShdw blurRad="114300">
              <a:prstClr val="black"/>
            </a:innerShdw>
          </a:effectLst>
        </p:spPr>
        <p:txBody>
          <a:bodyPr wrap="square" rtlCol="0">
            <a:noAutofit/>
          </a:bodyPr>
          <a:lstStyle/>
          <a:p>
            <a:pPr algn="ctr"/>
            <a:endParaRPr lang="fr-FR" sz="1600" b="1" dirty="0">
              <a:solidFill>
                <a:schemeClr val="accent1">
                  <a:lumMod val="75000"/>
                </a:schemeClr>
              </a:solidFill>
            </a:endParaRPr>
          </a:p>
          <a:p>
            <a:pPr algn="ctr"/>
            <a:r>
              <a:rPr lang="fr-FR" sz="1600" b="1" dirty="0">
                <a:solidFill>
                  <a:schemeClr val="accent1">
                    <a:lumMod val="75000"/>
                  </a:schemeClr>
                </a:solidFill>
              </a:rPr>
              <a:t>Influence de la météorologie et de variables temporelles sur les prélèvements ou les volumes distribués</a:t>
            </a:r>
            <a:endParaRPr lang="fr-FR" sz="1600" dirty="0"/>
          </a:p>
        </p:txBody>
      </p:sp>
      <p:sp>
        <p:nvSpPr>
          <p:cNvPr id="13" name="ZoneTexte 12">
            <a:extLst>
              <a:ext uri="{FF2B5EF4-FFF2-40B4-BE49-F238E27FC236}">
                <a16:creationId xmlns:a16="http://schemas.microsoft.com/office/drawing/2014/main" id="{06D5EAF5-D7E7-463D-84D4-04711C02E18C}"/>
              </a:ext>
            </a:extLst>
          </p:cNvPr>
          <p:cNvSpPr txBox="1"/>
          <p:nvPr/>
        </p:nvSpPr>
        <p:spPr>
          <a:xfrm>
            <a:off x="1115798" y="5050495"/>
            <a:ext cx="3600000" cy="1440000"/>
          </a:xfrm>
          <a:prstGeom prst="rect">
            <a:avLst/>
          </a:prstGeom>
          <a:solidFill>
            <a:schemeClr val="accent3">
              <a:lumMod val="60000"/>
              <a:lumOff val="40000"/>
            </a:schemeClr>
          </a:solidFill>
          <a:effectLst>
            <a:innerShdw blurRad="114300">
              <a:prstClr val="black"/>
            </a:innerShdw>
          </a:effectLst>
        </p:spPr>
        <p:txBody>
          <a:bodyPr wrap="square" rtlCol="0">
            <a:noAutofit/>
          </a:bodyPr>
          <a:lstStyle/>
          <a:p>
            <a:pPr algn="ctr"/>
            <a:endParaRPr lang="fr-FR" sz="1600" b="1" dirty="0">
              <a:solidFill>
                <a:schemeClr val="accent1">
                  <a:lumMod val="75000"/>
                </a:schemeClr>
              </a:solidFill>
            </a:endParaRPr>
          </a:p>
          <a:p>
            <a:pPr algn="ctr"/>
            <a:r>
              <a:rPr lang="fr-FR" sz="1600" b="1" dirty="0">
                <a:solidFill>
                  <a:schemeClr val="accent1">
                    <a:lumMod val="75000"/>
                  </a:schemeClr>
                </a:solidFill>
              </a:rPr>
              <a:t>Enquête qualitative</a:t>
            </a:r>
          </a:p>
          <a:p>
            <a:pPr algn="ctr"/>
            <a:r>
              <a:rPr lang="fr-FR" sz="1600" b="1" dirty="0">
                <a:solidFill>
                  <a:schemeClr val="accent1">
                    <a:lumMod val="75000"/>
                  </a:schemeClr>
                </a:solidFill>
              </a:rPr>
              <a:t>Analyse des pratiques domestiques de consommation d’eau potable</a:t>
            </a:r>
            <a:endParaRPr lang="fr-FR" sz="1600" dirty="0"/>
          </a:p>
        </p:txBody>
      </p:sp>
      <p:sp>
        <p:nvSpPr>
          <p:cNvPr id="14" name="ZoneTexte 13">
            <a:extLst>
              <a:ext uri="{FF2B5EF4-FFF2-40B4-BE49-F238E27FC236}">
                <a16:creationId xmlns:a16="http://schemas.microsoft.com/office/drawing/2014/main" id="{A3251331-E4E3-4EA8-8924-3FB2ADE2EA29}"/>
              </a:ext>
            </a:extLst>
          </p:cNvPr>
          <p:cNvSpPr txBox="1"/>
          <p:nvPr/>
        </p:nvSpPr>
        <p:spPr>
          <a:xfrm>
            <a:off x="4932040" y="5050495"/>
            <a:ext cx="3600000" cy="1440000"/>
          </a:xfrm>
          <a:prstGeom prst="rect">
            <a:avLst/>
          </a:prstGeom>
          <a:solidFill>
            <a:schemeClr val="accent6">
              <a:lumMod val="60000"/>
              <a:lumOff val="40000"/>
            </a:schemeClr>
          </a:solidFill>
          <a:effectLst>
            <a:innerShdw blurRad="114300">
              <a:prstClr val="black"/>
            </a:innerShdw>
          </a:effectLst>
        </p:spPr>
        <p:txBody>
          <a:bodyPr wrap="square" rtlCol="0">
            <a:noAutofit/>
          </a:bodyPr>
          <a:lstStyle/>
          <a:p>
            <a:pPr algn="ctr"/>
            <a:endParaRPr lang="fr-FR" sz="1600" b="1" dirty="0">
              <a:solidFill>
                <a:schemeClr val="accent1">
                  <a:lumMod val="75000"/>
                </a:schemeClr>
              </a:solidFill>
            </a:endParaRPr>
          </a:p>
          <a:p>
            <a:pPr algn="ctr"/>
            <a:r>
              <a:rPr lang="fr-FR" sz="1600" b="1" dirty="0">
                <a:solidFill>
                  <a:schemeClr val="accent1">
                    <a:lumMod val="75000"/>
                  </a:schemeClr>
                </a:solidFill>
              </a:rPr>
              <a:t>Enquête quantitative</a:t>
            </a:r>
          </a:p>
          <a:p>
            <a:pPr algn="ctr"/>
            <a:r>
              <a:rPr lang="fr-FR" sz="1600" b="1" dirty="0">
                <a:solidFill>
                  <a:schemeClr val="accent1">
                    <a:lumMod val="75000"/>
                  </a:schemeClr>
                </a:solidFill>
              </a:rPr>
              <a:t>Les composantes de la consommation domestique</a:t>
            </a:r>
          </a:p>
          <a:p>
            <a:pPr algn="ctr"/>
            <a:endParaRPr lang="fr-FR" sz="1600" dirty="0"/>
          </a:p>
        </p:txBody>
      </p:sp>
    </p:spTree>
    <p:extLst>
      <p:ext uri="{BB962C8B-B14F-4D97-AF65-F5344CB8AC3E}">
        <p14:creationId xmlns:p14="http://schemas.microsoft.com/office/powerpoint/2010/main" val="3669383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Facteurs explicatifs de la consommation </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5</a:t>
            </a:fld>
            <a:endParaRPr lang="fr-FR" dirty="0"/>
          </a:p>
        </p:txBody>
      </p:sp>
      <p:sp>
        <p:nvSpPr>
          <p:cNvPr id="4" name="Espace réservé du texte 3"/>
          <p:cNvSpPr>
            <a:spLocks noGrp="1"/>
          </p:cNvSpPr>
          <p:nvPr>
            <p:ph type="body" sz="quarter" idx="13"/>
          </p:nvPr>
        </p:nvSpPr>
        <p:spPr>
          <a:xfrm>
            <a:off x="528450" y="1473280"/>
            <a:ext cx="8147050" cy="756686"/>
          </a:xfrm>
          <a:noFill/>
        </p:spPr>
        <p:txBody>
          <a:bodyPr>
            <a:normAutofit/>
          </a:bodyPr>
          <a:lstStyle/>
          <a:p>
            <a:pPr marL="0" indent="0">
              <a:buNone/>
            </a:pPr>
            <a:r>
              <a:rPr lang="fr-FR" sz="1800" dirty="0"/>
              <a:t>= consommation moyenne par habitant à l’échelle d’un territoire incluant l’ensemble des activités consommatrices d’eau potable sur le territoire</a:t>
            </a:r>
          </a:p>
        </p:txBody>
      </p:sp>
      <p:sp>
        <p:nvSpPr>
          <p:cNvPr id="5" name="Flèche vers le bas 4"/>
          <p:cNvSpPr/>
          <p:nvPr/>
        </p:nvSpPr>
        <p:spPr>
          <a:xfrm>
            <a:off x="1475656" y="2090403"/>
            <a:ext cx="432048" cy="4320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6" name="Flèche vers le bas 5"/>
          <p:cNvSpPr/>
          <p:nvPr/>
        </p:nvSpPr>
        <p:spPr>
          <a:xfrm>
            <a:off x="4339793" y="2090403"/>
            <a:ext cx="432048" cy="4320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Flèche vers le bas 6"/>
          <p:cNvSpPr/>
          <p:nvPr/>
        </p:nvSpPr>
        <p:spPr>
          <a:xfrm>
            <a:off x="7132478" y="2100618"/>
            <a:ext cx="432048" cy="4320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p:cNvSpPr txBox="1"/>
          <p:nvPr/>
        </p:nvSpPr>
        <p:spPr>
          <a:xfrm>
            <a:off x="647564" y="2531009"/>
            <a:ext cx="2088232" cy="646331"/>
          </a:xfrm>
          <a:prstGeom prst="rect">
            <a:avLst/>
          </a:prstGeom>
          <a:noFill/>
        </p:spPr>
        <p:txBody>
          <a:bodyPr wrap="square" rtlCol="0">
            <a:spAutoFit/>
          </a:bodyPr>
          <a:lstStyle/>
          <a:p>
            <a:pPr algn="ctr"/>
            <a:r>
              <a:rPr lang="fr-FR" dirty="0">
                <a:solidFill>
                  <a:srgbClr val="0077D4"/>
                </a:solidFill>
              </a:rPr>
              <a:t>consommations domestiques</a:t>
            </a:r>
          </a:p>
        </p:txBody>
      </p:sp>
      <p:sp>
        <p:nvSpPr>
          <p:cNvPr id="9" name="ZoneTexte 8"/>
          <p:cNvSpPr txBox="1"/>
          <p:nvPr/>
        </p:nvSpPr>
        <p:spPr>
          <a:xfrm>
            <a:off x="3158834" y="2558353"/>
            <a:ext cx="2781318" cy="646331"/>
          </a:xfrm>
          <a:prstGeom prst="rect">
            <a:avLst/>
          </a:prstGeom>
          <a:noFill/>
        </p:spPr>
        <p:txBody>
          <a:bodyPr wrap="square" rtlCol="0">
            <a:spAutoFit/>
          </a:bodyPr>
          <a:lstStyle/>
          <a:p>
            <a:pPr algn="ctr"/>
            <a:r>
              <a:rPr lang="fr-FR" dirty="0">
                <a:solidFill>
                  <a:srgbClr val="0077D4"/>
                </a:solidFill>
              </a:rPr>
              <a:t>consommations des collectivités</a:t>
            </a:r>
          </a:p>
        </p:txBody>
      </p:sp>
      <p:sp>
        <p:nvSpPr>
          <p:cNvPr id="10" name="ZoneTexte 9"/>
          <p:cNvSpPr txBox="1"/>
          <p:nvPr/>
        </p:nvSpPr>
        <p:spPr>
          <a:xfrm>
            <a:off x="6057891" y="2522528"/>
            <a:ext cx="2581221" cy="646331"/>
          </a:xfrm>
          <a:prstGeom prst="rect">
            <a:avLst/>
          </a:prstGeom>
          <a:noFill/>
        </p:spPr>
        <p:txBody>
          <a:bodyPr wrap="square" rtlCol="0">
            <a:spAutoFit/>
          </a:bodyPr>
          <a:lstStyle/>
          <a:p>
            <a:pPr algn="ctr"/>
            <a:r>
              <a:rPr lang="fr-FR" dirty="0">
                <a:solidFill>
                  <a:srgbClr val="0077D4"/>
                </a:solidFill>
              </a:rPr>
              <a:t>consommations des activités économiques </a:t>
            </a:r>
          </a:p>
        </p:txBody>
      </p:sp>
      <p:sp>
        <p:nvSpPr>
          <p:cNvPr id="15" name="Flèche vers le bas 14"/>
          <p:cNvSpPr/>
          <p:nvPr/>
        </p:nvSpPr>
        <p:spPr>
          <a:xfrm rot="1525067">
            <a:off x="6158029" y="3168996"/>
            <a:ext cx="432048" cy="4320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Flèche vers le bas 15"/>
          <p:cNvSpPr/>
          <p:nvPr/>
        </p:nvSpPr>
        <p:spPr>
          <a:xfrm>
            <a:off x="7912049" y="3168859"/>
            <a:ext cx="432048" cy="4320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7" name="ZoneTexte 16"/>
          <p:cNvSpPr txBox="1"/>
          <p:nvPr/>
        </p:nvSpPr>
        <p:spPr>
          <a:xfrm>
            <a:off x="4673198" y="3580965"/>
            <a:ext cx="1959379" cy="369332"/>
          </a:xfrm>
          <a:prstGeom prst="rect">
            <a:avLst/>
          </a:prstGeom>
          <a:noFill/>
        </p:spPr>
        <p:txBody>
          <a:bodyPr wrap="square" rtlCol="0">
            <a:spAutoFit/>
          </a:bodyPr>
          <a:lstStyle/>
          <a:p>
            <a:pPr algn="ctr"/>
            <a:r>
              <a:rPr lang="fr-FR" dirty="0">
                <a:solidFill>
                  <a:srgbClr val="0077D4"/>
                </a:solidFill>
              </a:rPr>
              <a:t>dépendantes</a:t>
            </a:r>
          </a:p>
        </p:txBody>
      </p:sp>
      <p:sp>
        <p:nvSpPr>
          <p:cNvPr id="18" name="ZoneTexte 17"/>
          <p:cNvSpPr txBox="1"/>
          <p:nvPr/>
        </p:nvSpPr>
        <p:spPr>
          <a:xfrm>
            <a:off x="7152810" y="3689142"/>
            <a:ext cx="1991190" cy="369332"/>
          </a:xfrm>
          <a:prstGeom prst="rect">
            <a:avLst/>
          </a:prstGeom>
          <a:noFill/>
        </p:spPr>
        <p:txBody>
          <a:bodyPr wrap="square" rtlCol="0">
            <a:spAutoFit/>
          </a:bodyPr>
          <a:lstStyle/>
          <a:p>
            <a:pPr algn="ctr"/>
            <a:r>
              <a:rPr lang="fr-FR" dirty="0">
                <a:solidFill>
                  <a:srgbClr val="0077D4"/>
                </a:solidFill>
              </a:rPr>
              <a:t>indépendantes</a:t>
            </a:r>
          </a:p>
        </p:txBody>
      </p:sp>
      <p:sp>
        <p:nvSpPr>
          <p:cNvPr id="25" name="Rectangle 24"/>
          <p:cNvSpPr/>
          <p:nvPr/>
        </p:nvSpPr>
        <p:spPr>
          <a:xfrm>
            <a:off x="132816" y="3365598"/>
            <a:ext cx="2893315" cy="2092881"/>
          </a:xfrm>
          <a:prstGeom prst="rect">
            <a:avLst/>
          </a:prstGeom>
        </p:spPr>
        <p:txBody>
          <a:bodyPr wrap="square">
            <a:spAutoFit/>
          </a:bodyPr>
          <a:lstStyle/>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population (nombre d’habitants)</a:t>
            </a:r>
          </a:p>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type de logement (maison individuelle vs logement collectif)</a:t>
            </a:r>
          </a:p>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parc de logement (résidence principale vs résidence secondaire) </a:t>
            </a:r>
          </a:p>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surface du bâti (pouvant être en lien avec des équipements ou des usages spécifiques). </a:t>
            </a:r>
          </a:p>
          <a:p>
            <a:pPr marL="87313" indent="-87313">
              <a:spcBef>
                <a:spcPts val="6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équipements &amp; usages (cf. enquête quanti)</a:t>
            </a:r>
            <a:endParaRPr lang="fr-FR" sz="1200" dirty="0">
              <a:solidFill>
                <a:srgbClr val="0077D4"/>
              </a:solidFill>
            </a:endParaRPr>
          </a:p>
        </p:txBody>
      </p:sp>
      <p:sp>
        <p:nvSpPr>
          <p:cNvPr id="26" name="Rectangle 25"/>
          <p:cNvSpPr/>
          <p:nvPr/>
        </p:nvSpPr>
        <p:spPr>
          <a:xfrm>
            <a:off x="3155317" y="3971082"/>
            <a:ext cx="2893316" cy="2200602"/>
          </a:xfrm>
          <a:prstGeom prst="rect">
            <a:avLst/>
          </a:prstGeom>
        </p:spPr>
        <p:txBody>
          <a:bodyPr wrap="square">
            <a:spAutoFit/>
          </a:bodyPr>
          <a:lstStyle/>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nombre d’établissements scolaires (écoles, collèges, lycées, universités) ou nombre d’enfants scolarisés </a:t>
            </a:r>
          </a:p>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nombre d’établissements de santé (hôpitaux, cliniques, EHPAD) en termes d’effectifs ou capacité des établissements spécialisés)</a:t>
            </a:r>
          </a:p>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nombre de terrain de grands jeux, de salles de sport</a:t>
            </a:r>
          </a:p>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cs typeface="Times New Roman" panose="02020603050405020304" pitchFamily="18" charset="0"/>
              </a:rPr>
              <a:t>commerces/services à faible vs forte consommation d’eau</a:t>
            </a:r>
            <a:endParaRPr lang="fr-FR" sz="1200" dirty="0">
              <a:solidFill>
                <a:srgbClr val="0077D4"/>
              </a:solidFill>
            </a:endParaRPr>
          </a:p>
        </p:txBody>
      </p:sp>
      <p:sp>
        <p:nvSpPr>
          <p:cNvPr id="27" name="Rectangle 26"/>
          <p:cNvSpPr/>
          <p:nvPr/>
        </p:nvSpPr>
        <p:spPr>
          <a:xfrm>
            <a:off x="6249152" y="4168831"/>
            <a:ext cx="2893315" cy="1289648"/>
          </a:xfrm>
          <a:prstGeom prst="rect">
            <a:avLst/>
          </a:prstGeom>
        </p:spPr>
        <p:txBody>
          <a:bodyPr wrap="square">
            <a:spAutoFit/>
          </a:bodyPr>
          <a:lstStyle/>
          <a:p>
            <a:pPr marL="87313" lvl="0" indent="-87313">
              <a:lnSpc>
                <a:spcPct val="107000"/>
              </a:lnSpc>
              <a:spcBef>
                <a:spcPts val="200"/>
              </a:spcBef>
              <a:spcAft>
                <a:spcPts val="0"/>
              </a:spcAft>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nombre d’exploitations agricoles ou surface agricole sur la commune</a:t>
            </a:r>
          </a:p>
          <a:p>
            <a:pPr marL="87313" lvl="0" indent="-87313">
              <a:lnSpc>
                <a:spcPct val="107000"/>
              </a:lnSpc>
              <a:spcBef>
                <a:spcPts val="200"/>
              </a:spcBef>
              <a:spcAft>
                <a:spcPts val="0"/>
              </a:spcAft>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flux de touristes, capacités d’accueil touristique (nombre de nuitées en hôtels, campings ou dans les résidences secondaires)</a:t>
            </a:r>
            <a:endParaRPr lang="fr-FR" sz="1200" dirty="0">
              <a:solidFill>
                <a:srgbClr val="0077D4"/>
              </a:solidFill>
              <a:latin typeface="Trebuchet MS" panose="020B0603020202020204" pitchFamily="34" charset="0"/>
              <a:ea typeface="Calibri" panose="020F0502020204030204" pitchFamily="34" charset="0"/>
              <a:cs typeface="Times New Roman" panose="02020603050405020304" pitchFamily="18" charset="0"/>
            </a:endParaRPr>
          </a:p>
        </p:txBody>
      </p:sp>
      <p:sp>
        <p:nvSpPr>
          <p:cNvPr id="19" name="Flèche vers le bas 14">
            <a:extLst>
              <a:ext uri="{FF2B5EF4-FFF2-40B4-BE49-F238E27FC236}">
                <a16:creationId xmlns:a16="http://schemas.microsoft.com/office/drawing/2014/main" id="{3DE52E2B-855A-43B5-BE1A-5B3824939684}"/>
              </a:ext>
            </a:extLst>
          </p:cNvPr>
          <p:cNvSpPr/>
          <p:nvPr/>
        </p:nvSpPr>
        <p:spPr>
          <a:xfrm rot="19522646">
            <a:off x="4555817" y="3161579"/>
            <a:ext cx="432048" cy="432048"/>
          </a:xfrm>
          <a:prstGeom prst="downArrow">
            <a:avLst/>
          </a:prstGeom>
          <a:gradFill>
            <a:lin ang="54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0531CB42-9587-423F-84B5-D5BA9E532078}"/>
              </a:ext>
            </a:extLst>
          </p:cNvPr>
          <p:cNvPicPr>
            <a:picLocks noChangeAspect="1"/>
          </p:cNvPicPr>
          <p:nvPr/>
        </p:nvPicPr>
        <p:blipFill>
          <a:blip r:embed="rId2"/>
          <a:stretch>
            <a:fillRect/>
          </a:stretch>
        </p:blipFill>
        <p:spPr>
          <a:xfrm>
            <a:off x="0" y="362123"/>
            <a:ext cx="2283685" cy="887268"/>
          </a:xfrm>
          <a:prstGeom prst="rect">
            <a:avLst/>
          </a:prstGeom>
        </p:spPr>
      </p:pic>
      <p:grpSp>
        <p:nvGrpSpPr>
          <p:cNvPr id="20" name="Groupe 19">
            <a:extLst>
              <a:ext uri="{FF2B5EF4-FFF2-40B4-BE49-F238E27FC236}">
                <a16:creationId xmlns:a16="http://schemas.microsoft.com/office/drawing/2014/main" id="{7A497094-AB97-490E-ACE2-FE3BF71D2C83}"/>
              </a:ext>
            </a:extLst>
          </p:cNvPr>
          <p:cNvGrpSpPr/>
          <p:nvPr/>
        </p:nvGrpSpPr>
        <p:grpSpPr>
          <a:xfrm>
            <a:off x="4393830" y="6119364"/>
            <a:ext cx="4682108" cy="421228"/>
            <a:chOff x="19557" y="5415908"/>
            <a:chExt cx="9089609" cy="817750"/>
          </a:xfrm>
        </p:grpSpPr>
        <p:pic>
          <p:nvPicPr>
            <p:cNvPr id="21" name="Picture 2" descr="\\serveur\DONNEES\Projets\Commun\SMEGREG\Locaux_Info_Materiel\Logos\Autres logos\INRAE\Logo-INRAE_Quadri-[HD].jpg">
              <a:extLst>
                <a:ext uri="{FF2B5EF4-FFF2-40B4-BE49-F238E27FC236}">
                  <a16:creationId xmlns:a16="http://schemas.microsoft.com/office/drawing/2014/main" id="{CC5662FE-F4B9-4D60-BF9E-CF11CCC2FA52}"/>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a:extLst>
                <a:ext uri="{FF2B5EF4-FFF2-40B4-BE49-F238E27FC236}">
                  <a16:creationId xmlns:a16="http://schemas.microsoft.com/office/drawing/2014/main" id="{E0CAD76B-CAEF-463F-AAA3-9F14D1CEB39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7">
              <a:extLst>
                <a:ext uri="{FF2B5EF4-FFF2-40B4-BE49-F238E27FC236}">
                  <a16:creationId xmlns:a16="http://schemas.microsoft.com/office/drawing/2014/main" id="{5CA12632-E33A-4BB7-AA2C-28D23C777BC6}"/>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5">
              <a:extLst>
                <a:ext uri="{FF2B5EF4-FFF2-40B4-BE49-F238E27FC236}">
                  <a16:creationId xmlns:a16="http://schemas.microsoft.com/office/drawing/2014/main" id="{0AA3AA8D-81FC-4805-B197-1F89F137ECF0}"/>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Image 27" descr="SMEGREG EPTB logo Quad.jpg">
              <a:extLst>
                <a:ext uri="{FF2B5EF4-FFF2-40B4-BE49-F238E27FC236}">
                  <a16:creationId xmlns:a16="http://schemas.microsoft.com/office/drawing/2014/main" id="{F3874EE9-6B3A-4562-A591-CA9D3A085627}"/>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1647989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25"/>
          <p:cNvPicPr/>
          <p:nvPr/>
        </p:nvPicPr>
        <p:blipFill rotWithShape="1">
          <a:blip r:embed="rId2" cstate="print">
            <a:extLst>
              <a:ext uri="{28A0092B-C50C-407E-A947-70E740481C1C}">
                <a14:useLocalDpi xmlns:a14="http://schemas.microsoft.com/office/drawing/2010/main" val="0"/>
              </a:ext>
            </a:extLst>
          </a:blip>
          <a:srcRect l="38696" t="3963" r="32152"/>
          <a:stretch/>
        </p:blipFill>
        <p:spPr bwMode="auto">
          <a:xfrm>
            <a:off x="3127952" y="2500886"/>
            <a:ext cx="2592288" cy="3489672"/>
          </a:xfrm>
          <a:prstGeom prst="rect">
            <a:avLst/>
          </a:prstGeom>
          <a:noFill/>
          <a:ln>
            <a:noFill/>
          </a:ln>
        </p:spPr>
      </p:pic>
      <p:pic>
        <p:nvPicPr>
          <p:cNvPr id="29" name="Image 28"/>
          <p:cNvPicPr>
            <a:picLocks noChangeAspect="1"/>
          </p:cNvPicPr>
          <p:nvPr/>
        </p:nvPicPr>
        <p:blipFill rotWithShape="1">
          <a:blip r:embed="rId3"/>
          <a:srcRect l="18751" t="21281" r="17500"/>
          <a:stretch/>
        </p:blipFill>
        <p:spPr>
          <a:xfrm>
            <a:off x="6975420" y="-2288"/>
            <a:ext cx="2160000" cy="2321776"/>
          </a:xfrm>
          <a:prstGeom prst="rect">
            <a:avLst/>
          </a:prstGeom>
        </p:spPr>
      </p:pic>
      <p:pic>
        <p:nvPicPr>
          <p:cNvPr id="9" name="Image 8"/>
          <p:cNvPicPr>
            <a:picLocks noChangeAspect="1"/>
          </p:cNvPicPr>
          <p:nvPr/>
        </p:nvPicPr>
        <p:blipFill rotWithShape="1">
          <a:blip r:embed="rId4"/>
          <a:srcRect l="18751" t="20562" r="16251"/>
          <a:stretch/>
        </p:blipFill>
        <p:spPr>
          <a:xfrm>
            <a:off x="6975420" y="2538323"/>
            <a:ext cx="2160000" cy="2241777"/>
          </a:xfrm>
          <a:prstGeom prst="rect">
            <a:avLst/>
          </a:prstGeom>
        </p:spPr>
      </p:pic>
      <p:cxnSp>
        <p:nvCxnSpPr>
          <p:cNvPr id="10" name="Connecteur droit avec flèche 9"/>
          <p:cNvCxnSpPr>
            <a:cxnSpLocks/>
          </p:cNvCxnSpPr>
          <p:nvPr/>
        </p:nvCxnSpPr>
        <p:spPr>
          <a:xfrm flipV="1">
            <a:off x="5633806" y="3861049"/>
            <a:ext cx="1034924" cy="144015"/>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rotWithShape="1">
          <a:blip r:embed="rId5"/>
          <a:srcRect l="11586" t="19032" r="14147"/>
          <a:stretch/>
        </p:blipFill>
        <p:spPr>
          <a:xfrm>
            <a:off x="6984000" y="4730288"/>
            <a:ext cx="2160000" cy="2142153"/>
          </a:xfrm>
          <a:prstGeom prst="rect">
            <a:avLst/>
          </a:prstGeom>
        </p:spPr>
      </p:pic>
      <p:cxnSp>
        <p:nvCxnSpPr>
          <p:cNvPr id="14" name="Connecteur droit avec flèche 13"/>
          <p:cNvCxnSpPr>
            <a:cxnSpLocks/>
            <a:endCxn id="13" idx="1"/>
          </p:cNvCxnSpPr>
          <p:nvPr/>
        </p:nvCxnSpPr>
        <p:spPr>
          <a:xfrm>
            <a:off x="5642386" y="4730288"/>
            <a:ext cx="1341614" cy="1071077"/>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pic>
        <p:nvPicPr>
          <p:cNvPr id="23" name="Image 22"/>
          <p:cNvPicPr>
            <a:picLocks noChangeAspect="1"/>
          </p:cNvPicPr>
          <p:nvPr/>
        </p:nvPicPr>
        <p:blipFill rotWithShape="1">
          <a:blip r:embed="rId6"/>
          <a:srcRect l="10400" t="20785" r="11676"/>
          <a:stretch/>
        </p:blipFill>
        <p:spPr>
          <a:xfrm>
            <a:off x="18641" y="-13281"/>
            <a:ext cx="2160000" cy="1920235"/>
          </a:xfrm>
          <a:prstGeom prst="rect">
            <a:avLst/>
          </a:prstGeom>
        </p:spPr>
      </p:pic>
      <p:pic>
        <p:nvPicPr>
          <p:cNvPr id="24" name="Image 23"/>
          <p:cNvPicPr>
            <a:picLocks noChangeAspect="1"/>
          </p:cNvPicPr>
          <p:nvPr/>
        </p:nvPicPr>
        <p:blipFill rotWithShape="1">
          <a:blip r:embed="rId7"/>
          <a:srcRect l="18646" t="23156" r="10807"/>
          <a:stretch/>
        </p:blipFill>
        <p:spPr>
          <a:xfrm>
            <a:off x="321" y="2176748"/>
            <a:ext cx="2160000" cy="2061113"/>
          </a:xfrm>
          <a:prstGeom prst="rect">
            <a:avLst/>
          </a:prstGeom>
        </p:spPr>
      </p:pic>
      <p:cxnSp>
        <p:nvCxnSpPr>
          <p:cNvPr id="25" name="Connecteur droit avec flèche 24"/>
          <p:cNvCxnSpPr>
            <a:cxnSpLocks/>
          </p:cNvCxnSpPr>
          <p:nvPr/>
        </p:nvCxnSpPr>
        <p:spPr>
          <a:xfrm flipH="1" flipV="1">
            <a:off x="2238796" y="1831064"/>
            <a:ext cx="889156" cy="3154604"/>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30" name="Connecteur droit avec flèche 29"/>
          <p:cNvCxnSpPr>
            <a:cxnSpLocks/>
          </p:cNvCxnSpPr>
          <p:nvPr/>
        </p:nvCxnSpPr>
        <p:spPr>
          <a:xfrm flipH="1" flipV="1">
            <a:off x="2051720" y="4124698"/>
            <a:ext cx="1076232" cy="1386065"/>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pic>
        <p:nvPicPr>
          <p:cNvPr id="31" name="Image 30"/>
          <p:cNvPicPr>
            <a:picLocks noChangeAspect="1"/>
          </p:cNvPicPr>
          <p:nvPr/>
        </p:nvPicPr>
        <p:blipFill rotWithShape="1">
          <a:blip r:embed="rId8"/>
          <a:srcRect l="15598" t="17486" r="11776"/>
          <a:stretch/>
        </p:blipFill>
        <p:spPr>
          <a:xfrm>
            <a:off x="321" y="4365104"/>
            <a:ext cx="2160000" cy="2115741"/>
          </a:xfrm>
          <a:prstGeom prst="rect">
            <a:avLst/>
          </a:prstGeom>
        </p:spPr>
      </p:pic>
      <p:cxnSp>
        <p:nvCxnSpPr>
          <p:cNvPr id="33" name="Connecteur droit avec flèche 32"/>
          <p:cNvCxnSpPr>
            <a:cxnSpLocks/>
          </p:cNvCxnSpPr>
          <p:nvPr/>
        </p:nvCxnSpPr>
        <p:spPr>
          <a:xfrm flipH="1">
            <a:off x="2051720" y="5733256"/>
            <a:ext cx="1076232"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pic>
        <p:nvPicPr>
          <p:cNvPr id="36" name="Image 35"/>
          <p:cNvPicPr>
            <a:picLocks noChangeAspect="1"/>
          </p:cNvPicPr>
          <p:nvPr/>
        </p:nvPicPr>
        <p:blipFill rotWithShape="1">
          <a:blip r:embed="rId9"/>
          <a:srcRect t="27380" r="50000" b="2876"/>
          <a:stretch/>
        </p:blipFill>
        <p:spPr>
          <a:xfrm>
            <a:off x="4745204" y="66657"/>
            <a:ext cx="2160000" cy="2275656"/>
          </a:xfrm>
          <a:prstGeom prst="rect">
            <a:avLst/>
          </a:prstGeom>
        </p:spPr>
      </p:pic>
      <p:cxnSp>
        <p:nvCxnSpPr>
          <p:cNvPr id="37" name="Connecteur droit avec flèche 36"/>
          <p:cNvCxnSpPr>
            <a:cxnSpLocks/>
          </p:cNvCxnSpPr>
          <p:nvPr/>
        </p:nvCxnSpPr>
        <p:spPr>
          <a:xfrm flipV="1">
            <a:off x="5642386" y="2176748"/>
            <a:ext cx="195247" cy="748196"/>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pic>
        <p:nvPicPr>
          <p:cNvPr id="17" name="Image 16">
            <a:extLst>
              <a:ext uri="{FF2B5EF4-FFF2-40B4-BE49-F238E27FC236}">
                <a16:creationId xmlns:a16="http://schemas.microsoft.com/office/drawing/2014/main" id="{C0CB09C6-6ED6-40D9-A097-D5798D2C3C1D}"/>
              </a:ext>
            </a:extLst>
          </p:cNvPr>
          <p:cNvPicPr>
            <a:picLocks noChangeAspect="1"/>
          </p:cNvPicPr>
          <p:nvPr/>
        </p:nvPicPr>
        <p:blipFill>
          <a:blip r:embed="rId10"/>
          <a:stretch>
            <a:fillRect/>
          </a:stretch>
        </p:blipFill>
        <p:spPr>
          <a:xfrm>
            <a:off x="2601728" y="961055"/>
            <a:ext cx="1775506" cy="689828"/>
          </a:xfrm>
          <a:prstGeom prst="rect">
            <a:avLst/>
          </a:prstGeom>
        </p:spPr>
      </p:pic>
      <p:cxnSp>
        <p:nvCxnSpPr>
          <p:cNvPr id="4" name="Connecteur droit avec flèche 3"/>
          <p:cNvCxnSpPr>
            <a:cxnSpLocks/>
          </p:cNvCxnSpPr>
          <p:nvPr/>
        </p:nvCxnSpPr>
        <p:spPr>
          <a:xfrm flipV="1">
            <a:off x="5633806" y="1828715"/>
            <a:ext cx="1389769" cy="1830496"/>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pSp>
        <p:nvGrpSpPr>
          <p:cNvPr id="32" name="Groupe 31">
            <a:extLst>
              <a:ext uri="{FF2B5EF4-FFF2-40B4-BE49-F238E27FC236}">
                <a16:creationId xmlns:a16="http://schemas.microsoft.com/office/drawing/2014/main" id="{2E11D689-4441-4672-A878-CB4A82443F46}"/>
              </a:ext>
            </a:extLst>
          </p:cNvPr>
          <p:cNvGrpSpPr/>
          <p:nvPr/>
        </p:nvGrpSpPr>
        <p:grpSpPr>
          <a:xfrm>
            <a:off x="2178641" y="6124839"/>
            <a:ext cx="4682108" cy="421228"/>
            <a:chOff x="19557" y="5415908"/>
            <a:chExt cx="9089609" cy="817750"/>
          </a:xfrm>
        </p:grpSpPr>
        <p:pic>
          <p:nvPicPr>
            <p:cNvPr id="34" name="Picture 2" descr="\\serveur\DONNEES\Projets\Commun\SMEGREG\Locaux_Info_Materiel\Logos\Autres logos\INRAE\Logo-INRAE_Quadri-[HD].jpg">
              <a:extLst>
                <a:ext uri="{FF2B5EF4-FFF2-40B4-BE49-F238E27FC236}">
                  <a16:creationId xmlns:a16="http://schemas.microsoft.com/office/drawing/2014/main" id="{CE1232E5-7497-4F2E-8DB0-0F2213D3DD55}"/>
                </a:ext>
              </a:extLst>
            </p:cNvPr>
            <p:cNvPicPr>
              <a:picLocks noChangeAspect="1" noChangeArrowheads="1"/>
            </p:cNvPicPr>
            <p:nvPr/>
          </p:nvPicPr>
          <p:blipFill>
            <a:blip r:embed="rId11"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a:extLst>
                <a:ext uri="{FF2B5EF4-FFF2-40B4-BE49-F238E27FC236}">
                  <a16:creationId xmlns:a16="http://schemas.microsoft.com/office/drawing/2014/main" id="{A2593974-B8EA-41AE-AE2B-FEBC84793758}"/>
                </a:ext>
              </a:extLst>
            </p:cNvPr>
            <p:cNvPicPr>
              <a:picLocks noChangeAspect="1" noChangeArrowheads="1"/>
            </p:cNvPicPr>
            <p:nvPr/>
          </p:nvPicPr>
          <p:blipFill rotWithShape="1">
            <a:blip r:embed="rId12"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7">
              <a:extLst>
                <a:ext uri="{FF2B5EF4-FFF2-40B4-BE49-F238E27FC236}">
                  <a16:creationId xmlns:a16="http://schemas.microsoft.com/office/drawing/2014/main" id="{7A3AB11E-27BC-4893-A07D-0D48EA0BA3D7}"/>
                </a:ext>
              </a:extLst>
            </p:cNvPr>
            <p:cNvPicPr>
              <a:picLocks noChangeAspect="1" noChangeArrowheads="1"/>
            </p:cNvPicPr>
            <p:nvPr/>
          </p:nvPicPr>
          <p:blipFill>
            <a:blip r:embed="rId13"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5">
              <a:extLst>
                <a:ext uri="{FF2B5EF4-FFF2-40B4-BE49-F238E27FC236}">
                  <a16:creationId xmlns:a16="http://schemas.microsoft.com/office/drawing/2014/main" id="{04236D54-F9C6-4659-98EA-2E9170B6031D}"/>
                </a:ext>
              </a:extLst>
            </p:cNvPr>
            <p:cNvPicPr>
              <a:picLocks noChangeAspect="1" noChangeArrowheads="1"/>
            </p:cNvPicPr>
            <p:nvPr/>
          </p:nvPicPr>
          <p:blipFill>
            <a:blip r:embed="rId14"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Image 39" descr="SMEGREG EPTB logo Quad.jpg">
              <a:extLst>
                <a:ext uri="{FF2B5EF4-FFF2-40B4-BE49-F238E27FC236}">
                  <a16:creationId xmlns:a16="http://schemas.microsoft.com/office/drawing/2014/main" id="{AC4A8949-99E7-46FC-AD37-BF069C3F330A}"/>
                </a:ext>
              </a:extLst>
            </p:cNvPr>
            <p:cNvPicPr>
              <a:picLocks noChangeAspect="1"/>
            </p:cNvPicPr>
            <p:nvPr/>
          </p:nvPicPr>
          <p:blipFill>
            <a:blip r:embed="rId15"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790769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05348" y="274638"/>
            <a:ext cx="6831148" cy="1143000"/>
          </a:xfrm>
        </p:spPr>
        <p:txBody>
          <a:bodyPr/>
          <a:lstStyle/>
          <a:p>
            <a:pPr algn="ctr"/>
            <a:r>
              <a:rPr lang="fr-FR" dirty="0"/>
              <a:t>Typologie départementale</a:t>
            </a:r>
            <a:endParaRPr lang="fr-FR" sz="2000" dirty="0"/>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7</a:t>
            </a:fld>
            <a:endParaRPr lang="fr-FR" dirty="0"/>
          </a:p>
        </p:txBody>
      </p:sp>
      <p:sp>
        <p:nvSpPr>
          <p:cNvPr id="4" name="Espace réservé du texte 3"/>
          <p:cNvSpPr>
            <a:spLocks noGrp="1"/>
          </p:cNvSpPr>
          <p:nvPr>
            <p:ph type="body" sz="quarter" idx="13"/>
          </p:nvPr>
        </p:nvSpPr>
        <p:spPr>
          <a:xfrm>
            <a:off x="4229983" y="1393087"/>
            <a:ext cx="4662497" cy="432073"/>
          </a:xfrm>
        </p:spPr>
        <p:txBody>
          <a:bodyPr>
            <a:noAutofit/>
          </a:bodyPr>
          <a:lstStyle/>
          <a:p>
            <a:pPr marL="0" indent="0" algn="ctr">
              <a:buNone/>
            </a:pPr>
            <a:r>
              <a:rPr lang="fr-FR" sz="1800" b="1" dirty="0"/>
              <a:t>Consommation unitaire globale :</a:t>
            </a:r>
          </a:p>
        </p:txBody>
      </p:sp>
      <p:sp>
        <p:nvSpPr>
          <p:cNvPr id="20" name="Rectangle 19"/>
          <p:cNvSpPr/>
          <p:nvPr/>
        </p:nvSpPr>
        <p:spPr>
          <a:xfrm>
            <a:off x="4229983" y="3465403"/>
            <a:ext cx="4763093" cy="537006"/>
          </a:xfrm>
          <a:prstGeom prst="rect">
            <a:avLst/>
          </a:prstGeom>
          <a:solidFill>
            <a:srgbClr val="1F78B4"/>
          </a:solidFill>
          <a:ln w="38100">
            <a:solidFill>
              <a:schemeClr val="tx1"/>
            </a:solidFill>
          </a:ln>
          <a:effectLst/>
        </p:spPr>
        <p:txBody>
          <a:bodyPr wrap="square">
            <a:spAutoFit/>
          </a:bodyPr>
          <a:lstStyle/>
          <a:p>
            <a:pPr marL="72000" algn="ctr">
              <a:lnSpc>
                <a:spcPct val="107000"/>
              </a:lnSpc>
              <a:spcBef>
                <a:spcPts val="600"/>
              </a:spcBef>
              <a:spcAft>
                <a:spcPts val="0"/>
              </a:spcAft>
            </a:pPr>
            <a:r>
              <a:rPr lang="fr-FR" sz="1400" b="1" dirty="0">
                <a:latin typeface="Trebuchet MS" panose="020B0603020202020204" pitchFamily="34" charset="0"/>
                <a:ea typeface="Calibri" panose="020F0502020204030204" pitchFamily="34" charset="0"/>
                <a:cs typeface="Times New Roman" panose="02020603050405020304" pitchFamily="18" charset="0"/>
              </a:rPr>
              <a:t>Services péri-urbains et ruraux</a:t>
            </a:r>
            <a:br>
              <a:rPr lang="fr-FR" sz="1400" b="1" dirty="0">
                <a:latin typeface="Trebuchet MS" panose="020B0603020202020204" pitchFamily="34" charset="0"/>
                <a:ea typeface="Calibri" panose="020F0502020204030204" pitchFamily="34" charset="0"/>
                <a:cs typeface="Times New Roman" panose="02020603050405020304" pitchFamily="18" charset="0"/>
              </a:rPr>
            </a:br>
            <a:r>
              <a:rPr lang="fr-FR" sz="1400" b="1" dirty="0">
                <a:latin typeface="Trebuchet MS" panose="020B0603020202020204" pitchFamily="34" charset="0"/>
                <a:ea typeface="Calibri" panose="020F0502020204030204" pitchFamily="34" charset="0"/>
                <a:cs typeface="Times New Roman" panose="02020603050405020304" pitchFamily="18" charset="0"/>
              </a:rPr>
              <a:t>51,0 m</a:t>
            </a:r>
            <a:r>
              <a:rPr lang="fr-FR" sz="1400" b="1" baseline="30000" dirty="0">
                <a:latin typeface="Trebuchet MS" panose="020B0603020202020204" pitchFamily="34" charset="0"/>
                <a:ea typeface="Calibri" panose="020F0502020204030204" pitchFamily="34" charset="0"/>
                <a:cs typeface="Times New Roman" panose="02020603050405020304" pitchFamily="18" charset="0"/>
              </a:rPr>
              <a:t>3</a:t>
            </a:r>
            <a:r>
              <a:rPr lang="fr-FR" sz="1400" b="1" dirty="0">
                <a:latin typeface="Trebuchet MS" panose="020B0603020202020204" pitchFamily="34" charset="0"/>
                <a:ea typeface="Calibri" panose="020F0502020204030204" pitchFamily="34" charset="0"/>
                <a:cs typeface="Times New Roman" panose="02020603050405020304" pitchFamily="18" charset="0"/>
              </a:rPr>
              <a:t>/an/hab. </a:t>
            </a:r>
            <a:endParaRPr lang="fr-FR" sz="1050" dirty="0">
              <a:latin typeface="Trebuchet MS" panose="020B0603020202020204" pitchFamily="34" charset="0"/>
              <a:ea typeface="Calibri" panose="020F0502020204030204" pitchFamily="34" charset="0"/>
              <a:cs typeface="Times New Roman" panose="02020603050405020304" pitchFamily="18" charset="0"/>
            </a:endParaRPr>
          </a:p>
        </p:txBody>
      </p:sp>
      <p:sp>
        <p:nvSpPr>
          <p:cNvPr id="21" name="Rectangle 20"/>
          <p:cNvSpPr/>
          <p:nvPr/>
        </p:nvSpPr>
        <p:spPr>
          <a:xfrm>
            <a:off x="4229983" y="4163411"/>
            <a:ext cx="4763093" cy="537006"/>
          </a:xfrm>
          <a:prstGeom prst="rect">
            <a:avLst/>
          </a:prstGeom>
          <a:solidFill>
            <a:srgbClr val="208731"/>
          </a:solidFill>
          <a:ln w="38100">
            <a:solidFill>
              <a:schemeClr val="tx1"/>
            </a:solidFill>
          </a:ln>
          <a:effectLst/>
        </p:spPr>
        <p:txBody>
          <a:bodyPr wrap="square">
            <a:spAutoFit/>
          </a:bodyPr>
          <a:lstStyle/>
          <a:p>
            <a:pPr marL="72000" algn="ctr">
              <a:lnSpc>
                <a:spcPct val="107000"/>
              </a:lnSpc>
              <a:spcBef>
                <a:spcPts val="600"/>
              </a:spcBef>
              <a:spcAft>
                <a:spcPts val="0"/>
              </a:spcAft>
            </a:pPr>
            <a:r>
              <a:rPr lang="fr-FR" sz="1400" b="1" dirty="0">
                <a:latin typeface="Trebuchet MS" panose="020B0603020202020204" pitchFamily="34" charset="0"/>
                <a:ea typeface="Calibri" panose="020F0502020204030204" pitchFamily="34" charset="0"/>
                <a:cs typeface="Times New Roman" panose="02020603050405020304" pitchFamily="18" charset="0"/>
              </a:rPr>
              <a:t>Services ruraux – touristiques ou fortement viticoles</a:t>
            </a:r>
            <a:br>
              <a:rPr lang="fr-FR" sz="1400" b="1" dirty="0">
                <a:latin typeface="Trebuchet MS" panose="020B0603020202020204" pitchFamily="34" charset="0"/>
                <a:ea typeface="Calibri" panose="020F0502020204030204" pitchFamily="34" charset="0"/>
                <a:cs typeface="Times New Roman" panose="02020603050405020304" pitchFamily="18" charset="0"/>
              </a:rPr>
            </a:br>
            <a:r>
              <a:rPr lang="fr-FR" sz="1400" b="1" dirty="0">
                <a:latin typeface="Trebuchet MS" panose="020B0603020202020204" pitchFamily="34" charset="0"/>
                <a:ea typeface="Calibri" panose="020F0502020204030204" pitchFamily="34" charset="0"/>
                <a:cs typeface="Times New Roman" panose="02020603050405020304" pitchFamily="18" charset="0"/>
              </a:rPr>
              <a:t>66,5 m</a:t>
            </a:r>
            <a:r>
              <a:rPr lang="fr-FR" sz="1400" b="1" baseline="30000" dirty="0">
                <a:latin typeface="Trebuchet MS" panose="020B0603020202020204" pitchFamily="34" charset="0"/>
                <a:ea typeface="Calibri" panose="020F0502020204030204" pitchFamily="34" charset="0"/>
                <a:cs typeface="Times New Roman" panose="02020603050405020304" pitchFamily="18" charset="0"/>
              </a:rPr>
              <a:t>3</a:t>
            </a:r>
            <a:r>
              <a:rPr lang="fr-FR" sz="1400" b="1" dirty="0">
                <a:latin typeface="Trebuchet MS" panose="020B0603020202020204" pitchFamily="34" charset="0"/>
                <a:ea typeface="Calibri" panose="020F0502020204030204" pitchFamily="34" charset="0"/>
                <a:cs typeface="Times New Roman" panose="02020603050405020304" pitchFamily="18" charset="0"/>
              </a:rPr>
              <a:t>/an/hab. </a:t>
            </a:r>
            <a:endParaRPr lang="fr-FR" sz="1050" dirty="0">
              <a:latin typeface="Trebuchet MS" panose="020B0603020202020204" pitchFamily="34" charset="0"/>
              <a:ea typeface="Calibri" panose="020F0502020204030204" pitchFamily="34" charset="0"/>
              <a:cs typeface="Times New Roman" panose="02020603050405020304" pitchFamily="18" charset="0"/>
            </a:endParaRPr>
          </a:p>
        </p:txBody>
      </p:sp>
      <p:sp>
        <p:nvSpPr>
          <p:cNvPr id="22" name="Rectangle 21"/>
          <p:cNvSpPr/>
          <p:nvPr/>
        </p:nvSpPr>
        <p:spPr>
          <a:xfrm>
            <a:off x="4222863" y="2805722"/>
            <a:ext cx="4763093" cy="537006"/>
          </a:xfrm>
          <a:prstGeom prst="rect">
            <a:avLst/>
          </a:prstGeom>
          <a:solidFill>
            <a:srgbClr val="FB9A99"/>
          </a:solidFill>
          <a:ln w="38100">
            <a:solidFill>
              <a:schemeClr val="tx1"/>
            </a:solidFill>
          </a:ln>
          <a:effectLst/>
        </p:spPr>
        <p:txBody>
          <a:bodyPr wrap="square">
            <a:spAutoFit/>
          </a:bodyPr>
          <a:lstStyle/>
          <a:p>
            <a:pPr marL="72000" algn="ctr">
              <a:lnSpc>
                <a:spcPct val="107000"/>
              </a:lnSpc>
              <a:spcBef>
                <a:spcPts val="600"/>
              </a:spcBef>
              <a:spcAft>
                <a:spcPts val="0"/>
              </a:spcAft>
            </a:pPr>
            <a:r>
              <a:rPr lang="fr-FR" sz="1400" b="1" dirty="0">
                <a:latin typeface="Trebuchet MS" panose="020B0603020202020204" pitchFamily="34" charset="0"/>
                <a:ea typeface="Calibri" panose="020F0502020204030204" pitchFamily="34" charset="0"/>
                <a:cs typeface="Times New Roman" panose="02020603050405020304" pitchFamily="18" charset="0"/>
              </a:rPr>
              <a:t>Services communaux urbains en zone rurale</a:t>
            </a:r>
            <a:br>
              <a:rPr lang="fr-FR" sz="1400" b="1" dirty="0">
                <a:latin typeface="Trebuchet MS" panose="020B0603020202020204" pitchFamily="34" charset="0"/>
                <a:ea typeface="Calibri" panose="020F0502020204030204" pitchFamily="34" charset="0"/>
                <a:cs typeface="Times New Roman" panose="02020603050405020304" pitchFamily="18" charset="0"/>
              </a:rPr>
            </a:br>
            <a:r>
              <a:rPr lang="fr-FR" sz="1400" b="1" dirty="0">
                <a:latin typeface="Trebuchet MS" panose="020B0603020202020204" pitchFamily="34" charset="0"/>
                <a:ea typeface="Calibri" panose="020F0502020204030204" pitchFamily="34" charset="0"/>
                <a:cs typeface="Times New Roman" panose="02020603050405020304" pitchFamily="18" charset="0"/>
              </a:rPr>
              <a:t>69,0 m</a:t>
            </a:r>
            <a:r>
              <a:rPr lang="fr-FR" sz="1400" b="1" baseline="30000" dirty="0">
                <a:latin typeface="Trebuchet MS" panose="020B0603020202020204" pitchFamily="34" charset="0"/>
                <a:ea typeface="Calibri" panose="020F0502020204030204" pitchFamily="34" charset="0"/>
                <a:cs typeface="Times New Roman" panose="02020603050405020304" pitchFamily="18" charset="0"/>
              </a:rPr>
              <a:t>3</a:t>
            </a:r>
            <a:r>
              <a:rPr lang="fr-FR" sz="1400" b="1" dirty="0">
                <a:latin typeface="Trebuchet MS" panose="020B0603020202020204" pitchFamily="34" charset="0"/>
                <a:ea typeface="Calibri" panose="020F0502020204030204" pitchFamily="34" charset="0"/>
                <a:cs typeface="Times New Roman" panose="02020603050405020304" pitchFamily="18" charset="0"/>
              </a:rPr>
              <a:t>/an/hab. </a:t>
            </a:r>
            <a:endParaRPr lang="fr-FR" sz="1050" dirty="0">
              <a:latin typeface="Trebuchet MS" panose="020B0603020202020204" pitchFamily="34" charset="0"/>
              <a:ea typeface="Calibri" panose="020F0502020204030204" pitchFamily="34" charset="0"/>
              <a:cs typeface="Times New Roman" panose="02020603050405020304" pitchFamily="18" charset="0"/>
            </a:endParaRPr>
          </a:p>
        </p:txBody>
      </p:sp>
      <p:sp>
        <p:nvSpPr>
          <p:cNvPr id="23" name="Rectangle 22"/>
          <p:cNvSpPr/>
          <p:nvPr/>
        </p:nvSpPr>
        <p:spPr>
          <a:xfrm>
            <a:off x="4229983" y="4859753"/>
            <a:ext cx="4763093" cy="537006"/>
          </a:xfrm>
          <a:prstGeom prst="rect">
            <a:avLst/>
          </a:prstGeom>
          <a:solidFill>
            <a:srgbClr val="FF7F00"/>
          </a:solidFill>
          <a:ln w="38100">
            <a:solidFill>
              <a:schemeClr val="tx1"/>
            </a:solidFill>
          </a:ln>
          <a:effectLst/>
        </p:spPr>
        <p:txBody>
          <a:bodyPr wrap="square">
            <a:spAutoFit/>
          </a:bodyPr>
          <a:lstStyle/>
          <a:p>
            <a:pPr marL="72000" algn="ctr">
              <a:lnSpc>
                <a:spcPct val="107000"/>
              </a:lnSpc>
              <a:spcBef>
                <a:spcPts val="600"/>
              </a:spcBef>
              <a:spcAft>
                <a:spcPts val="0"/>
              </a:spcAft>
            </a:pPr>
            <a:r>
              <a:rPr lang="fr-FR" sz="1400" b="1" dirty="0">
                <a:latin typeface="Trebuchet MS" panose="020B0603020202020204" pitchFamily="34" charset="0"/>
                <a:ea typeface="Calibri" panose="020F0502020204030204" pitchFamily="34" charset="0"/>
                <a:cs typeface="Times New Roman" panose="02020603050405020304" pitchFamily="18" charset="0"/>
              </a:rPr>
              <a:t>Services fortement touristiques</a:t>
            </a:r>
            <a:br>
              <a:rPr lang="fr-FR" sz="1400" b="1" dirty="0">
                <a:latin typeface="Trebuchet MS" panose="020B0603020202020204" pitchFamily="34" charset="0"/>
                <a:ea typeface="Calibri" panose="020F0502020204030204" pitchFamily="34" charset="0"/>
                <a:cs typeface="Times New Roman" panose="02020603050405020304" pitchFamily="18" charset="0"/>
              </a:rPr>
            </a:br>
            <a:r>
              <a:rPr lang="fr-FR" sz="1400" b="1" dirty="0">
                <a:latin typeface="Trebuchet MS" panose="020B0603020202020204" pitchFamily="34" charset="0"/>
                <a:ea typeface="Calibri" panose="020F0502020204030204" pitchFamily="34" charset="0"/>
                <a:cs typeface="Times New Roman" panose="02020603050405020304" pitchFamily="18" charset="0"/>
              </a:rPr>
              <a:t>138,4 m</a:t>
            </a:r>
            <a:r>
              <a:rPr lang="fr-FR" sz="1400" b="1" baseline="30000" dirty="0">
                <a:latin typeface="Trebuchet MS" panose="020B0603020202020204" pitchFamily="34" charset="0"/>
                <a:ea typeface="Calibri" panose="020F0502020204030204" pitchFamily="34" charset="0"/>
                <a:cs typeface="Times New Roman" panose="02020603050405020304" pitchFamily="18" charset="0"/>
              </a:rPr>
              <a:t>3</a:t>
            </a:r>
            <a:r>
              <a:rPr lang="fr-FR" sz="1400" b="1" dirty="0">
                <a:latin typeface="Trebuchet MS" panose="020B0603020202020204" pitchFamily="34" charset="0"/>
                <a:ea typeface="Calibri" panose="020F0502020204030204" pitchFamily="34" charset="0"/>
                <a:cs typeface="Times New Roman" panose="02020603050405020304" pitchFamily="18" charset="0"/>
              </a:rPr>
              <a:t>/an/hab. </a:t>
            </a:r>
            <a:endParaRPr lang="fr-FR" sz="1050" dirty="0">
              <a:latin typeface="Trebuchet MS" panose="020B0603020202020204" pitchFamily="34" charset="0"/>
              <a:ea typeface="Calibri" panose="020F0502020204030204" pitchFamily="34" charset="0"/>
              <a:cs typeface="Times New Roman" panose="02020603050405020304" pitchFamily="18" charset="0"/>
            </a:endParaRPr>
          </a:p>
        </p:txBody>
      </p:sp>
      <p:sp>
        <p:nvSpPr>
          <p:cNvPr id="24" name="Rectangle 23"/>
          <p:cNvSpPr/>
          <p:nvPr/>
        </p:nvSpPr>
        <p:spPr>
          <a:xfrm>
            <a:off x="4229983" y="2141536"/>
            <a:ext cx="4763093" cy="537006"/>
          </a:xfrm>
          <a:prstGeom prst="rect">
            <a:avLst/>
          </a:prstGeom>
          <a:solidFill>
            <a:srgbClr val="FFCD37"/>
          </a:solidFill>
          <a:ln w="38100">
            <a:solidFill>
              <a:schemeClr val="tx1"/>
            </a:solidFill>
          </a:ln>
          <a:effectLst/>
        </p:spPr>
        <p:txBody>
          <a:bodyPr wrap="square">
            <a:spAutoFit/>
          </a:bodyPr>
          <a:lstStyle/>
          <a:p>
            <a:pPr marL="72000" algn="ctr">
              <a:lnSpc>
                <a:spcPct val="107000"/>
              </a:lnSpc>
              <a:spcBef>
                <a:spcPts val="600"/>
              </a:spcBef>
              <a:spcAft>
                <a:spcPts val="0"/>
              </a:spcAft>
            </a:pPr>
            <a:r>
              <a:rPr lang="fr-FR" sz="1400" b="1" dirty="0">
                <a:latin typeface="Trebuchet MS" panose="020B0603020202020204" pitchFamily="34" charset="0"/>
                <a:ea typeface="Calibri" panose="020F0502020204030204" pitchFamily="34" charset="0"/>
                <a:cs typeface="Times New Roman" panose="02020603050405020304" pitchFamily="18" charset="0"/>
              </a:rPr>
              <a:t>Services urbains</a:t>
            </a:r>
            <a:br>
              <a:rPr lang="fr-FR" sz="1400" b="1" dirty="0">
                <a:latin typeface="Trebuchet MS" panose="020B0603020202020204" pitchFamily="34" charset="0"/>
                <a:ea typeface="Calibri" panose="020F0502020204030204" pitchFamily="34" charset="0"/>
                <a:cs typeface="Times New Roman" panose="02020603050405020304" pitchFamily="18" charset="0"/>
              </a:rPr>
            </a:br>
            <a:r>
              <a:rPr lang="fr-FR" sz="1400" b="1" dirty="0">
                <a:latin typeface="Trebuchet MS" panose="020B0603020202020204" pitchFamily="34" charset="0"/>
                <a:ea typeface="Calibri" panose="020F0502020204030204" pitchFamily="34" charset="0"/>
                <a:cs typeface="Times New Roman" panose="02020603050405020304" pitchFamily="18" charset="0"/>
              </a:rPr>
              <a:t>57,9 m</a:t>
            </a:r>
            <a:r>
              <a:rPr lang="fr-FR" sz="1400" b="1" baseline="30000" dirty="0">
                <a:latin typeface="Trebuchet MS" panose="020B0603020202020204" pitchFamily="34" charset="0"/>
                <a:ea typeface="Calibri" panose="020F0502020204030204" pitchFamily="34" charset="0"/>
                <a:cs typeface="Times New Roman" panose="02020603050405020304" pitchFamily="18" charset="0"/>
              </a:rPr>
              <a:t>3</a:t>
            </a:r>
            <a:r>
              <a:rPr lang="fr-FR" sz="1400" b="1" dirty="0">
                <a:latin typeface="Trebuchet MS" panose="020B0603020202020204" pitchFamily="34" charset="0"/>
                <a:ea typeface="Calibri" panose="020F0502020204030204" pitchFamily="34" charset="0"/>
                <a:cs typeface="Times New Roman" panose="02020603050405020304" pitchFamily="18" charset="0"/>
              </a:rPr>
              <a:t>/an/hab. </a:t>
            </a:r>
            <a:endParaRPr lang="fr-FR" sz="1050" dirty="0">
              <a:latin typeface="Trebuchet MS" panose="020B0603020202020204" pitchFamily="34" charset="0"/>
              <a:ea typeface="Calibri" panose="020F0502020204030204" pitchFamily="34" charset="0"/>
              <a:cs typeface="Times New Roman" panose="02020603050405020304" pitchFamily="18" charset="0"/>
            </a:endParaRPr>
          </a:p>
        </p:txBody>
      </p:sp>
      <p:sp>
        <p:nvSpPr>
          <p:cNvPr id="11" name="Flèche vers le bas 10"/>
          <p:cNvSpPr/>
          <p:nvPr/>
        </p:nvSpPr>
        <p:spPr>
          <a:xfrm>
            <a:off x="6316126" y="1758597"/>
            <a:ext cx="432048" cy="36004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5F922552-B645-430D-82B8-E7F2FEBE082F}"/>
              </a:ext>
            </a:extLst>
          </p:cNvPr>
          <p:cNvPicPr>
            <a:picLocks noChangeAspect="1"/>
          </p:cNvPicPr>
          <p:nvPr/>
        </p:nvPicPr>
        <p:blipFill>
          <a:blip r:embed="rId2"/>
          <a:stretch>
            <a:fillRect/>
          </a:stretch>
        </p:blipFill>
        <p:spPr>
          <a:xfrm>
            <a:off x="-13921" y="1393087"/>
            <a:ext cx="4185742" cy="5255362"/>
          </a:xfrm>
          <a:prstGeom prst="rect">
            <a:avLst/>
          </a:prstGeom>
        </p:spPr>
      </p:pic>
      <p:pic>
        <p:nvPicPr>
          <p:cNvPr id="14" name="Image 13">
            <a:extLst>
              <a:ext uri="{FF2B5EF4-FFF2-40B4-BE49-F238E27FC236}">
                <a16:creationId xmlns:a16="http://schemas.microsoft.com/office/drawing/2014/main" id="{1A960004-1D0B-4A45-9987-C54A4535CAB0}"/>
              </a:ext>
            </a:extLst>
          </p:cNvPr>
          <p:cNvPicPr>
            <a:picLocks noChangeAspect="1"/>
          </p:cNvPicPr>
          <p:nvPr/>
        </p:nvPicPr>
        <p:blipFill>
          <a:blip r:embed="rId3"/>
          <a:stretch>
            <a:fillRect/>
          </a:stretch>
        </p:blipFill>
        <p:spPr>
          <a:xfrm>
            <a:off x="0" y="362123"/>
            <a:ext cx="2283685" cy="887268"/>
          </a:xfrm>
          <a:prstGeom prst="rect">
            <a:avLst/>
          </a:prstGeom>
        </p:spPr>
      </p:pic>
      <p:grpSp>
        <p:nvGrpSpPr>
          <p:cNvPr id="15" name="Groupe 14">
            <a:extLst>
              <a:ext uri="{FF2B5EF4-FFF2-40B4-BE49-F238E27FC236}">
                <a16:creationId xmlns:a16="http://schemas.microsoft.com/office/drawing/2014/main" id="{4FE66A2E-F9B3-46D9-87A5-21E34F130513}"/>
              </a:ext>
            </a:extLst>
          </p:cNvPr>
          <p:cNvGrpSpPr/>
          <p:nvPr/>
        </p:nvGrpSpPr>
        <p:grpSpPr>
          <a:xfrm>
            <a:off x="4393830" y="6119364"/>
            <a:ext cx="4682108" cy="421228"/>
            <a:chOff x="19557" y="5415908"/>
            <a:chExt cx="9089609" cy="817750"/>
          </a:xfrm>
        </p:grpSpPr>
        <p:pic>
          <p:nvPicPr>
            <p:cNvPr id="16" name="Picture 2" descr="\\serveur\DONNEES\Projets\Commun\SMEGREG\Locaux_Info_Materiel\Logos\Autres logos\INRAE\Logo-INRAE_Quadri-[HD].jpg">
              <a:extLst>
                <a:ext uri="{FF2B5EF4-FFF2-40B4-BE49-F238E27FC236}">
                  <a16:creationId xmlns:a16="http://schemas.microsoft.com/office/drawing/2014/main" id="{AD047234-8510-437F-8268-E9877D779B20}"/>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a:extLst>
                <a:ext uri="{FF2B5EF4-FFF2-40B4-BE49-F238E27FC236}">
                  <a16:creationId xmlns:a16="http://schemas.microsoft.com/office/drawing/2014/main" id="{08CFA7EB-9A57-4507-8D3C-D84A6B1311AA}"/>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7">
              <a:extLst>
                <a:ext uri="{FF2B5EF4-FFF2-40B4-BE49-F238E27FC236}">
                  <a16:creationId xmlns:a16="http://schemas.microsoft.com/office/drawing/2014/main" id="{DDA9631B-1131-4091-8496-5D896ACEF582}"/>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5">
              <a:extLst>
                <a:ext uri="{FF2B5EF4-FFF2-40B4-BE49-F238E27FC236}">
                  <a16:creationId xmlns:a16="http://schemas.microsoft.com/office/drawing/2014/main" id="{55013FA0-0293-4F96-A2D4-3895B03F0653}"/>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Image 24" descr="SMEGREG EPTB logo Quad.jpg">
              <a:extLst>
                <a:ext uri="{FF2B5EF4-FFF2-40B4-BE49-F238E27FC236}">
                  <a16:creationId xmlns:a16="http://schemas.microsoft.com/office/drawing/2014/main" id="{AAB8579C-21B0-458F-857B-821F7734228C}"/>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1430817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EE552405-B712-4044-BCB5-76E42A541D01}"/>
              </a:ext>
            </a:extLst>
          </p:cNvPr>
          <p:cNvPicPr>
            <a:picLocks noChangeAspect="1"/>
          </p:cNvPicPr>
          <p:nvPr/>
        </p:nvPicPr>
        <p:blipFill>
          <a:blip r:embed="rId2"/>
          <a:stretch>
            <a:fillRect/>
          </a:stretch>
        </p:blipFill>
        <p:spPr>
          <a:xfrm>
            <a:off x="1803214" y="3924135"/>
            <a:ext cx="2336738" cy="2933866"/>
          </a:xfrm>
          <a:prstGeom prst="rect">
            <a:avLst/>
          </a:prstGeom>
        </p:spPr>
      </p:pic>
      <p:sp>
        <p:nvSpPr>
          <p:cNvPr id="2" name="Titre 1"/>
          <p:cNvSpPr>
            <a:spLocks noGrp="1"/>
          </p:cNvSpPr>
          <p:nvPr>
            <p:ph type="title"/>
          </p:nvPr>
        </p:nvSpPr>
        <p:spPr>
          <a:xfrm>
            <a:off x="2205348" y="274638"/>
            <a:ext cx="6938652" cy="1143000"/>
          </a:xfrm>
        </p:spPr>
        <p:txBody>
          <a:bodyPr>
            <a:normAutofit/>
          </a:bodyPr>
          <a:lstStyle/>
          <a:p>
            <a:pPr algn="ctr"/>
            <a:r>
              <a:rPr lang="fr-FR" sz="2400" dirty="0"/>
              <a:t>Typologie du Grand-Libournais</a:t>
            </a:r>
            <a:br>
              <a:rPr lang="fr-FR" sz="2400" dirty="0"/>
            </a:br>
            <a:r>
              <a:rPr lang="fr-FR" sz="2400" dirty="0"/>
              <a:t>et transposition à l'échelle départementale</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8</a:t>
            </a:fld>
            <a:endParaRPr lang="fr-FR" dirty="0"/>
          </a:p>
        </p:txBody>
      </p:sp>
      <p:grpSp>
        <p:nvGrpSpPr>
          <p:cNvPr id="9" name="Groupe 8"/>
          <p:cNvGrpSpPr>
            <a:grpSpLocks noChangeAspect="1"/>
          </p:cNvGrpSpPr>
          <p:nvPr/>
        </p:nvGrpSpPr>
        <p:grpSpPr>
          <a:xfrm>
            <a:off x="-51601" y="1396931"/>
            <a:ext cx="2739396" cy="2928515"/>
            <a:chOff x="79904" y="1556792"/>
            <a:chExt cx="4276072" cy="4571279"/>
          </a:xfrm>
        </p:grpSpPr>
        <p:pic>
          <p:nvPicPr>
            <p:cNvPr id="37" name="Image 36"/>
            <p:cNvPicPr/>
            <p:nvPr/>
          </p:nvPicPr>
          <p:blipFill rotWithShape="1">
            <a:blip r:embed="rId3" cstate="screen">
              <a:extLst>
                <a:ext uri="{28A0092B-C50C-407E-A947-70E740481C1C}">
                  <a14:useLocalDpi xmlns:a14="http://schemas.microsoft.com/office/drawing/2010/main" val="0"/>
                </a:ext>
              </a:extLst>
            </a:blip>
            <a:srcRect r="30588"/>
            <a:stretch/>
          </p:blipFill>
          <p:spPr>
            <a:xfrm>
              <a:off x="223920" y="1556792"/>
              <a:ext cx="3988040" cy="4067175"/>
            </a:xfrm>
            <a:prstGeom prst="rect">
              <a:avLst/>
            </a:prstGeom>
          </p:spPr>
        </p:pic>
        <p:sp>
          <p:nvSpPr>
            <p:cNvPr id="5" name="Rectangle 4"/>
            <p:cNvSpPr/>
            <p:nvPr/>
          </p:nvSpPr>
          <p:spPr>
            <a:xfrm>
              <a:off x="3203848" y="2780928"/>
              <a:ext cx="1152128" cy="809451"/>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pic>
          <p:nvPicPr>
            <p:cNvPr id="6" name="Image 5"/>
            <p:cNvPicPr>
              <a:picLocks noChangeAspect="1"/>
            </p:cNvPicPr>
            <p:nvPr/>
          </p:nvPicPr>
          <p:blipFill>
            <a:blip r:embed="rId4"/>
            <a:stretch>
              <a:fillRect/>
            </a:stretch>
          </p:blipFill>
          <p:spPr>
            <a:xfrm>
              <a:off x="79904" y="4941168"/>
              <a:ext cx="2622227" cy="1186903"/>
            </a:xfrm>
            <a:prstGeom prst="rect">
              <a:avLst/>
            </a:prstGeom>
          </p:spPr>
        </p:pic>
      </p:grpSp>
      <p:grpSp>
        <p:nvGrpSpPr>
          <p:cNvPr id="18" name="Groupe 17">
            <a:extLst>
              <a:ext uri="{FF2B5EF4-FFF2-40B4-BE49-F238E27FC236}">
                <a16:creationId xmlns:a16="http://schemas.microsoft.com/office/drawing/2014/main" id="{AF671029-C5E0-4D52-97FE-A78559AA85CB}"/>
              </a:ext>
            </a:extLst>
          </p:cNvPr>
          <p:cNvGrpSpPr/>
          <p:nvPr/>
        </p:nvGrpSpPr>
        <p:grpSpPr>
          <a:xfrm>
            <a:off x="2771800" y="1935675"/>
            <a:ext cx="6331539" cy="2107273"/>
            <a:chOff x="3136772" y="4860527"/>
            <a:chExt cx="5652870" cy="2107273"/>
          </a:xfrm>
        </p:grpSpPr>
        <p:sp>
          <p:nvSpPr>
            <p:cNvPr id="19" name="Rectangle 18">
              <a:extLst>
                <a:ext uri="{FF2B5EF4-FFF2-40B4-BE49-F238E27FC236}">
                  <a16:creationId xmlns:a16="http://schemas.microsoft.com/office/drawing/2014/main" id="{48158817-D2D8-41E4-B4B0-290BFF031F08}"/>
                </a:ext>
              </a:extLst>
            </p:cNvPr>
            <p:cNvSpPr/>
            <p:nvPr/>
          </p:nvSpPr>
          <p:spPr>
            <a:xfrm>
              <a:off x="4217642" y="4860527"/>
              <a:ext cx="4572000" cy="2107273"/>
            </a:xfrm>
            <a:prstGeom prst="rect">
              <a:avLst/>
            </a:prstGeom>
          </p:spPr>
          <p:txBody>
            <a:bodyPr>
              <a:noAutofit/>
            </a:bodyPr>
            <a:lstStyle/>
            <a:p>
              <a:pPr marL="285750" indent="-285750">
                <a:buClr>
                  <a:schemeClr val="accent6">
                    <a:lumMod val="75000"/>
                  </a:schemeClr>
                </a:buClr>
                <a:buFont typeface="Arial" panose="020B0604020202020204" pitchFamily="34" charset="0"/>
                <a:buChar char="•"/>
              </a:pPr>
              <a:r>
                <a:rPr lang="fr-FR" dirty="0">
                  <a:solidFill>
                    <a:srgbClr val="0077D4"/>
                  </a:solidFill>
                </a:rPr>
                <a:t>Classification à l'échelle des communes</a:t>
              </a:r>
            </a:p>
            <a:p>
              <a:pPr marL="285750" indent="-285750">
                <a:buClr>
                  <a:schemeClr val="accent6">
                    <a:lumMod val="75000"/>
                  </a:schemeClr>
                </a:buClr>
                <a:buFont typeface="Arial" panose="020B0604020202020204" pitchFamily="34" charset="0"/>
                <a:buChar char="•"/>
              </a:pPr>
              <a:r>
                <a:rPr lang="fr-FR" dirty="0">
                  <a:solidFill>
                    <a:srgbClr val="0077D4"/>
                  </a:solidFill>
                </a:rPr>
                <a:t>Distinction des consommations unitaires</a:t>
              </a:r>
            </a:p>
            <a:p>
              <a:pPr marL="742950" lvl="1" indent="-285750">
                <a:buClr>
                  <a:schemeClr val="accent6">
                    <a:lumMod val="75000"/>
                  </a:schemeClr>
                </a:buClr>
                <a:buFont typeface="Wingdings" panose="05000000000000000000" pitchFamily="2" charset="2"/>
                <a:buChar char="§"/>
              </a:pPr>
              <a:r>
                <a:rPr lang="fr-FR" dirty="0">
                  <a:solidFill>
                    <a:srgbClr val="0077D4"/>
                  </a:solidFill>
                </a:rPr>
                <a:t>Domestiques</a:t>
              </a:r>
            </a:p>
            <a:p>
              <a:pPr marL="742950" lvl="1" indent="-285750">
                <a:buClr>
                  <a:schemeClr val="accent6">
                    <a:lumMod val="75000"/>
                  </a:schemeClr>
                </a:buClr>
                <a:buFont typeface="Wingdings" panose="05000000000000000000" pitchFamily="2" charset="2"/>
                <a:buChar char="§"/>
              </a:pPr>
              <a:r>
                <a:rPr lang="fr-FR" dirty="0">
                  <a:solidFill>
                    <a:srgbClr val="0077D4"/>
                  </a:solidFill>
                </a:rPr>
                <a:t>Collectives</a:t>
              </a:r>
            </a:p>
            <a:p>
              <a:pPr marL="742950" lvl="1" indent="-285750">
                <a:buClr>
                  <a:schemeClr val="accent6">
                    <a:lumMod val="75000"/>
                  </a:schemeClr>
                </a:buClr>
                <a:buFont typeface="Wingdings" panose="05000000000000000000" pitchFamily="2" charset="2"/>
                <a:buChar char="§"/>
              </a:pPr>
              <a:r>
                <a:rPr lang="fr-FR" dirty="0">
                  <a:solidFill>
                    <a:srgbClr val="0077D4"/>
                  </a:solidFill>
                </a:rPr>
                <a:t>Economiques dépendantes des habitants</a:t>
              </a:r>
            </a:p>
            <a:p>
              <a:pPr marL="742950" lvl="1" indent="-285750">
                <a:buClr>
                  <a:schemeClr val="accent6">
                    <a:lumMod val="75000"/>
                  </a:schemeClr>
                </a:buClr>
                <a:buFont typeface="Wingdings" panose="05000000000000000000" pitchFamily="2" charset="2"/>
                <a:buChar char="§"/>
              </a:pPr>
              <a:r>
                <a:rPr lang="fr-FR" dirty="0">
                  <a:solidFill>
                    <a:srgbClr val="0077D4"/>
                  </a:solidFill>
                </a:rPr>
                <a:t>Economiques indépendantes des habitants</a:t>
              </a:r>
            </a:p>
            <a:p>
              <a:pPr marL="742950" lvl="1" indent="-285750">
                <a:buFontTx/>
                <a:buChar char="-"/>
              </a:pPr>
              <a:endParaRPr lang="fr-FR" dirty="0">
                <a:solidFill>
                  <a:srgbClr val="0077D4"/>
                </a:solidFill>
              </a:endParaRPr>
            </a:p>
            <a:p>
              <a:pPr marL="742950" lvl="1" indent="-285750">
                <a:buFontTx/>
                <a:buChar char="-"/>
              </a:pPr>
              <a:endParaRPr lang="fr-FR" dirty="0">
                <a:solidFill>
                  <a:srgbClr val="0077D4"/>
                </a:solidFill>
              </a:endParaRPr>
            </a:p>
          </p:txBody>
        </p:sp>
        <p:sp>
          <p:nvSpPr>
            <p:cNvPr id="20" name="Flèche droite 13">
              <a:extLst>
                <a:ext uri="{FF2B5EF4-FFF2-40B4-BE49-F238E27FC236}">
                  <a16:creationId xmlns:a16="http://schemas.microsoft.com/office/drawing/2014/main" id="{1FF471AA-41C9-41DC-A1AB-4413F8C39523}"/>
                </a:ext>
              </a:extLst>
            </p:cNvPr>
            <p:cNvSpPr/>
            <p:nvPr/>
          </p:nvSpPr>
          <p:spPr>
            <a:xfrm>
              <a:off x="3136772" y="4974188"/>
              <a:ext cx="882075" cy="42492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21" name="ZoneTexte 20">
            <a:extLst>
              <a:ext uri="{FF2B5EF4-FFF2-40B4-BE49-F238E27FC236}">
                <a16:creationId xmlns:a16="http://schemas.microsoft.com/office/drawing/2014/main" id="{827CD53E-3CA7-4E91-848F-8400B1FE6104}"/>
              </a:ext>
            </a:extLst>
          </p:cNvPr>
          <p:cNvSpPr txBox="1"/>
          <p:nvPr/>
        </p:nvSpPr>
        <p:spPr>
          <a:xfrm>
            <a:off x="659761" y="4814738"/>
            <a:ext cx="237505" cy="646331"/>
          </a:xfrm>
          <a:prstGeom prst="rect">
            <a:avLst/>
          </a:prstGeom>
          <a:noFill/>
        </p:spPr>
        <p:txBody>
          <a:bodyPr wrap="square" rtlCol="0">
            <a:spAutoFit/>
          </a:bodyPr>
          <a:lstStyle/>
          <a:p>
            <a:r>
              <a:rPr lang="fr-FR" sz="3600" dirty="0">
                <a:solidFill>
                  <a:srgbClr val="0077D4"/>
                </a:solidFill>
              </a:rPr>
              <a:t>?</a:t>
            </a:r>
          </a:p>
        </p:txBody>
      </p:sp>
      <p:grpSp>
        <p:nvGrpSpPr>
          <p:cNvPr id="25" name="Groupe 24">
            <a:extLst>
              <a:ext uri="{FF2B5EF4-FFF2-40B4-BE49-F238E27FC236}">
                <a16:creationId xmlns:a16="http://schemas.microsoft.com/office/drawing/2014/main" id="{73C89EAB-175B-44DD-998B-617DA18ACD04}"/>
              </a:ext>
            </a:extLst>
          </p:cNvPr>
          <p:cNvGrpSpPr/>
          <p:nvPr/>
        </p:nvGrpSpPr>
        <p:grpSpPr>
          <a:xfrm>
            <a:off x="4157909" y="4882053"/>
            <a:ext cx="4986091" cy="817508"/>
            <a:chOff x="4309515" y="5432062"/>
            <a:chExt cx="4295726" cy="817508"/>
          </a:xfrm>
        </p:grpSpPr>
        <p:sp>
          <p:nvSpPr>
            <p:cNvPr id="26" name="Rectangle 25">
              <a:extLst>
                <a:ext uri="{FF2B5EF4-FFF2-40B4-BE49-F238E27FC236}">
                  <a16:creationId xmlns:a16="http://schemas.microsoft.com/office/drawing/2014/main" id="{C4876579-1AAA-4CAC-8377-702A124C69BF}"/>
                </a:ext>
              </a:extLst>
            </p:cNvPr>
            <p:cNvSpPr/>
            <p:nvPr/>
          </p:nvSpPr>
          <p:spPr>
            <a:xfrm>
              <a:off x="4418121" y="5474905"/>
              <a:ext cx="4187120" cy="774665"/>
            </a:xfrm>
            <a:prstGeom prst="rect">
              <a:avLst/>
            </a:prstGeom>
          </p:spPr>
          <p:txBody>
            <a:bodyPr>
              <a:noAutofit/>
            </a:bodyPr>
            <a:lstStyle/>
            <a:p>
              <a:pPr lvl="1"/>
              <a:r>
                <a:rPr lang="fr-FR" dirty="0">
                  <a:solidFill>
                    <a:srgbClr val="0077D4"/>
                  </a:solidFill>
                </a:rPr>
                <a:t>Estimation des consommations unitaires par type de consommation</a:t>
              </a:r>
            </a:p>
            <a:p>
              <a:pPr marL="742950" lvl="1" indent="-285750">
                <a:buFontTx/>
                <a:buChar char="-"/>
              </a:pPr>
              <a:endParaRPr lang="fr-FR" sz="2400" dirty="0">
                <a:solidFill>
                  <a:srgbClr val="0077D4"/>
                </a:solidFill>
              </a:endParaRPr>
            </a:p>
          </p:txBody>
        </p:sp>
        <p:sp>
          <p:nvSpPr>
            <p:cNvPr id="27" name="Flèche droite 13">
              <a:extLst>
                <a:ext uri="{FF2B5EF4-FFF2-40B4-BE49-F238E27FC236}">
                  <a16:creationId xmlns:a16="http://schemas.microsoft.com/office/drawing/2014/main" id="{2CB8D919-DAB9-4FB4-9BA7-2364D3A9D163}"/>
                </a:ext>
              </a:extLst>
            </p:cNvPr>
            <p:cNvSpPr/>
            <p:nvPr/>
          </p:nvSpPr>
          <p:spPr>
            <a:xfrm>
              <a:off x="4309515" y="5432062"/>
              <a:ext cx="432048" cy="42492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4" name="Forme libre : forme 3">
            <a:extLst>
              <a:ext uri="{FF2B5EF4-FFF2-40B4-BE49-F238E27FC236}">
                <a16:creationId xmlns:a16="http://schemas.microsoft.com/office/drawing/2014/main" id="{46CF1C6A-55EB-4CAB-B197-EB4918B248D8}"/>
              </a:ext>
            </a:extLst>
          </p:cNvPr>
          <p:cNvSpPr/>
          <p:nvPr/>
        </p:nvSpPr>
        <p:spPr>
          <a:xfrm>
            <a:off x="670907" y="4258491"/>
            <a:ext cx="1131767" cy="1053738"/>
          </a:xfrm>
          <a:custGeom>
            <a:avLst/>
            <a:gdLst>
              <a:gd name="connsiteX0" fmla="*/ 8362 w 1131767"/>
              <a:gd name="connsiteY0" fmla="*/ 0 h 1053738"/>
              <a:gd name="connsiteX1" fmla="*/ 165116 w 1131767"/>
              <a:gd name="connsiteY1" fmla="*/ 635726 h 1053738"/>
              <a:gd name="connsiteX2" fmla="*/ 1131767 w 1131767"/>
              <a:gd name="connsiteY2" fmla="*/ 1053738 h 1053738"/>
            </a:gdLst>
            <a:ahLst/>
            <a:cxnLst>
              <a:cxn ang="0">
                <a:pos x="connsiteX0" y="connsiteY0"/>
              </a:cxn>
              <a:cxn ang="0">
                <a:pos x="connsiteX1" y="connsiteY1"/>
              </a:cxn>
              <a:cxn ang="0">
                <a:pos x="connsiteX2" y="connsiteY2"/>
              </a:cxn>
            </a:cxnLst>
            <a:rect l="l" t="t" r="r" b="b"/>
            <a:pathLst>
              <a:path w="1131767" h="1053738">
                <a:moveTo>
                  <a:pt x="8362" y="0"/>
                </a:moveTo>
                <a:cubicBezTo>
                  <a:pt x="-6878" y="230051"/>
                  <a:pt x="-22118" y="460103"/>
                  <a:pt x="165116" y="635726"/>
                </a:cubicBezTo>
                <a:cubicBezTo>
                  <a:pt x="352350" y="811349"/>
                  <a:pt x="742058" y="932543"/>
                  <a:pt x="1131767" y="1053738"/>
                </a:cubicBezTo>
              </a:path>
            </a:pathLst>
          </a:custGeom>
          <a:ln w="60325">
            <a:headEnd type="triangle"/>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fr-FR"/>
          </a:p>
        </p:txBody>
      </p:sp>
      <p:sp>
        <p:nvSpPr>
          <p:cNvPr id="7" name="Forme libre : forme 6">
            <a:extLst>
              <a:ext uri="{FF2B5EF4-FFF2-40B4-BE49-F238E27FC236}">
                <a16:creationId xmlns:a16="http://schemas.microsoft.com/office/drawing/2014/main" id="{A616E181-D265-4577-B10E-C2C3DFA4E442}"/>
              </a:ext>
            </a:extLst>
          </p:cNvPr>
          <p:cNvSpPr/>
          <p:nvPr/>
        </p:nvSpPr>
        <p:spPr>
          <a:xfrm>
            <a:off x="334655" y="4389120"/>
            <a:ext cx="1450602" cy="1410789"/>
          </a:xfrm>
          <a:custGeom>
            <a:avLst/>
            <a:gdLst>
              <a:gd name="connsiteX0" fmla="*/ 1450602 w 1450602"/>
              <a:gd name="connsiteY0" fmla="*/ 1410789 h 1410789"/>
              <a:gd name="connsiteX1" fmla="*/ 222694 w 1450602"/>
              <a:gd name="connsiteY1" fmla="*/ 818606 h 1410789"/>
              <a:gd name="connsiteX2" fmla="*/ 4979 w 1450602"/>
              <a:gd name="connsiteY2" fmla="*/ 0 h 1410789"/>
            </a:gdLst>
            <a:ahLst/>
            <a:cxnLst>
              <a:cxn ang="0">
                <a:pos x="connsiteX0" y="connsiteY0"/>
              </a:cxn>
              <a:cxn ang="0">
                <a:pos x="connsiteX1" y="connsiteY1"/>
              </a:cxn>
              <a:cxn ang="0">
                <a:pos x="connsiteX2" y="connsiteY2"/>
              </a:cxn>
            </a:cxnLst>
            <a:rect l="l" t="t" r="r" b="b"/>
            <a:pathLst>
              <a:path w="1450602" h="1410789">
                <a:moveTo>
                  <a:pt x="1450602" y="1410789"/>
                </a:moveTo>
                <a:cubicBezTo>
                  <a:pt x="957116" y="1232263"/>
                  <a:pt x="463631" y="1053737"/>
                  <a:pt x="222694" y="818606"/>
                </a:cubicBezTo>
                <a:cubicBezTo>
                  <a:pt x="-18243" y="583475"/>
                  <a:pt x="-6632" y="291737"/>
                  <a:pt x="4979" y="0"/>
                </a:cubicBezTo>
              </a:path>
            </a:pathLst>
          </a:custGeom>
          <a:ln w="60325">
            <a:headEnd type="triangle"/>
            <a:tailEnd type="none"/>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fr-FR"/>
          </a:p>
        </p:txBody>
      </p:sp>
      <p:pic>
        <p:nvPicPr>
          <p:cNvPr id="29" name="Image 28">
            <a:extLst>
              <a:ext uri="{FF2B5EF4-FFF2-40B4-BE49-F238E27FC236}">
                <a16:creationId xmlns:a16="http://schemas.microsoft.com/office/drawing/2014/main" id="{D6DEFA12-EF93-437D-8ABF-84D7DEBFB89D}"/>
              </a:ext>
            </a:extLst>
          </p:cNvPr>
          <p:cNvPicPr>
            <a:picLocks noChangeAspect="1"/>
          </p:cNvPicPr>
          <p:nvPr/>
        </p:nvPicPr>
        <p:blipFill>
          <a:blip r:embed="rId5"/>
          <a:stretch>
            <a:fillRect/>
          </a:stretch>
        </p:blipFill>
        <p:spPr>
          <a:xfrm>
            <a:off x="0" y="362123"/>
            <a:ext cx="2283685" cy="887268"/>
          </a:xfrm>
          <a:prstGeom prst="rect">
            <a:avLst/>
          </a:prstGeom>
        </p:spPr>
      </p:pic>
      <p:grpSp>
        <p:nvGrpSpPr>
          <p:cNvPr id="30" name="Groupe 29">
            <a:extLst>
              <a:ext uri="{FF2B5EF4-FFF2-40B4-BE49-F238E27FC236}">
                <a16:creationId xmlns:a16="http://schemas.microsoft.com/office/drawing/2014/main" id="{A62F3909-8F4F-45D9-AD3B-707E400D024B}"/>
              </a:ext>
            </a:extLst>
          </p:cNvPr>
          <p:cNvGrpSpPr/>
          <p:nvPr/>
        </p:nvGrpSpPr>
        <p:grpSpPr>
          <a:xfrm>
            <a:off x="4393830" y="6119364"/>
            <a:ext cx="4682108" cy="421228"/>
            <a:chOff x="19557" y="5415908"/>
            <a:chExt cx="9089609" cy="817750"/>
          </a:xfrm>
        </p:grpSpPr>
        <p:pic>
          <p:nvPicPr>
            <p:cNvPr id="31" name="Picture 2" descr="\\serveur\DONNEES\Projets\Commun\SMEGREG\Locaux_Info_Materiel\Logos\Autres logos\INRAE\Logo-INRAE_Quadri-[HD].jpg">
              <a:extLst>
                <a:ext uri="{FF2B5EF4-FFF2-40B4-BE49-F238E27FC236}">
                  <a16:creationId xmlns:a16="http://schemas.microsoft.com/office/drawing/2014/main" id="{9355F1BD-A6D2-45F7-8E52-CA27CC7390F8}"/>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6">
              <a:extLst>
                <a:ext uri="{FF2B5EF4-FFF2-40B4-BE49-F238E27FC236}">
                  <a16:creationId xmlns:a16="http://schemas.microsoft.com/office/drawing/2014/main" id="{0EE1B57A-9B99-44E7-84BF-5EB26590C43C}"/>
                </a:ext>
              </a:extLst>
            </p:cNvPr>
            <p:cNvPicPr>
              <a:picLocks noChangeAspect="1" noChangeArrowheads="1"/>
            </p:cNvPicPr>
            <p:nvPr/>
          </p:nvPicPr>
          <p:blipFill rotWithShape="1">
            <a:blip r:embed="rId7"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7">
              <a:extLst>
                <a:ext uri="{FF2B5EF4-FFF2-40B4-BE49-F238E27FC236}">
                  <a16:creationId xmlns:a16="http://schemas.microsoft.com/office/drawing/2014/main" id="{431D7D0E-B903-4B55-BE33-EB5E85E4214C}"/>
                </a:ext>
              </a:extLst>
            </p:cNvPr>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5">
              <a:extLst>
                <a:ext uri="{FF2B5EF4-FFF2-40B4-BE49-F238E27FC236}">
                  <a16:creationId xmlns:a16="http://schemas.microsoft.com/office/drawing/2014/main" id="{2D07A1A5-E00C-4C9D-B8B0-1D6F0E603EB3}"/>
                </a:ext>
              </a:extLst>
            </p:cNvPr>
            <p:cNvPicPr>
              <a:picLocks noChangeAspect="1"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Image 34" descr="SMEGREG EPTB logo Quad.jpg">
              <a:extLst>
                <a:ext uri="{FF2B5EF4-FFF2-40B4-BE49-F238E27FC236}">
                  <a16:creationId xmlns:a16="http://schemas.microsoft.com/office/drawing/2014/main" id="{1696346A-D7D8-4BE3-A3EC-72E5B7F1EA65}"/>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33883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up)">
                                      <p:cBhvr>
                                        <p:cTn id="10" dur="500"/>
                                        <p:tgtEl>
                                          <p:spTgt spid="21"/>
                                        </p:tgtEl>
                                      </p:cBhvr>
                                    </p:animEffect>
                                  </p:childTnLst>
                                </p:cTn>
                              </p:par>
                              <p:par>
                                <p:cTn id="11" presetID="22" presetClass="entr" presetSubtype="1"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up)">
                                      <p:cBhvr>
                                        <p:cTn id="13" dur="5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left)">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05348" y="249746"/>
            <a:ext cx="6938652" cy="1143000"/>
          </a:xfrm>
        </p:spPr>
        <p:txBody>
          <a:bodyPr/>
          <a:lstStyle/>
          <a:p>
            <a:pPr algn="ctr"/>
            <a:r>
              <a:rPr lang="fr-FR" dirty="0"/>
              <a:t>Impact du (télé)travail / du tourisme</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9</a:t>
            </a:fld>
            <a:endParaRPr lang="fr-FR" dirty="0"/>
          </a:p>
        </p:txBody>
      </p:sp>
      <p:grpSp>
        <p:nvGrpSpPr>
          <p:cNvPr id="10" name="Groupe 9"/>
          <p:cNvGrpSpPr>
            <a:grpSpLocks noChangeAspect="1"/>
          </p:cNvGrpSpPr>
          <p:nvPr/>
        </p:nvGrpSpPr>
        <p:grpSpPr>
          <a:xfrm>
            <a:off x="36704" y="1399627"/>
            <a:ext cx="3095135" cy="3975692"/>
            <a:chOff x="603506" y="1680368"/>
            <a:chExt cx="3176406" cy="4080085"/>
          </a:xfrm>
        </p:grpSpPr>
        <p:pic>
          <p:nvPicPr>
            <p:cNvPr id="7" name="Image 6"/>
            <p:cNvPicPr/>
            <p:nvPr/>
          </p:nvPicPr>
          <p:blipFill rotWithShape="1">
            <a:blip r:embed="rId2" cstate="screen">
              <a:extLst>
                <a:ext uri="{28A0092B-C50C-407E-A947-70E740481C1C}">
                  <a14:useLocalDpi xmlns:a14="http://schemas.microsoft.com/office/drawing/2010/main" val="0"/>
                </a:ext>
              </a:extLst>
            </a:blip>
            <a:srcRect r="44288"/>
            <a:stretch/>
          </p:blipFill>
          <p:spPr>
            <a:xfrm>
              <a:off x="603506" y="1680368"/>
              <a:ext cx="3168352" cy="4020820"/>
            </a:xfrm>
            <a:prstGeom prst="rect">
              <a:avLst/>
            </a:prstGeom>
          </p:spPr>
        </p:pic>
        <p:sp>
          <p:nvSpPr>
            <p:cNvPr id="8" name="Rectangle 7"/>
            <p:cNvSpPr/>
            <p:nvPr/>
          </p:nvSpPr>
          <p:spPr>
            <a:xfrm>
              <a:off x="3131840" y="5085184"/>
              <a:ext cx="648072" cy="67526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8"/>
            <p:cNvSpPr/>
            <p:nvPr/>
          </p:nvSpPr>
          <p:spPr>
            <a:xfrm>
              <a:off x="3275856" y="2737139"/>
              <a:ext cx="504056" cy="67526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24" name="Groupe 23"/>
          <p:cNvGrpSpPr/>
          <p:nvPr/>
        </p:nvGrpSpPr>
        <p:grpSpPr>
          <a:xfrm>
            <a:off x="2097017" y="2329437"/>
            <a:ext cx="3462035" cy="246221"/>
            <a:chOff x="4200250" y="1892567"/>
            <a:chExt cx="3462035" cy="246221"/>
          </a:xfrm>
        </p:grpSpPr>
        <p:pic>
          <p:nvPicPr>
            <p:cNvPr id="15" name="Image 14"/>
            <p:cNvPicPr>
              <a:picLocks noChangeAspect="1"/>
            </p:cNvPicPr>
            <p:nvPr/>
          </p:nvPicPr>
          <p:blipFill>
            <a:blip r:embed="rId3"/>
            <a:stretch>
              <a:fillRect/>
            </a:stretch>
          </p:blipFill>
          <p:spPr>
            <a:xfrm>
              <a:off x="4200250" y="1919444"/>
              <a:ext cx="325690" cy="194363"/>
            </a:xfrm>
            <a:prstGeom prst="rect">
              <a:avLst/>
            </a:prstGeom>
          </p:spPr>
        </p:pic>
        <p:sp>
          <p:nvSpPr>
            <p:cNvPr id="18" name="ZoneTexte 17"/>
            <p:cNvSpPr txBox="1"/>
            <p:nvPr/>
          </p:nvSpPr>
          <p:spPr>
            <a:xfrm>
              <a:off x="4556685" y="1892567"/>
              <a:ext cx="3105600" cy="246221"/>
            </a:xfrm>
            <a:prstGeom prst="rect">
              <a:avLst/>
            </a:prstGeom>
            <a:noFill/>
          </p:spPr>
          <p:txBody>
            <a:bodyPr wrap="square" rtlCol="0">
              <a:spAutoFit/>
            </a:bodyPr>
            <a:lstStyle/>
            <a:p>
              <a:r>
                <a:rPr lang="fr-FR" sz="1000" dirty="0">
                  <a:solidFill>
                    <a:srgbClr val="0077D4"/>
                  </a:solidFill>
                </a:rPr>
                <a:t>Flux pendulaire vers Bx Métropole</a:t>
              </a:r>
            </a:p>
          </p:txBody>
        </p:sp>
      </p:grpSp>
      <p:grpSp>
        <p:nvGrpSpPr>
          <p:cNvPr id="25" name="Groupe 24"/>
          <p:cNvGrpSpPr/>
          <p:nvPr/>
        </p:nvGrpSpPr>
        <p:grpSpPr>
          <a:xfrm>
            <a:off x="2122593" y="1908284"/>
            <a:ext cx="2304247" cy="264069"/>
            <a:chOff x="4442082" y="2911245"/>
            <a:chExt cx="2304247" cy="264069"/>
          </a:xfrm>
        </p:grpSpPr>
        <p:pic>
          <p:nvPicPr>
            <p:cNvPr id="16" name="Image 15"/>
            <p:cNvPicPr>
              <a:picLocks noChangeAspect="1"/>
            </p:cNvPicPr>
            <p:nvPr/>
          </p:nvPicPr>
          <p:blipFill>
            <a:blip r:embed="rId4"/>
            <a:stretch>
              <a:fillRect/>
            </a:stretch>
          </p:blipFill>
          <p:spPr>
            <a:xfrm>
              <a:off x="4442082" y="2911245"/>
              <a:ext cx="300114" cy="208554"/>
            </a:xfrm>
            <a:prstGeom prst="rect">
              <a:avLst/>
            </a:prstGeom>
          </p:spPr>
        </p:pic>
        <p:sp>
          <p:nvSpPr>
            <p:cNvPr id="20" name="ZoneTexte 19"/>
            <p:cNvSpPr txBox="1"/>
            <p:nvPr/>
          </p:nvSpPr>
          <p:spPr>
            <a:xfrm>
              <a:off x="4782235" y="2929093"/>
              <a:ext cx="1964094" cy="246221"/>
            </a:xfrm>
            <a:prstGeom prst="rect">
              <a:avLst/>
            </a:prstGeom>
            <a:noFill/>
          </p:spPr>
          <p:txBody>
            <a:bodyPr wrap="square" rtlCol="0">
              <a:spAutoFit/>
            </a:bodyPr>
            <a:lstStyle/>
            <a:p>
              <a:r>
                <a:rPr lang="fr-FR" sz="1000" dirty="0">
                  <a:solidFill>
                    <a:schemeClr val="accent6">
                      <a:lumMod val="75000"/>
                    </a:schemeClr>
                  </a:solidFill>
                </a:rPr>
                <a:t>Baisse prélèvements</a:t>
              </a:r>
            </a:p>
          </p:txBody>
        </p:sp>
      </p:grpSp>
      <p:grpSp>
        <p:nvGrpSpPr>
          <p:cNvPr id="23" name="Groupe 22"/>
          <p:cNvGrpSpPr/>
          <p:nvPr/>
        </p:nvGrpSpPr>
        <p:grpSpPr>
          <a:xfrm>
            <a:off x="2097017" y="2110093"/>
            <a:ext cx="2902707" cy="246221"/>
            <a:chOff x="4305300" y="3990257"/>
            <a:chExt cx="4934533" cy="246221"/>
          </a:xfrm>
        </p:grpSpPr>
        <p:pic>
          <p:nvPicPr>
            <p:cNvPr id="17" name="Image 16"/>
            <p:cNvPicPr>
              <a:picLocks noChangeAspect="1"/>
            </p:cNvPicPr>
            <p:nvPr/>
          </p:nvPicPr>
          <p:blipFill>
            <a:blip r:embed="rId5"/>
            <a:stretch>
              <a:fillRect/>
            </a:stretch>
          </p:blipFill>
          <p:spPr>
            <a:xfrm>
              <a:off x="4305300" y="3998344"/>
              <a:ext cx="553665" cy="218744"/>
            </a:xfrm>
            <a:prstGeom prst="rect">
              <a:avLst/>
            </a:prstGeom>
          </p:spPr>
        </p:pic>
        <p:sp>
          <p:nvSpPr>
            <p:cNvPr id="21" name="ZoneTexte 20"/>
            <p:cNvSpPr txBox="1"/>
            <p:nvPr/>
          </p:nvSpPr>
          <p:spPr>
            <a:xfrm>
              <a:off x="4973612" y="3990257"/>
              <a:ext cx="4266221" cy="246221"/>
            </a:xfrm>
            <a:prstGeom prst="rect">
              <a:avLst/>
            </a:prstGeom>
            <a:noFill/>
          </p:spPr>
          <p:txBody>
            <a:bodyPr wrap="square" rtlCol="0">
              <a:spAutoFit/>
            </a:bodyPr>
            <a:lstStyle/>
            <a:p>
              <a:r>
                <a:rPr lang="fr-FR" sz="1000" dirty="0">
                  <a:solidFill>
                    <a:srgbClr val="00B050"/>
                  </a:solidFill>
                </a:rPr>
                <a:t>Hausse prélèvements</a:t>
              </a:r>
            </a:p>
          </p:txBody>
        </p:sp>
      </p:grpSp>
      <p:sp>
        <p:nvSpPr>
          <p:cNvPr id="27" name="Espace réservé du texte 3">
            <a:extLst>
              <a:ext uri="{FF2B5EF4-FFF2-40B4-BE49-F238E27FC236}">
                <a16:creationId xmlns:a16="http://schemas.microsoft.com/office/drawing/2014/main" id="{0A1ECBFB-1609-45A2-B20F-91AD47D4CF5C}"/>
              </a:ext>
            </a:extLst>
          </p:cNvPr>
          <p:cNvSpPr>
            <a:spLocks noGrp="1"/>
          </p:cNvSpPr>
          <p:nvPr>
            <p:ph type="body" sz="quarter" idx="13"/>
          </p:nvPr>
        </p:nvSpPr>
        <p:spPr>
          <a:xfrm>
            <a:off x="1721811" y="1390498"/>
            <a:ext cx="2808114" cy="307777"/>
          </a:xfrm>
          <a:noFill/>
        </p:spPr>
        <p:txBody>
          <a:bodyPr>
            <a:normAutofit fontScale="92500" lnSpcReduction="20000"/>
          </a:bodyPr>
          <a:lstStyle/>
          <a:p>
            <a:pPr marL="0" indent="0">
              <a:buNone/>
            </a:pPr>
            <a:r>
              <a:rPr lang="fr-FR" sz="1800" dirty="0"/>
              <a:t>Effet du 1</a:t>
            </a:r>
            <a:r>
              <a:rPr lang="fr-FR" sz="1800" baseline="30000" dirty="0"/>
              <a:t>er</a:t>
            </a:r>
            <a:r>
              <a:rPr lang="fr-FR" sz="1800" dirty="0"/>
              <a:t> confinement</a:t>
            </a:r>
          </a:p>
        </p:txBody>
      </p:sp>
      <p:grpSp>
        <p:nvGrpSpPr>
          <p:cNvPr id="28" name="Groupe 27">
            <a:extLst>
              <a:ext uri="{FF2B5EF4-FFF2-40B4-BE49-F238E27FC236}">
                <a16:creationId xmlns:a16="http://schemas.microsoft.com/office/drawing/2014/main" id="{C67522C5-2F7F-4D0E-AFE2-596233ED79C7}"/>
              </a:ext>
            </a:extLst>
          </p:cNvPr>
          <p:cNvGrpSpPr/>
          <p:nvPr/>
        </p:nvGrpSpPr>
        <p:grpSpPr>
          <a:xfrm>
            <a:off x="4589931" y="1392745"/>
            <a:ext cx="4527852" cy="3721429"/>
            <a:chOff x="4579520" y="1485183"/>
            <a:chExt cx="4214691" cy="3464043"/>
          </a:xfrm>
        </p:grpSpPr>
        <p:grpSp>
          <p:nvGrpSpPr>
            <p:cNvPr id="29" name="Groupe 28">
              <a:extLst>
                <a:ext uri="{FF2B5EF4-FFF2-40B4-BE49-F238E27FC236}">
                  <a16:creationId xmlns:a16="http://schemas.microsoft.com/office/drawing/2014/main" id="{BC9AE0A4-2F71-4F35-93B6-38FF9BB3C721}"/>
                </a:ext>
              </a:extLst>
            </p:cNvPr>
            <p:cNvGrpSpPr/>
            <p:nvPr/>
          </p:nvGrpSpPr>
          <p:grpSpPr>
            <a:xfrm>
              <a:off x="4579520" y="1485183"/>
              <a:ext cx="3376256" cy="3464043"/>
              <a:chOff x="4212236" y="1452824"/>
              <a:chExt cx="3376256" cy="3464043"/>
            </a:xfrm>
          </p:grpSpPr>
          <p:pic>
            <p:nvPicPr>
              <p:cNvPr id="32" name="Image 31">
                <a:extLst>
                  <a:ext uri="{FF2B5EF4-FFF2-40B4-BE49-F238E27FC236}">
                    <a16:creationId xmlns:a16="http://schemas.microsoft.com/office/drawing/2014/main" id="{16F43E48-5609-4733-8941-C82D0F46D6D7}"/>
                  </a:ext>
                </a:extLst>
              </p:cNvPr>
              <p:cNvPicPr>
                <a:picLocks noChangeAspect="1"/>
              </p:cNvPicPr>
              <p:nvPr/>
            </p:nvPicPr>
            <p:blipFill rotWithShape="1">
              <a:blip r:embed="rId6"/>
              <a:srcRect l="13750" t="25410" r="47500" b="14428"/>
              <a:stretch/>
            </p:blipFill>
            <p:spPr>
              <a:xfrm>
                <a:off x="4212236" y="1452824"/>
                <a:ext cx="3376256" cy="3464043"/>
              </a:xfrm>
              <a:prstGeom prst="rect">
                <a:avLst/>
              </a:prstGeom>
            </p:spPr>
          </p:pic>
          <p:pic>
            <p:nvPicPr>
              <p:cNvPr id="33" name="Image 32">
                <a:extLst>
                  <a:ext uri="{FF2B5EF4-FFF2-40B4-BE49-F238E27FC236}">
                    <a16:creationId xmlns:a16="http://schemas.microsoft.com/office/drawing/2014/main" id="{6F2BD150-2B4A-4E5D-B74C-D7666A357F1D}"/>
                  </a:ext>
                </a:extLst>
              </p:cNvPr>
              <p:cNvPicPr>
                <a:picLocks noChangeAspect="1"/>
              </p:cNvPicPr>
              <p:nvPr/>
            </p:nvPicPr>
            <p:blipFill>
              <a:blip r:embed="rId7"/>
              <a:stretch>
                <a:fillRect/>
              </a:stretch>
            </p:blipFill>
            <p:spPr>
              <a:xfrm>
                <a:off x="4627739" y="4077072"/>
                <a:ext cx="320625" cy="360000"/>
              </a:xfrm>
              <a:prstGeom prst="rect">
                <a:avLst/>
              </a:prstGeom>
            </p:spPr>
          </p:pic>
          <p:pic>
            <p:nvPicPr>
              <p:cNvPr id="34" name="Image 33">
                <a:extLst>
                  <a:ext uri="{FF2B5EF4-FFF2-40B4-BE49-F238E27FC236}">
                    <a16:creationId xmlns:a16="http://schemas.microsoft.com/office/drawing/2014/main" id="{B0C6A192-B1E7-4D12-B564-C3E0E2051585}"/>
                  </a:ext>
                </a:extLst>
              </p:cNvPr>
              <p:cNvPicPr>
                <a:picLocks noChangeAspect="1"/>
              </p:cNvPicPr>
              <p:nvPr/>
            </p:nvPicPr>
            <p:blipFill>
              <a:blip r:embed="rId8"/>
              <a:stretch>
                <a:fillRect/>
              </a:stretch>
            </p:blipFill>
            <p:spPr>
              <a:xfrm>
                <a:off x="6605660" y="4307747"/>
                <a:ext cx="982832" cy="278469"/>
              </a:xfrm>
              <a:prstGeom prst="rect">
                <a:avLst/>
              </a:prstGeom>
            </p:spPr>
          </p:pic>
        </p:grpSp>
        <p:pic>
          <p:nvPicPr>
            <p:cNvPr id="31" name="Image 30">
              <a:extLst>
                <a:ext uri="{FF2B5EF4-FFF2-40B4-BE49-F238E27FC236}">
                  <a16:creationId xmlns:a16="http://schemas.microsoft.com/office/drawing/2014/main" id="{F3C52E08-3E38-4B7D-831B-AF24D9B79C85}"/>
                </a:ext>
              </a:extLst>
            </p:cNvPr>
            <p:cNvPicPr>
              <a:picLocks noChangeAspect="1"/>
            </p:cNvPicPr>
            <p:nvPr/>
          </p:nvPicPr>
          <p:blipFill>
            <a:blip r:embed="rId9"/>
            <a:stretch>
              <a:fillRect/>
            </a:stretch>
          </p:blipFill>
          <p:spPr>
            <a:xfrm>
              <a:off x="7559732" y="2600278"/>
              <a:ext cx="1234479" cy="1265864"/>
            </a:xfrm>
            <a:prstGeom prst="rect">
              <a:avLst/>
            </a:prstGeom>
          </p:spPr>
        </p:pic>
      </p:grpSp>
      <p:sp>
        <p:nvSpPr>
          <p:cNvPr id="35" name="Espace réservé du texte 3">
            <a:extLst>
              <a:ext uri="{FF2B5EF4-FFF2-40B4-BE49-F238E27FC236}">
                <a16:creationId xmlns:a16="http://schemas.microsoft.com/office/drawing/2014/main" id="{7F98A75F-D9FF-45D8-B594-16EDB77FDBCE}"/>
              </a:ext>
            </a:extLst>
          </p:cNvPr>
          <p:cNvSpPr txBox="1">
            <a:spLocks/>
          </p:cNvSpPr>
          <p:nvPr/>
        </p:nvSpPr>
        <p:spPr>
          <a:xfrm>
            <a:off x="6291334" y="1403299"/>
            <a:ext cx="2808114" cy="307777"/>
          </a:xfrm>
          <a:prstGeom prst="rect">
            <a:avLst/>
          </a:prstGeom>
          <a:noFill/>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rgbClr val="0070C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70C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70C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70C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70C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fr-FR" sz="1800" dirty="0"/>
              <a:t>Impact du tourisme</a:t>
            </a:r>
          </a:p>
        </p:txBody>
      </p:sp>
      <p:sp>
        <p:nvSpPr>
          <p:cNvPr id="36" name="Rectangle 35">
            <a:extLst>
              <a:ext uri="{FF2B5EF4-FFF2-40B4-BE49-F238E27FC236}">
                <a16:creationId xmlns:a16="http://schemas.microsoft.com/office/drawing/2014/main" id="{6557808A-0C64-4577-9229-86259DFDB4D4}"/>
              </a:ext>
            </a:extLst>
          </p:cNvPr>
          <p:cNvSpPr/>
          <p:nvPr/>
        </p:nvSpPr>
        <p:spPr>
          <a:xfrm>
            <a:off x="4829719" y="5298135"/>
            <a:ext cx="4215947" cy="830997"/>
          </a:xfrm>
          <a:prstGeom prst="rect">
            <a:avLst/>
          </a:prstGeom>
          <a:solidFill>
            <a:schemeClr val="accent1">
              <a:lumMod val="20000"/>
              <a:lumOff val="80000"/>
            </a:schemeClr>
          </a:solidFill>
        </p:spPr>
        <p:txBody>
          <a:bodyPr wrap="square">
            <a:spAutoFit/>
          </a:bodyPr>
          <a:lstStyle/>
          <a:p>
            <a:pPr algn="r"/>
            <a:r>
              <a:rPr lang="fr-FR" sz="1600" dirty="0">
                <a:solidFill>
                  <a:srgbClr val="0077D4"/>
                </a:solidFill>
                <a:latin typeface="Trebuchet MS" panose="020B0603020202020204" pitchFamily="34" charset="0"/>
                <a:ea typeface="Calibri" panose="020F0502020204030204" pitchFamily="34" charset="0"/>
                <a:cs typeface="Times New Roman" panose="02020603050405020304" pitchFamily="18" charset="0"/>
                <a:sym typeface="Wingdings" panose="05000000000000000000" pitchFamily="2" charset="2"/>
              </a:rPr>
              <a:t> </a:t>
            </a:r>
            <a:r>
              <a:rPr lang="fr-FR" sz="1600" dirty="0">
                <a:solidFill>
                  <a:srgbClr val="0070C0"/>
                </a:solidFill>
              </a:rPr>
              <a:t>Consommation des touristes = 13% de la consommation en eau de la Gironde (170 L en moyenne par nuitée)</a:t>
            </a:r>
            <a:endParaRPr lang="fr-FR" sz="1200" dirty="0">
              <a:solidFill>
                <a:srgbClr val="0077D4"/>
              </a:solidFill>
            </a:endParaRPr>
          </a:p>
        </p:txBody>
      </p:sp>
      <p:sp>
        <p:nvSpPr>
          <p:cNvPr id="37" name="Rectangle 36">
            <a:extLst>
              <a:ext uri="{FF2B5EF4-FFF2-40B4-BE49-F238E27FC236}">
                <a16:creationId xmlns:a16="http://schemas.microsoft.com/office/drawing/2014/main" id="{E6351F5A-6642-4EEC-91B9-B5BB491B9242}"/>
              </a:ext>
            </a:extLst>
          </p:cNvPr>
          <p:cNvSpPr/>
          <p:nvPr/>
        </p:nvSpPr>
        <p:spPr>
          <a:xfrm>
            <a:off x="327785" y="5268134"/>
            <a:ext cx="4099055" cy="830997"/>
          </a:xfrm>
          <a:prstGeom prst="rect">
            <a:avLst/>
          </a:prstGeom>
          <a:solidFill>
            <a:schemeClr val="accent1">
              <a:lumMod val="20000"/>
              <a:lumOff val="80000"/>
            </a:schemeClr>
          </a:solid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600" dirty="0">
                <a:solidFill>
                  <a:srgbClr val="0077D4"/>
                </a:solidFill>
                <a:latin typeface="Trebuchet MS" panose="020B0603020202020204" pitchFamily="34" charset="0"/>
                <a:ea typeface="Calibri" panose="020F0502020204030204" pitchFamily="34" charset="0"/>
                <a:cs typeface="Times New Roman" panose="02020603050405020304" pitchFamily="18" charset="0"/>
                <a:sym typeface="Wingdings" panose="05000000000000000000" pitchFamily="2" charset="2"/>
              </a:rPr>
              <a:t> Intérêt pour modéliser l’impact du télétravail dans le cadre d’une approche prospective</a:t>
            </a:r>
            <a:endParaRPr lang="fr-FR" sz="1200" dirty="0">
              <a:solidFill>
                <a:srgbClr val="0077D4"/>
              </a:solidFill>
            </a:endParaRPr>
          </a:p>
        </p:txBody>
      </p:sp>
      <p:pic>
        <p:nvPicPr>
          <p:cNvPr id="38" name="Image 37">
            <a:extLst>
              <a:ext uri="{FF2B5EF4-FFF2-40B4-BE49-F238E27FC236}">
                <a16:creationId xmlns:a16="http://schemas.microsoft.com/office/drawing/2014/main" id="{B6E8B808-4845-4729-BAF6-87E3910D0CAB}"/>
              </a:ext>
            </a:extLst>
          </p:cNvPr>
          <p:cNvPicPr>
            <a:picLocks noChangeAspect="1"/>
          </p:cNvPicPr>
          <p:nvPr/>
        </p:nvPicPr>
        <p:blipFill>
          <a:blip r:embed="rId10"/>
          <a:stretch>
            <a:fillRect/>
          </a:stretch>
        </p:blipFill>
        <p:spPr>
          <a:xfrm>
            <a:off x="0" y="362123"/>
            <a:ext cx="2283685" cy="887268"/>
          </a:xfrm>
          <a:prstGeom prst="rect">
            <a:avLst/>
          </a:prstGeom>
        </p:spPr>
      </p:pic>
      <p:grpSp>
        <p:nvGrpSpPr>
          <p:cNvPr id="39" name="Groupe 38">
            <a:extLst>
              <a:ext uri="{FF2B5EF4-FFF2-40B4-BE49-F238E27FC236}">
                <a16:creationId xmlns:a16="http://schemas.microsoft.com/office/drawing/2014/main" id="{097E31E2-9BA6-4C5E-8C9A-4358C6415FF4}"/>
              </a:ext>
            </a:extLst>
          </p:cNvPr>
          <p:cNvGrpSpPr/>
          <p:nvPr/>
        </p:nvGrpSpPr>
        <p:grpSpPr>
          <a:xfrm>
            <a:off x="4393830" y="6119364"/>
            <a:ext cx="4682108" cy="421228"/>
            <a:chOff x="19557" y="5415908"/>
            <a:chExt cx="9089609" cy="817750"/>
          </a:xfrm>
        </p:grpSpPr>
        <p:pic>
          <p:nvPicPr>
            <p:cNvPr id="40" name="Picture 2" descr="\\serveur\DONNEES\Projets\Commun\SMEGREG\Locaux_Info_Materiel\Logos\Autres logos\INRAE\Logo-INRAE_Quadri-[HD].jpg">
              <a:extLst>
                <a:ext uri="{FF2B5EF4-FFF2-40B4-BE49-F238E27FC236}">
                  <a16:creationId xmlns:a16="http://schemas.microsoft.com/office/drawing/2014/main" id="{09AFC9D9-98A4-4CE3-BEA3-C90DE5D76460}"/>
                </a:ext>
              </a:extLst>
            </p:cNvPr>
            <p:cNvPicPr>
              <a:picLocks noChangeAspect="1" noChangeArrowheads="1"/>
            </p:cNvPicPr>
            <p:nvPr/>
          </p:nvPicPr>
          <p:blipFill>
            <a:blip r:embed="rId11"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6">
              <a:extLst>
                <a:ext uri="{FF2B5EF4-FFF2-40B4-BE49-F238E27FC236}">
                  <a16:creationId xmlns:a16="http://schemas.microsoft.com/office/drawing/2014/main" id="{404CE3A1-4707-4E25-9B02-470F4340F539}"/>
                </a:ext>
              </a:extLst>
            </p:cNvPr>
            <p:cNvPicPr>
              <a:picLocks noChangeAspect="1" noChangeArrowheads="1"/>
            </p:cNvPicPr>
            <p:nvPr/>
          </p:nvPicPr>
          <p:blipFill rotWithShape="1">
            <a:blip r:embed="rId12"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7">
              <a:extLst>
                <a:ext uri="{FF2B5EF4-FFF2-40B4-BE49-F238E27FC236}">
                  <a16:creationId xmlns:a16="http://schemas.microsoft.com/office/drawing/2014/main" id="{F3162762-ADC0-4809-AAB5-2CB860CA7349}"/>
                </a:ext>
              </a:extLst>
            </p:cNvPr>
            <p:cNvPicPr>
              <a:picLocks noChangeAspect="1" noChangeArrowheads="1"/>
            </p:cNvPicPr>
            <p:nvPr/>
          </p:nvPicPr>
          <p:blipFill>
            <a:blip r:embed="rId13"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5">
              <a:extLst>
                <a:ext uri="{FF2B5EF4-FFF2-40B4-BE49-F238E27FC236}">
                  <a16:creationId xmlns:a16="http://schemas.microsoft.com/office/drawing/2014/main" id="{17E5039A-CD13-4E46-A9C2-1D52375426FF}"/>
                </a:ext>
              </a:extLst>
            </p:cNvPr>
            <p:cNvPicPr>
              <a:picLocks noChangeAspect="1" noChangeArrowheads="1"/>
            </p:cNvPicPr>
            <p:nvPr/>
          </p:nvPicPr>
          <p:blipFill>
            <a:blip r:embed="rId14"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Image 43" descr="SMEGREG EPTB logo Quad.jpg">
              <a:extLst>
                <a:ext uri="{FF2B5EF4-FFF2-40B4-BE49-F238E27FC236}">
                  <a16:creationId xmlns:a16="http://schemas.microsoft.com/office/drawing/2014/main" id="{A88A494D-93D0-462B-A111-39DC68C555FE}"/>
                </a:ext>
              </a:extLst>
            </p:cNvPr>
            <p:cNvPicPr>
              <a:picLocks noChangeAspect="1"/>
            </p:cNvPicPr>
            <p:nvPr/>
          </p:nvPicPr>
          <p:blipFill>
            <a:blip r:embed="rId15"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838564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4CCF6C-FFD4-4798-B8B7-6B89BAA5E8FA}"/>
              </a:ext>
            </a:extLst>
          </p:cNvPr>
          <p:cNvSpPr>
            <a:spLocks noGrp="1"/>
          </p:cNvSpPr>
          <p:nvPr>
            <p:ph type="title"/>
          </p:nvPr>
        </p:nvSpPr>
        <p:spPr/>
        <p:txBody>
          <a:bodyPr>
            <a:normAutofit/>
          </a:bodyPr>
          <a:lstStyle/>
          <a:p>
            <a:pPr algn="ctr"/>
            <a:r>
              <a:rPr lang="fr-FR" sz="2800" b="1" dirty="0"/>
              <a:t>Objectifs de la tâche</a:t>
            </a:r>
          </a:p>
        </p:txBody>
      </p:sp>
      <p:sp>
        <p:nvSpPr>
          <p:cNvPr id="3" name="Espace réservé du numéro de diapositive 2">
            <a:extLst>
              <a:ext uri="{FF2B5EF4-FFF2-40B4-BE49-F238E27FC236}">
                <a16:creationId xmlns:a16="http://schemas.microsoft.com/office/drawing/2014/main" id="{B36317FE-2CFA-47DD-9316-CADAD91194C5}"/>
              </a:ext>
            </a:extLst>
          </p:cNvPr>
          <p:cNvSpPr>
            <a:spLocks noGrp="1"/>
          </p:cNvSpPr>
          <p:nvPr>
            <p:ph type="sldNum" sz="quarter" idx="12"/>
          </p:nvPr>
        </p:nvSpPr>
        <p:spPr/>
        <p:txBody>
          <a:bodyPr/>
          <a:lstStyle/>
          <a:p>
            <a:fld id="{A69E00E3-DEE3-4217-B4F6-3EC050798811}" type="slidenum">
              <a:rPr lang="fr-FR" smtClean="0"/>
              <a:t>10</a:t>
            </a:fld>
            <a:endParaRPr lang="fr-FR" dirty="0"/>
          </a:p>
        </p:txBody>
      </p:sp>
      <p:sp>
        <p:nvSpPr>
          <p:cNvPr id="4" name="Espace réservé du texte 3">
            <a:extLst>
              <a:ext uri="{FF2B5EF4-FFF2-40B4-BE49-F238E27FC236}">
                <a16:creationId xmlns:a16="http://schemas.microsoft.com/office/drawing/2014/main" id="{55F8775A-8925-43FC-B898-A445ABBF5D29}"/>
              </a:ext>
            </a:extLst>
          </p:cNvPr>
          <p:cNvSpPr>
            <a:spLocks noGrp="1"/>
          </p:cNvSpPr>
          <p:nvPr>
            <p:ph type="body" sz="quarter" idx="13"/>
          </p:nvPr>
        </p:nvSpPr>
        <p:spPr>
          <a:xfrm>
            <a:off x="323528" y="1628775"/>
            <a:ext cx="8568952" cy="4162425"/>
          </a:xfrm>
        </p:spPr>
        <p:txBody>
          <a:bodyPr>
            <a:normAutofit/>
          </a:bodyPr>
          <a:lstStyle/>
          <a:p>
            <a:pPr marL="0" indent="0" algn="ctr">
              <a:buNone/>
            </a:pPr>
            <a:r>
              <a:rPr lang="fr-FR" sz="2800" dirty="0"/>
              <a:t>Analyse de l'influence de la météorologie</a:t>
            </a:r>
          </a:p>
          <a:p>
            <a:pPr marL="0" indent="0" algn="ctr">
              <a:buNone/>
            </a:pPr>
            <a:r>
              <a:rPr lang="fr-FR" sz="2800" dirty="0"/>
              <a:t>et des variables temporelles</a:t>
            </a:r>
          </a:p>
          <a:p>
            <a:pPr marL="0" indent="0" algn="ctr">
              <a:buNone/>
            </a:pPr>
            <a:r>
              <a:rPr lang="fr-FR" sz="2800" dirty="0"/>
              <a:t> sur les prélèvements et volumes mis en distribution</a:t>
            </a:r>
          </a:p>
          <a:p>
            <a:pPr marL="0" indent="0" algn="ctr">
              <a:buNone/>
            </a:pPr>
            <a:endParaRPr lang="fr-FR" sz="2800" dirty="0"/>
          </a:p>
          <a:p>
            <a:pPr marL="0" indent="0" algn="ctr">
              <a:buNone/>
            </a:pPr>
            <a:endParaRPr lang="fr-FR" sz="2800" dirty="0"/>
          </a:p>
          <a:p>
            <a:pPr marL="0" indent="0" algn="ctr">
              <a:buNone/>
            </a:pPr>
            <a:endParaRPr lang="fr-FR" sz="2800" dirty="0"/>
          </a:p>
          <a:p>
            <a:pPr marL="0" indent="0" algn="ctr">
              <a:buNone/>
            </a:pPr>
            <a:r>
              <a:rPr lang="fr-FR" sz="2800" dirty="0"/>
              <a:t>Estimation des prélèvements à long terme à partir des projections climatiques du GIEC</a:t>
            </a:r>
            <a:endParaRPr lang="fr-FR" dirty="0"/>
          </a:p>
        </p:txBody>
      </p:sp>
      <p:sp>
        <p:nvSpPr>
          <p:cNvPr id="5" name="Flèche : bas 4">
            <a:extLst>
              <a:ext uri="{FF2B5EF4-FFF2-40B4-BE49-F238E27FC236}">
                <a16:creationId xmlns:a16="http://schemas.microsoft.com/office/drawing/2014/main" id="{1C1AD306-B65B-4386-B5B3-5CC434288D4B}"/>
              </a:ext>
            </a:extLst>
          </p:cNvPr>
          <p:cNvSpPr/>
          <p:nvPr/>
        </p:nvSpPr>
        <p:spPr>
          <a:xfrm>
            <a:off x="4175956" y="3501008"/>
            <a:ext cx="792088" cy="100811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0267E265-00F8-41A9-A617-0872595C57F3}"/>
              </a:ext>
            </a:extLst>
          </p:cNvPr>
          <p:cNvPicPr>
            <a:picLocks noChangeAspect="1"/>
          </p:cNvPicPr>
          <p:nvPr/>
        </p:nvPicPr>
        <p:blipFill>
          <a:blip r:embed="rId2"/>
          <a:stretch>
            <a:fillRect/>
          </a:stretch>
        </p:blipFill>
        <p:spPr>
          <a:xfrm>
            <a:off x="0" y="188640"/>
            <a:ext cx="2282400" cy="1075572"/>
          </a:xfrm>
          <a:prstGeom prst="rect">
            <a:avLst/>
          </a:prstGeom>
        </p:spPr>
      </p:pic>
      <p:grpSp>
        <p:nvGrpSpPr>
          <p:cNvPr id="7" name="Groupe 6">
            <a:extLst>
              <a:ext uri="{FF2B5EF4-FFF2-40B4-BE49-F238E27FC236}">
                <a16:creationId xmlns:a16="http://schemas.microsoft.com/office/drawing/2014/main" id="{C8B45933-D8D4-4A6E-A121-DCEB4199E425}"/>
              </a:ext>
            </a:extLst>
          </p:cNvPr>
          <p:cNvGrpSpPr/>
          <p:nvPr/>
        </p:nvGrpSpPr>
        <p:grpSpPr>
          <a:xfrm>
            <a:off x="4393830" y="6119364"/>
            <a:ext cx="4682108" cy="421228"/>
            <a:chOff x="19557" y="5415908"/>
            <a:chExt cx="9089609" cy="817750"/>
          </a:xfrm>
        </p:grpSpPr>
        <p:pic>
          <p:nvPicPr>
            <p:cNvPr id="8" name="Picture 2" descr="\\serveur\DONNEES\Projets\Commun\SMEGREG\Locaux_Info_Materiel\Logos\Autres logos\INRAE\Logo-INRAE_Quadri-[HD].jpg">
              <a:extLst>
                <a:ext uri="{FF2B5EF4-FFF2-40B4-BE49-F238E27FC236}">
                  <a16:creationId xmlns:a16="http://schemas.microsoft.com/office/drawing/2014/main" id="{ACAAC5D6-9EF9-4E48-A6A2-44B3ADA45007}"/>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F7A538F1-D7EF-4106-B93C-0FA5331621D3}"/>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7">
              <a:extLst>
                <a:ext uri="{FF2B5EF4-FFF2-40B4-BE49-F238E27FC236}">
                  <a16:creationId xmlns:a16="http://schemas.microsoft.com/office/drawing/2014/main" id="{8955BBF0-422A-4C6F-A4C7-A187E35B0AE4}"/>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a:extLst>
                <a:ext uri="{FF2B5EF4-FFF2-40B4-BE49-F238E27FC236}">
                  <a16:creationId xmlns:a16="http://schemas.microsoft.com/office/drawing/2014/main" id="{1C0718D2-4262-4417-BBDE-93E04EC4046B}"/>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Image 11" descr="SMEGREG EPTB logo Quad.jpg">
              <a:extLst>
                <a:ext uri="{FF2B5EF4-FFF2-40B4-BE49-F238E27FC236}">
                  <a16:creationId xmlns:a16="http://schemas.microsoft.com/office/drawing/2014/main" id="{F21F8D1C-AF6C-4549-9D41-21B378A24AB1}"/>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83859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nodeType="withEffect">
                                  <p:stCondLst>
                                    <p:cond delay="0"/>
                                  </p:stCondLst>
                                  <p:childTnLst>
                                    <p:set>
                                      <p:cBhvr>
                                        <p:cTn id="9" dur="1" fill="hold">
                                          <p:stCondLst>
                                            <p:cond delay="0"/>
                                          </p:stCondLst>
                                        </p:cTn>
                                        <p:tgtEl>
                                          <p:spTgt spid="4">
                                            <p:txEl>
                                              <p:pRg st="6" end="6"/>
                                            </p:txEl>
                                          </p:spTgt>
                                        </p:tgtEl>
                                        <p:attrNameLst>
                                          <p:attrName>style.visibility</p:attrName>
                                        </p:attrNameLst>
                                      </p:cBhvr>
                                      <p:to>
                                        <p:strVal val="visible"/>
                                      </p:to>
                                    </p:set>
                                    <p:animEffect transition="in" filter="wipe(up)">
                                      <p:cBhvr>
                                        <p:cTn id="10"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2D9545-93B7-433C-9CE1-4EE2C482C552}"/>
              </a:ext>
            </a:extLst>
          </p:cNvPr>
          <p:cNvSpPr>
            <a:spLocks noGrp="1"/>
          </p:cNvSpPr>
          <p:nvPr>
            <p:ph type="title"/>
          </p:nvPr>
        </p:nvSpPr>
        <p:spPr/>
        <p:txBody>
          <a:bodyPr/>
          <a:lstStyle/>
          <a:p>
            <a:pPr algn="ctr"/>
            <a:r>
              <a:rPr lang="fr-FR" dirty="0"/>
              <a:t>Les données de prélèvements ou de distribution disponibles</a:t>
            </a:r>
          </a:p>
        </p:txBody>
      </p:sp>
      <p:sp>
        <p:nvSpPr>
          <p:cNvPr id="3" name="Espace réservé du numéro de diapositive 2">
            <a:extLst>
              <a:ext uri="{FF2B5EF4-FFF2-40B4-BE49-F238E27FC236}">
                <a16:creationId xmlns:a16="http://schemas.microsoft.com/office/drawing/2014/main" id="{AFDFF1B5-0E5C-43D8-978E-19A7B66620A5}"/>
              </a:ext>
            </a:extLst>
          </p:cNvPr>
          <p:cNvSpPr>
            <a:spLocks noGrp="1"/>
          </p:cNvSpPr>
          <p:nvPr>
            <p:ph type="sldNum" sz="quarter" idx="12"/>
          </p:nvPr>
        </p:nvSpPr>
        <p:spPr/>
        <p:txBody>
          <a:bodyPr/>
          <a:lstStyle/>
          <a:p>
            <a:fld id="{A69E00E3-DEE3-4217-B4F6-3EC050798811}" type="slidenum">
              <a:rPr lang="fr-FR" smtClean="0"/>
              <a:t>11</a:t>
            </a:fld>
            <a:endParaRPr lang="fr-FR" dirty="0"/>
          </a:p>
        </p:txBody>
      </p:sp>
      <p:pic>
        <p:nvPicPr>
          <p:cNvPr id="6" name="Image 5">
            <a:extLst>
              <a:ext uri="{FF2B5EF4-FFF2-40B4-BE49-F238E27FC236}">
                <a16:creationId xmlns:a16="http://schemas.microsoft.com/office/drawing/2014/main" id="{4475AAA2-80F1-43AC-8D41-CC5D62E4923B}"/>
              </a:ext>
            </a:extLst>
          </p:cNvPr>
          <p:cNvPicPr>
            <a:picLocks noChangeAspect="1"/>
          </p:cNvPicPr>
          <p:nvPr/>
        </p:nvPicPr>
        <p:blipFill rotWithShape="1">
          <a:blip r:embed="rId2"/>
          <a:srcRect l="6676" r="4543"/>
          <a:stretch/>
        </p:blipFill>
        <p:spPr>
          <a:xfrm>
            <a:off x="5144926" y="1382572"/>
            <a:ext cx="3999073" cy="5165725"/>
          </a:xfrm>
          <a:prstGeom prst="rect">
            <a:avLst/>
          </a:prstGeom>
        </p:spPr>
      </p:pic>
      <p:sp>
        <p:nvSpPr>
          <p:cNvPr id="7" name="ZoneTexte 6">
            <a:extLst>
              <a:ext uri="{FF2B5EF4-FFF2-40B4-BE49-F238E27FC236}">
                <a16:creationId xmlns:a16="http://schemas.microsoft.com/office/drawing/2014/main" id="{F92073E9-B76A-4FEA-ABF0-833AEB1A3141}"/>
              </a:ext>
            </a:extLst>
          </p:cNvPr>
          <p:cNvSpPr txBox="1"/>
          <p:nvPr/>
        </p:nvSpPr>
        <p:spPr>
          <a:xfrm>
            <a:off x="377788" y="1370840"/>
            <a:ext cx="4932040" cy="1200329"/>
          </a:xfrm>
          <a:prstGeom prst="rect">
            <a:avLst/>
          </a:prstGeom>
          <a:noFill/>
        </p:spPr>
        <p:txBody>
          <a:bodyPr wrap="square" rtlCol="0">
            <a:spAutoFit/>
          </a:bodyPr>
          <a:lstStyle/>
          <a:p>
            <a:r>
              <a:rPr lang="fr-FR" dirty="0">
                <a:solidFill>
                  <a:schemeClr val="accent1">
                    <a:lumMod val="75000"/>
                  </a:schemeClr>
                </a:solidFill>
              </a:rPr>
              <a:t>Exploitation des données journalières :</a:t>
            </a:r>
          </a:p>
          <a:p>
            <a:pPr marL="285750" indent="-285750">
              <a:buClr>
                <a:schemeClr val="accent6">
                  <a:lumMod val="75000"/>
                </a:schemeClr>
              </a:buClr>
              <a:buFont typeface="Arial" panose="020B0604020202020204" pitchFamily="34" charset="0"/>
              <a:buChar char="•"/>
            </a:pPr>
            <a:r>
              <a:rPr lang="fr-FR" dirty="0">
                <a:solidFill>
                  <a:schemeClr val="accent1">
                    <a:lumMod val="75000"/>
                  </a:schemeClr>
                </a:solidFill>
              </a:rPr>
              <a:t>de prélèvements de 52 services girondins</a:t>
            </a:r>
          </a:p>
          <a:p>
            <a:pPr marL="285750" indent="-285750">
              <a:buClr>
                <a:schemeClr val="accent6">
                  <a:lumMod val="75000"/>
                </a:schemeClr>
              </a:buClr>
              <a:buFont typeface="Arial" panose="020B0604020202020204" pitchFamily="34" charset="0"/>
              <a:buChar char="•"/>
            </a:pPr>
            <a:r>
              <a:rPr lang="fr-FR" dirty="0">
                <a:solidFill>
                  <a:schemeClr val="accent1">
                    <a:lumMod val="75000"/>
                  </a:schemeClr>
                </a:solidFill>
              </a:rPr>
              <a:t>de distribution (VLAR) de Bx Métropole</a:t>
            </a:r>
          </a:p>
          <a:p>
            <a:r>
              <a:rPr lang="fr-FR" dirty="0">
                <a:solidFill>
                  <a:schemeClr val="accent1">
                    <a:lumMod val="75000"/>
                  </a:schemeClr>
                </a:solidFill>
              </a:rPr>
              <a:t>sur des périodes de 2 à 7 ans</a:t>
            </a:r>
          </a:p>
        </p:txBody>
      </p:sp>
      <p:sp>
        <p:nvSpPr>
          <p:cNvPr id="8" name="Flèche : bas 7">
            <a:extLst>
              <a:ext uri="{FF2B5EF4-FFF2-40B4-BE49-F238E27FC236}">
                <a16:creationId xmlns:a16="http://schemas.microsoft.com/office/drawing/2014/main" id="{BCE191CB-8594-45F8-9CE9-47C799300D74}"/>
              </a:ext>
            </a:extLst>
          </p:cNvPr>
          <p:cNvSpPr/>
          <p:nvPr/>
        </p:nvSpPr>
        <p:spPr>
          <a:xfrm>
            <a:off x="2365313" y="2571169"/>
            <a:ext cx="792088" cy="84346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2802A7A9-812D-4C27-825B-8EDCD6321511}"/>
              </a:ext>
            </a:extLst>
          </p:cNvPr>
          <p:cNvSpPr txBox="1"/>
          <p:nvPr/>
        </p:nvSpPr>
        <p:spPr>
          <a:xfrm>
            <a:off x="0" y="3418771"/>
            <a:ext cx="5364088" cy="2674525"/>
          </a:xfrm>
          <a:prstGeom prst="rect">
            <a:avLst/>
          </a:prstGeom>
          <a:noFill/>
        </p:spPr>
        <p:txBody>
          <a:bodyPr wrap="square" rtlCol="0">
            <a:noAutofit/>
          </a:bodyPr>
          <a:lstStyle/>
          <a:p>
            <a:pPr algn="ctr"/>
            <a:r>
              <a:rPr lang="fr-FR" dirty="0">
                <a:solidFill>
                  <a:schemeClr val="accent1">
                    <a:lumMod val="75000"/>
                  </a:schemeClr>
                </a:solidFill>
              </a:rPr>
              <a:t>Mesure de l'influence sur ces volumes journaliers :</a:t>
            </a:r>
          </a:p>
          <a:p>
            <a:pPr marL="444500" indent="-174625">
              <a:spcBef>
                <a:spcPts val="1200"/>
              </a:spcBef>
              <a:buClr>
                <a:schemeClr val="accent6">
                  <a:lumMod val="75000"/>
                </a:schemeClr>
              </a:buClr>
              <a:buFont typeface="Arial" panose="020B0604020202020204" pitchFamily="34" charset="0"/>
              <a:buChar char="•"/>
            </a:pPr>
            <a:r>
              <a:rPr lang="fr-FR" b="1" dirty="0">
                <a:solidFill>
                  <a:schemeClr val="accent6">
                    <a:lumMod val="75000"/>
                  </a:schemeClr>
                </a:solidFill>
              </a:rPr>
              <a:t>des variables climatiques</a:t>
            </a:r>
            <a:r>
              <a:rPr lang="fr-FR" b="1" dirty="0">
                <a:solidFill>
                  <a:schemeClr val="accent1">
                    <a:lumMod val="75000"/>
                  </a:schemeClr>
                </a:solidFill>
              </a:rPr>
              <a:t> </a:t>
            </a:r>
            <a:r>
              <a:rPr lang="fr-FR" dirty="0">
                <a:solidFill>
                  <a:schemeClr val="accent1">
                    <a:lumMod val="75000"/>
                  </a:schemeClr>
                </a:solidFill>
              </a:rPr>
              <a:t>:</a:t>
            </a:r>
            <a:r>
              <a:rPr lang="fr-FR" b="1" dirty="0">
                <a:solidFill>
                  <a:schemeClr val="accent1">
                    <a:lumMod val="75000"/>
                  </a:schemeClr>
                </a:solidFill>
              </a:rPr>
              <a:t> </a:t>
            </a:r>
            <a:r>
              <a:rPr lang="fr-FR" dirty="0" err="1">
                <a:solidFill>
                  <a:schemeClr val="accent1">
                    <a:lumMod val="75000"/>
                  </a:schemeClr>
                </a:solidFill>
              </a:rPr>
              <a:t>T°</a:t>
            </a:r>
            <a:r>
              <a:rPr lang="fr-FR" sz="1600" dirty="0" err="1">
                <a:solidFill>
                  <a:schemeClr val="accent1">
                    <a:lumMod val="75000"/>
                  </a:schemeClr>
                </a:solidFill>
              </a:rPr>
              <a:t>max</a:t>
            </a:r>
            <a:r>
              <a:rPr lang="fr-FR" sz="1600" dirty="0">
                <a:solidFill>
                  <a:schemeClr val="accent1">
                    <a:lumMod val="75000"/>
                  </a:schemeClr>
                </a:solidFill>
              </a:rPr>
              <a:t>/min/</a:t>
            </a:r>
            <a:r>
              <a:rPr lang="fr-FR" sz="1600" dirty="0" err="1">
                <a:solidFill>
                  <a:schemeClr val="accent1">
                    <a:lumMod val="75000"/>
                  </a:schemeClr>
                </a:solidFill>
              </a:rPr>
              <a:t>moy</a:t>
            </a:r>
            <a:r>
              <a:rPr lang="fr-FR" sz="1600" dirty="0">
                <a:solidFill>
                  <a:schemeClr val="accent1">
                    <a:lumMod val="75000"/>
                  </a:schemeClr>
                </a:solidFill>
              </a:rPr>
              <a:t>.</a:t>
            </a:r>
            <a:r>
              <a:rPr lang="fr-FR" dirty="0">
                <a:solidFill>
                  <a:schemeClr val="accent1">
                    <a:lumMod val="75000"/>
                  </a:schemeClr>
                </a:solidFill>
              </a:rPr>
              <a:t>, précipitations, ensoleillement, vent</a:t>
            </a:r>
          </a:p>
          <a:p>
            <a:pPr marL="444500" indent="-174625">
              <a:spcBef>
                <a:spcPts val="1200"/>
              </a:spcBef>
              <a:buClr>
                <a:schemeClr val="accent6">
                  <a:lumMod val="75000"/>
                </a:schemeClr>
              </a:buClr>
              <a:buFont typeface="Arial" panose="020B0604020202020204" pitchFamily="34" charset="0"/>
              <a:buChar char="•"/>
            </a:pPr>
            <a:r>
              <a:rPr lang="fr-FR" b="1" dirty="0">
                <a:solidFill>
                  <a:schemeClr val="accent6">
                    <a:lumMod val="75000"/>
                  </a:schemeClr>
                </a:solidFill>
              </a:rPr>
              <a:t>des variables temporelles </a:t>
            </a:r>
            <a:r>
              <a:rPr lang="fr-FR" dirty="0">
                <a:solidFill>
                  <a:schemeClr val="accent1">
                    <a:lumMod val="75000"/>
                  </a:schemeClr>
                </a:solidFill>
              </a:rPr>
              <a:t>: jour de semaine, week-end, congés scolaires, saisons, ponts</a:t>
            </a:r>
          </a:p>
          <a:p>
            <a:pPr marL="444500" indent="-174625">
              <a:spcBef>
                <a:spcPts val="1200"/>
              </a:spcBef>
              <a:buClr>
                <a:schemeClr val="accent6">
                  <a:lumMod val="75000"/>
                </a:schemeClr>
              </a:buClr>
              <a:buFont typeface="Arial" panose="020B0604020202020204" pitchFamily="34" charset="0"/>
              <a:buChar char="•"/>
            </a:pPr>
            <a:r>
              <a:rPr lang="fr-FR" b="1" dirty="0">
                <a:solidFill>
                  <a:schemeClr val="accent6">
                    <a:lumMod val="75000"/>
                  </a:schemeClr>
                </a:solidFill>
              </a:rPr>
              <a:t>d'évènements ponctuels </a:t>
            </a:r>
            <a:r>
              <a:rPr lang="fr-FR" dirty="0">
                <a:solidFill>
                  <a:schemeClr val="accent1">
                    <a:lumMod val="75000"/>
                  </a:schemeClr>
                </a:solidFill>
              </a:rPr>
              <a:t>:</a:t>
            </a:r>
            <a:r>
              <a:rPr lang="fr-FR" b="1" dirty="0">
                <a:solidFill>
                  <a:schemeClr val="accent1">
                    <a:lumMod val="75000"/>
                  </a:schemeClr>
                </a:solidFill>
              </a:rPr>
              <a:t> </a:t>
            </a:r>
            <a:r>
              <a:rPr lang="fr-FR" dirty="0">
                <a:solidFill>
                  <a:schemeClr val="accent1">
                    <a:lumMod val="75000"/>
                  </a:schemeClr>
                </a:solidFill>
              </a:rPr>
              <a:t>manifestations sportives, festives, touristiques…</a:t>
            </a:r>
          </a:p>
          <a:p>
            <a:pPr algn="ctr"/>
            <a:endParaRPr lang="fr-FR" dirty="0">
              <a:solidFill>
                <a:schemeClr val="accent1">
                  <a:lumMod val="75000"/>
                </a:schemeClr>
              </a:solidFill>
            </a:endParaRPr>
          </a:p>
        </p:txBody>
      </p:sp>
      <p:pic>
        <p:nvPicPr>
          <p:cNvPr id="11" name="Image 10">
            <a:extLst>
              <a:ext uri="{FF2B5EF4-FFF2-40B4-BE49-F238E27FC236}">
                <a16:creationId xmlns:a16="http://schemas.microsoft.com/office/drawing/2014/main" id="{34697743-9314-40D3-BB8B-7ABECAA3A816}"/>
              </a:ext>
            </a:extLst>
          </p:cNvPr>
          <p:cNvPicPr>
            <a:picLocks noChangeAspect="1"/>
          </p:cNvPicPr>
          <p:nvPr/>
        </p:nvPicPr>
        <p:blipFill>
          <a:blip r:embed="rId3"/>
          <a:stretch>
            <a:fillRect/>
          </a:stretch>
        </p:blipFill>
        <p:spPr>
          <a:xfrm>
            <a:off x="0" y="188640"/>
            <a:ext cx="2282400" cy="1075572"/>
          </a:xfrm>
          <a:prstGeom prst="rect">
            <a:avLst/>
          </a:prstGeom>
        </p:spPr>
      </p:pic>
      <p:grpSp>
        <p:nvGrpSpPr>
          <p:cNvPr id="12" name="Groupe 11">
            <a:extLst>
              <a:ext uri="{FF2B5EF4-FFF2-40B4-BE49-F238E27FC236}">
                <a16:creationId xmlns:a16="http://schemas.microsoft.com/office/drawing/2014/main" id="{18422F9A-D8F7-42F0-A911-98184E41E6CA}"/>
              </a:ext>
            </a:extLst>
          </p:cNvPr>
          <p:cNvGrpSpPr/>
          <p:nvPr/>
        </p:nvGrpSpPr>
        <p:grpSpPr>
          <a:xfrm>
            <a:off x="1658021" y="6083047"/>
            <a:ext cx="4682108" cy="421228"/>
            <a:chOff x="19557" y="5415908"/>
            <a:chExt cx="9089609" cy="817750"/>
          </a:xfrm>
        </p:grpSpPr>
        <p:pic>
          <p:nvPicPr>
            <p:cNvPr id="13" name="Picture 2" descr="\\serveur\DONNEES\Projets\Commun\SMEGREG\Locaux_Info_Materiel\Logos\Autres logos\INRAE\Logo-INRAE_Quadri-[HD].jpg">
              <a:extLst>
                <a:ext uri="{FF2B5EF4-FFF2-40B4-BE49-F238E27FC236}">
                  <a16:creationId xmlns:a16="http://schemas.microsoft.com/office/drawing/2014/main" id="{86C44D00-E7B0-48DD-876A-CA493248928C}"/>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a:extLst>
                <a:ext uri="{FF2B5EF4-FFF2-40B4-BE49-F238E27FC236}">
                  <a16:creationId xmlns:a16="http://schemas.microsoft.com/office/drawing/2014/main" id="{966E228D-D1A8-47A1-9E06-EAC48E9FB1C4}"/>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7">
              <a:extLst>
                <a:ext uri="{FF2B5EF4-FFF2-40B4-BE49-F238E27FC236}">
                  <a16:creationId xmlns:a16="http://schemas.microsoft.com/office/drawing/2014/main" id="{F66FEC92-9F16-4D03-AA2A-490896EDAF47}"/>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5">
              <a:extLst>
                <a:ext uri="{FF2B5EF4-FFF2-40B4-BE49-F238E27FC236}">
                  <a16:creationId xmlns:a16="http://schemas.microsoft.com/office/drawing/2014/main" id="{D9729D4A-E014-4D40-9F4D-89C39FE9E92A}"/>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Image 16" descr="SMEGREG EPTB logo Quad.jpg">
              <a:extLst>
                <a:ext uri="{FF2B5EF4-FFF2-40B4-BE49-F238E27FC236}">
                  <a16:creationId xmlns:a16="http://schemas.microsoft.com/office/drawing/2014/main" id="{6554AAFA-0FDD-4E16-8430-C144A572D177}"/>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413857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737957-3BEC-45BF-9CB7-DEE2A6BB7A8F}"/>
              </a:ext>
            </a:extLst>
          </p:cNvPr>
          <p:cNvSpPr>
            <a:spLocks noGrp="1"/>
          </p:cNvSpPr>
          <p:nvPr>
            <p:ph type="title"/>
          </p:nvPr>
        </p:nvSpPr>
        <p:spPr>
          <a:xfrm>
            <a:off x="28654" y="2451399"/>
            <a:ext cx="2925691" cy="2064378"/>
          </a:xfrm>
        </p:spPr>
        <p:txBody>
          <a:bodyPr>
            <a:normAutofit/>
          </a:bodyPr>
          <a:lstStyle/>
          <a:p>
            <a:r>
              <a:rPr lang="fr-FR" sz="2000" dirty="0"/>
              <a:t>Comparaison des modèles de </a:t>
            </a:r>
            <a:br>
              <a:rPr lang="fr-FR" sz="2000" dirty="0"/>
            </a:br>
            <a:r>
              <a:rPr lang="fr-FR" sz="2000" dirty="0"/>
              <a:t>Bordeaux Métropole</a:t>
            </a:r>
            <a:br>
              <a:rPr lang="fr-FR" sz="2000" dirty="0"/>
            </a:br>
            <a:r>
              <a:rPr lang="fr-FR" sz="2000" dirty="0"/>
              <a:t>et Lège Cap Ferret</a:t>
            </a:r>
          </a:p>
        </p:txBody>
      </p:sp>
      <p:sp>
        <p:nvSpPr>
          <p:cNvPr id="4" name="Espace réservé du numéro de diapositive 3">
            <a:extLst>
              <a:ext uri="{FF2B5EF4-FFF2-40B4-BE49-F238E27FC236}">
                <a16:creationId xmlns:a16="http://schemas.microsoft.com/office/drawing/2014/main" id="{2461341A-E505-4C00-98FC-8E1F460EC2C9}"/>
              </a:ext>
            </a:extLst>
          </p:cNvPr>
          <p:cNvSpPr>
            <a:spLocks noGrp="1"/>
          </p:cNvSpPr>
          <p:nvPr>
            <p:ph type="sldNum" sz="quarter" idx="12"/>
          </p:nvPr>
        </p:nvSpPr>
        <p:spPr/>
        <p:txBody>
          <a:bodyPr/>
          <a:lstStyle/>
          <a:p>
            <a:fld id="{A69E00E3-DEE3-4217-B4F6-3EC050798811}" type="slidenum">
              <a:rPr lang="fr-FR" smtClean="0"/>
              <a:t>12</a:t>
            </a:fld>
            <a:endParaRPr lang="fr-FR" dirty="0"/>
          </a:p>
        </p:txBody>
      </p:sp>
      <p:pic>
        <p:nvPicPr>
          <p:cNvPr id="6" name="Image 5">
            <a:extLst>
              <a:ext uri="{FF2B5EF4-FFF2-40B4-BE49-F238E27FC236}">
                <a16:creationId xmlns:a16="http://schemas.microsoft.com/office/drawing/2014/main" id="{2F9120D0-28C1-4F31-85EF-701E2A41BAC1}"/>
              </a:ext>
            </a:extLst>
          </p:cNvPr>
          <p:cNvPicPr>
            <a:picLocks noChangeAspect="1"/>
          </p:cNvPicPr>
          <p:nvPr/>
        </p:nvPicPr>
        <p:blipFill>
          <a:blip r:embed="rId2"/>
          <a:stretch>
            <a:fillRect/>
          </a:stretch>
        </p:blipFill>
        <p:spPr>
          <a:xfrm>
            <a:off x="2954345" y="3425470"/>
            <a:ext cx="6102276" cy="3432530"/>
          </a:xfrm>
          <a:prstGeom prst="rect">
            <a:avLst/>
          </a:prstGeom>
        </p:spPr>
      </p:pic>
      <p:pic>
        <p:nvPicPr>
          <p:cNvPr id="10" name="Image 9">
            <a:extLst>
              <a:ext uri="{FF2B5EF4-FFF2-40B4-BE49-F238E27FC236}">
                <a16:creationId xmlns:a16="http://schemas.microsoft.com/office/drawing/2014/main" id="{8C43D233-5B09-4073-96C6-5F0D3ED7FAC3}"/>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877941" y="-3530"/>
            <a:ext cx="6255084" cy="3432530"/>
          </a:xfrm>
          <a:prstGeom prst="rect">
            <a:avLst/>
          </a:prstGeom>
          <a:ln>
            <a:noFill/>
          </a:ln>
          <a:effectLst>
            <a:outerShdw blurRad="292100" dist="139700" dir="2700000" algn="tl" rotWithShape="0">
              <a:srgbClr val="333333">
                <a:alpha val="65000"/>
              </a:srgbClr>
            </a:outerShdw>
          </a:effectLst>
        </p:spPr>
      </p:pic>
      <p:sp>
        <p:nvSpPr>
          <p:cNvPr id="11" name="ZoneTexte 10">
            <a:extLst>
              <a:ext uri="{FF2B5EF4-FFF2-40B4-BE49-F238E27FC236}">
                <a16:creationId xmlns:a16="http://schemas.microsoft.com/office/drawing/2014/main" id="{B86C8CA2-CD06-4CD6-B25D-5FDCAE349BBE}"/>
              </a:ext>
            </a:extLst>
          </p:cNvPr>
          <p:cNvSpPr txBox="1"/>
          <p:nvPr/>
        </p:nvSpPr>
        <p:spPr>
          <a:xfrm>
            <a:off x="10975" y="1743277"/>
            <a:ext cx="2881921" cy="400110"/>
          </a:xfrm>
          <a:prstGeom prst="rect">
            <a:avLst/>
          </a:prstGeom>
          <a:noFill/>
        </p:spPr>
        <p:txBody>
          <a:bodyPr wrap="square" rtlCol="0">
            <a:spAutoFit/>
          </a:bodyPr>
          <a:lstStyle/>
          <a:p>
            <a:pPr algn="r"/>
            <a:r>
              <a:rPr lang="fr-FR" sz="2000" b="1" dirty="0">
                <a:solidFill>
                  <a:schemeClr val="accent6">
                    <a:lumMod val="75000"/>
                  </a:schemeClr>
                </a:solidFill>
              </a:rPr>
              <a:t>Bordeaux Métropole</a:t>
            </a:r>
          </a:p>
        </p:txBody>
      </p:sp>
      <p:sp>
        <p:nvSpPr>
          <p:cNvPr id="13" name="ZoneTexte 12">
            <a:extLst>
              <a:ext uri="{FF2B5EF4-FFF2-40B4-BE49-F238E27FC236}">
                <a16:creationId xmlns:a16="http://schemas.microsoft.com/office/drawing/2014/main" id="{ECEA081C-4A99-4C0E-AF99-4528FF65B07A}"/>
              </a:ext>
            </a:extLst>
          </p:cNvPr>
          <p:cNvSpPr txBox="1"/>
          <p:nvPr/>
        </p:nvSpPr>
        <p:spPr>
          <a:xfrm>
            <a:off x="1" y="5066731"/>
            <a:ext cx="2970412" cy="400110"/>
          </a:xfrm>
          <a:prstGeom prst="rect">
            <a:avLst/>
          </a:prstGeom>
          <a:noFill/>
        </p:spPr>
        <p:txBody>
          <a:bodyPr wrap="square" rtlCol="0">
            <a:spAutoFit/>
          </a:bodyPr>
          <a:lstStyle/>
          <a:p>
            <a:pPr algn="r"/>
            <a:r>
              <a:rPr lang="fr-FR" sz="2000" b="1" dirty="0">
                <a:solidFill>
                  <a:schemeClr val="accent6">
                    <a:lumMod val="75000"/>
                  </a:schemeClr>
                </a:solidFill>
              </a:rPr>
              <a:t>Lège – Cap Ferret</a:t>
            </a:r>
          </a:p>
        </p:txBody>
      </p:sp>
      <p:pic>
        <p:nvPicPr>
          <p:cNvPr id="8" name="Image 7">
            <a:extLst>
              <a:ext uri="{FF2B5EF4-FFF2-40B4-BE49-F238E27FC236}">
                <a16:creationId xmlns:a16="http://schemas.microsoft.com/office/drawing/2014/main" id="{D869AEF8-6E0A-4D78-BA20-FAE8D8401BD2}"/>
              </a:ext>
            </a:extLst>
          </p:cNvPr>
          <p:cNvPicPr>
            <a:picLocks noChangeAspect="1"/>
          </p:cNvPicPr>
          <p:nvPr/>
        </p:nvPicPr>
        <p:blipFill>
          <a:blip r:embed="rId4"/>
          <a:stretch>
            <a:fillRect/>
          </a:stretch>
        </p:blipFill>
        <p:spPr>
          <a:xfrm>
            <a:off x="0" y="188640"/>
            <a:ext cx="2282400" cy="1075572"/>
          </a:xfrm>
          <a:prstGeom prst="rect">
            <a:avLst/>
          </a:prstGeom>
        </p:spPr>
      </p:pic>
    </p:spTree>
    <p:extLst>
      <p:ext uri="{BB962C8B-B14F-4D97-AF65-F5344CB8AC3E}">
        <p14:creationId xmlns:p14="http://schemas.microsoft.com/office/powerpoint/2010/main" val="3173609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63766C-ED76-4C4A-82BC-3EF37D9E2CA9}"/>
              </a:ext>
            </a:extLst>
          </p:cNvPr>
          <p:cNvSpPr>
            <a:spLocks noGrp="1"/>
          </p:cNvSpPr>
          <p:nvPr>
            <p:ph type="title"/>
          </p:nvPr>
        </p:nvSpPr>
        <p:spPr/>
        <p:txBody>
          <a:bodyPr/>
          <a:lstStyle/>
          <a:p>
            <a:pPr algn="ctr"/>
            <a:r>
              <a:rPr lang="fr-FR" dirty="0"/>
              <a:t>Modélisation de l'effet "température"</a:t>
            </a:r>
          </a:p>
        </p:txBody>
      </p:sp>
      <p:sp>
        <p:nvSpPr>
          <p:cNvPr id="3" name="Espace réservé du numéro de diapositive 2">
            <a:extLst>
              <a:ext uri="{FF2B5EF4-FFF2-40B4-BE49-F238E27FC236}">
                <a16:creationId xmlns:a16="http://schemas.microsoft.com/office/drawing/2014/main" id="{6285EE64-2934-4760-9695-D9C5081AE8DF}"/>
              </a:ext>
            </a:extLst>
          </p:cNvPr>
          <p:cNvSpPr>
            <a:spLocks noGrp="1"/>
          </p:cNvSpPr>
          <p:nvPr>
            <p:ph type="sldNum" sz="quarter" idx="12"/>
          </p:nvPr>
        </p:nvSpPr>
        <p:spPr/>
        <p:txBody>
          <a:bodyPr/>
          <a:lstStyle/>
          <a:p>
            <a:fld id="{A69E00E3-DEE3-4217-B4F6-3EC050798811}" type="slidenum">
              <a:rPr lang="fr-FR" smtClean="0"/>
              <a:t>13</a:t>
            </a:fld>
            <a:endParaRPr lang="fr-FR" dirty="0"/>
          </a:p>
        </p:txBody>
      </p:sp>
      <p:sp>
        <p:nvSpPr>
          <p:cNvPr id="4" name="Espace réservé du texte 3">
            <a:extLst>
              <a:ext uri="{FF2B5EF4-FFF2-40B4-BE49-F238E27FC236}">
                <a16:creationId xmlns:a16="http://schemas.microsoft.com/office/drawing/2014/main" id="{0E19826E-4CC5-468B-A4B1-8209A2B8D784}"/>
              </a:ext>
            </a:extLst>
          </p:cNvPr>
          <p:cNvSpPr>
            <a:spLocks noGrp="1"/>
          </p:cNvSpPr>
          <p:nvPr>
            <p:ph type="body" sz="quarter" idx="13"/>
          </p:nvPr>
        </p:nvSpPr>
        <p:spPr>
          <a:xfrm>
            <a:off x="2915816" y="1628775"/>
            <a:ext cx="6004264" cy="4727575"/>
          </a:xfrm>
        </p:spPr>
        <p:txBody>
          <a:bodyPr>
            <a:normAutofit/>
          </a:bodyPr>
          <a:lstStyle/>
          <a:p>
            <a:r>
              <a:rPr lang="fr-FR" sz="2400" dirty="0"/>
              <a:t>La valeur maximale constatée de Tmax était de 33,5°C sur la période 2013-2019.</a:t>
            </a:r>
          </a:p>
          <a:p>
            <a:endParaRPr lang="fr-FR" sz="2400" dirty="0"/>
          </a:p>
          <a:p>
            <a:r>
              <a:rPr lang="fr-FR" sz="2400" dirty="0"/>
              <a:t>Interrogation sur l'impact des températures supérieures</a:t>
            </a:r>
          </a:p>
          <a:p>
            <a:endParaRPr lang="fr-FR" sz="2400" dirty="0"/>
          </a:p>
          <a:p>
            <a:r>
              <a:rPr lang="fr-FR" sz="2400" dirty="0"/>
              <a:t>Proposition d'une modélisation de l'effet température</a:t>
            </a:r>
          </a:p>
        </p:txBody>
      </p:sp>
      <p:pic>
        <p:nvPicPr>
          <p:cNvPr id="5" name="Image 4">
            <a:extLst>
              <a:ext uri="{FF2B5EF4-FFF2-40B4-BE49-F238E27FC236}">
                <a16:creationId xmlns:a16="http://schemas.microsoft.com/office/drawing/2014/main" id="{F167CEF3-6A61-43C3-A3D3-24EF75889728}"/>
              </a:ext>
            </a:extLst>
          </p:cNvPr>
          <p:cNvPicPr>
            <a:picLocks noChangeAspect="1"/>
          </p:cNvPicPr>
          <p:nvPr/>
        </p:nvPicPr>
        <p:blipFill>
          <a:blip r:embed="rId2"/>
          <a:stretch>
            <a:fillRect/>
          </a:stretch>
        </p:blipFill>
        <p:spPr>
          <a:xfrm>
            <a:off x="223920" y="1484784"/>
            <a:ext cx="2619888" cy="4880705"/>
          </a:xfrm>
          <a:prstGeom prst="rect">
            <a:avLst/>
          </a:prstGeom>
        </p:spPr>
      </p:pic>
      <p:pic>
        <p:nvPicPr>
          <p:cNvPr id="6" name="Image 5">
            <a:extLst>
              <a:ext uri="{FF2B5EF4-FFF2-40B4-BE49-F238E27FC236}">
                <a16:creationId xmlns:a16="http://schemas.microsoft.com/office/drawing/2014/main" id="{722F1EC6-E3F5-494A-A1EF-3670F2274B66}"/>
              </a:ext>
            </a:extLst>
          </p:cNvPr>
          <p:cNvPicPr>
            <a:picLocks noChangeAspect="1"/>
          </p:cNvPicPr>
          <p:nvPr/>
        </p:nvPicPr>
        <p:blipFill>
          <a:blip r:embed="rId3"/>
          <a:stretch>
            <a:fillRect/>
          </a:stretch>
        </p:blipFill>
        <p:spPr>
          <a:xfrm>
            <a:off x="3181099" y="1628775"/>
            <a:ext cx="5810989" cy="4384568"/>
          </a:xfrm>
          <a:prstGeom prst="rect">
            <a:avLst/>
          </a:prstGeom>
        </p:spPr>
      </p:pic>
      <p:sp>
        <p:nvSpPr>
          <p:cNvPr id="7" name="Flèche vers le bas 4">
            <a:extLst>
              <a:ext uri="{FF2B5EF4-FFF2-40B4-BE49-F238E27FC236}">
                <a16:creationId xmlns:a16="http://schemas.microsoft.com/office/drawing/2014/main" id="{CF2BB088-49EF-479F-9853-F5376323074D}"/>
              </a:ext>
            </a:extLst>
          </p:cNvPr>
          <p:cNvSpPr/>
          <p:nvPr/>
        </p:nvSpPr>
        <p:spPr>
          <a:xfrm rot="16200000">
            <a:off x="2843808" y="3560514"/>
            <a:ext cx="432048" cy="4320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7ABC77E0-FD8F-4D64-B697-7AC77861C0DD}"/>
              </a:ext>
            </a:extLst>
          </p:cNvPr>
          <p:cNvPicPr>
            <a:picLocks noChangeAspect="1"/>
          </p:cNvPicPr>
          <p:nvPr/>
        </p:nvPicPr>
        <p:blipFill>
          <a:blip r:embed="rId4"/>
          <a:stretch>
            <a:fillRect/>
          </a:stretch>
        </p:blipFill>
        <p:spPr>
          <a:xfrm>
            <a:off x="0" y="188640"/>
            <a:ext cx="2282400" cy="1075572"/>
          </a:xfrm>
          <a:prstGeom prst="rect">
            <a:avLst/>
          </a:prstGeom>
        </p:spPr>
      </p:pic>
      <p:grpSp>
        <p:nvGrpSpPr>
          <p:cNvPr id="10" name="Groupe 9">
            <a:extLst>
              <a:ext uri="{FF2B5EF4-FFF2-40B4-BE49-F238E27FC236}">
                <a16:creationId xmlns:a16="http://schemas.microsoft.com/office/drawing/2014/main" id="{6868FDCA-BB13-40FE-A58E-C2F9A06B1EED}"/>
              </a:ext>
            </a:extLst>
          </p:cNvPr>
          <p:cNvGrpSpPr/>
          <p:nvPr/>
        </p:nvGrpSpPr>
        <p:grpSpPr>
          <a:xfrm>
            <a:off x="4393830" y="6119364"/>
            <a:ext cx="4682108" cy="421228"/>
            <a:chOff x="19557" y="5415908"/>
            <a:chExt cx="9089609" cy="817750"/>
          </a:xfrm>
        </p:grpSpPr>
        <p:pic>
          <p:nvPicPr>
            <p:cNvPr id="11" name="Picture 2" descr="\\serveur\DONNEES\Projets\Commun\SMEGREG\Locaux_Info_Materiel\Logos\Autres logos\INRAE\Logo-INRAE_Quadri-[HD].jpg">
              <a:extLst>
                <a:ext uri="{FF2B5EF4-FFF2-40B4-BE49-F238E27FC236}">
                  <a16:creationId xmlns:a16="http://schemas.microsoft.com/office/drawing/2014/main" id="{22739C1D-602A-444C-A29B-2AB86644287B}"/>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86A1B704-0DC6-4725-8BAD-C7F5896A8CBA}"/>
                </a:ext>
              </a:extLst>
            </p:cNvPr>
            <p:cNvPicPr>
              <a:picLocks noChangeAspect="1" noChangeArrowheads="1"/>
            </p:cNvPicPr>
            <p:nvPr/>
          </p:nvPicPr>
          <p:blipFill rotWithShape="1">
            <a:blip r:embed="rId6"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7">
              <a:extLst>
                <a:ext uri="{FF2B5EF4-FFF2-40B4-BE49-F238E27FC236}">
                  <a16:creationId xmlns:a16="http://schemas.microsoft.com/office/drawing/2014/main" id="{516166BE-CEB7-45E2-92DD-70A9A4CC6BEF}"/>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5">
              <a:extLst>
                <a:ext uri="{FF2B5EF4-FFF2-40B4-BE49-F238E27FC236}">
                  <a16:creationId xmlns:a16="http://schemas.microsoft.com/office/drawing/2014/main" id="{48C512EA-88FB-4FE8-ABDC-BD804B128EE5}"/>
                </a:ext>
              </a:extLst>
            </p:cNvPr>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Image 14" descr="SMEGREG EPTB logo Quad.jpg">
              <a:extLst>
                <a:ext uri="{FF2B5EF4-FFF2-40B4-BE49-F238E27FC236}">
                  <a16:creationId xmlns:a16="http://schemas.microsoft.com/office/drawing/2014/main" id="{E18BCE76-FE10-4694-8440-2E6FBBD9BEC2}"/>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9267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8AA2A6-51CD-45FD-B72E-5318DAF82B4E}"/>
              </a:ext>
            </a:extLst>
          </p:cNvPr>
          <p:cNvSpPr>
            <a:spLocks noGrp="1"/>
          </p:cNvSpPr>
          <p:nvPr>
            <p:ph type="title"/>
          </p:nvPr>
        </p:nvSpPr>
        <p:spPr/>
        <p:txBody>
          <a:bodyPr/>
          <a:lstStyle/>
          <a:p>
            <a:pPr algn="ctr"/>
            <a:r>
              <a:rPr lang="fr-FR" dirty="0"/>
              <a:t>Résultats projection – Volumes de pointe</a:t>
            </a:r>
          </a:p>
        </p:txBody>
      </p:sp>
      <p:sp>
        <p:nvSpPr>
          <p:cNvPr id="3" name="Espace réservé du numéro de diapositive 2">
            <a:extLst>
              <a:ext uri="{FF2B5EF4-FFF2-40B4-BE49-F238E27FC236}">
                <a16:creationId xmlns:a16="http://schemas.microsoft.com/office/drawing/2014/main" id="{501932B9-D7F2-466C-BAEC-B32F5904F9B3}"/>
              </a:ext>
            </a:extLst>
          </p:cNvPr>
          <p:cNvSpPr>
            <a:spLocks noGrp="1"/>
          </p:cNvSpPr>
          <p:nvPr>
            <p:ph type="sldNum" sz="quarter" idx="12"/>
          </p:nvPr>
        </p:nvSpPr>
        <p:spPr/>
        <p:txBody>
          <a:bodyPr/>
          <a:lstStyle/>
          <a:p>
            <a:fld id="{A69E00E3-DEE3-4217-B4F6-3EC050798811}" type="slidenum">
              <a:rPr lang="fr-FR" smtClean="0"/>
              <a:t>14</a:t>
            </a:fld>
            <a:endParaRPr lang="fr-FR" dirty="0"/>
          </a:p>
        </p:txBody>
      </p:sp>
      <p:pic>
        <p:nvPicPr>
          <p:cNvPr id="5" name="Image 4">
            <a:extLst>
              <a:ext uri="{FF2B5EF4-FFF2-40B4-BE49-F238E27FC236}">
                <a16:creationId xmlns:a16="http://schemas.microsoft.com/office/drawing/2014/main" id="{B5D4032F-5B64-422D-9AE7-647473A8FEE1}"/>
              </a:ext>
            </a:extLst>
          </p:cNvPr>
          <p:cNvPicPr>
            <a:picLocks noChangeAspect="1"/>
          </p:cNvPicPr>
          <p:nvPr/>
        </p:nvPicPr>
        <p:blipFill>
          <a:blip r:embed="rId2"/>
          <a:stretch>
            <a:fillRect/>
          </a:stretch>
        </p:blipFill>
        <p:spPr>
          <a:xfrm>
            <a:off x="755576" y="1402018"/>
            <a:ext cx="7344816" cy="5455982"/>
          </a:xfrm>
          <a:prstGeom prst="rect">
            <a:avLst/>
          </a:prstGeom>
        </p:spPr>
      </p:pic>
      <p:sp>
        <p:nvSpPr>
          <p:cNvPr id="6" name="ZoneTexte 5">
            <a:extLst>
              <a:ext uri="{FF2B5EF4-FFF2-40B4-BE49-F238E27FC236}">
                <a16:creationId xmlns:a16="http://schemas.microsoft.com/office/drawing/2014/main" id="{E0D57857-B128-4DE6-9593-E5209580942A}"/>
              </a:ext>
            </a:extLst>
          </p:cNvPr>
          <p:cNvSpPr txBox="1"/>
          <p:nvPr/>
        </p:nvSpPr>
        <p:spPr>
          <a:xfrm>
            <a:off x="1403648" y="1916832"/>
            <a:ext cx="3744416" cy="923330"/>
          </a:xfrm>
          <a:prstGeom prst="rect">
            <a:avLst/>
          </a:prstGeom>
          <a:solidFill>
            <a:schemeClr val="tx2">
              <a:lumMod val="40000"/>
              <a:lumOff val="60000"/>
            </a:schemeClr>
          </a:solidFill>
        </p:spPr>
        <p:txBody>
          <a:bodyPr wrap="square" rtlCol="0">
            <a:spAutoFit/>
          </a:bodyPr>
          <a:lstStyle/>
          <a:p>
            <a:r>
              <a:rPr lang="fr-FR" dirty="0"/>
              <a:t>Pas ou peu d'effet des scénarios climatiques sur le volume journalier de pointe</a:t>
            </a:r>
          </a:p>
        </p:txBody>
      </p:sp>
      <p:pic>
        <p:nvPicPr>
          <p:cNvPr id="8" name="Image 7">
            <a:extLst>
              <a:ext uri="{FF2B5EF4-FFF2-40B4-BE49-F238E27FC236}">
                <a16:creationId xmlns:a16="http://schemas.microsoft.com/office/drawing/2014/main" id="{8C43ED42-2CBA-48B5-85C9-2AD49FF1F10D}"/>
              </a:ext>
            </a:extLst>
          </p:cNvPr>
          <p:cNvPicPr>
            <a:picLocks noChangeAspect="1"/>
          </p:cNvPicPr>
          <p:nvPr/>
        </p:nvPicPr>
        <p:blipFill>
          <a:blip r:embed="rId3"/>
          <a:stretch>
            <a:fillRect/>
          </a:stretch>
        </p:blipFill>
        <p:spPr>
          <a:xfrm>
            <a:off x="0" y="188640"/>
            <a:ext cx="2282400" cy="1075572"/>
          </a:xfrm>
          <a:prstGeom prst="rect">
            <a:avLst/>
          </a:prstGeom>
        </p:spPr>
      </p:pic>
      <p:grpSp>
        <p:nvGrpSpPr>
          <p:cNvPr id="9" name="Groupe 8">
            <a:extLst>
              <a:ext uri="{FF2B5EF4-FFF2-40B4-BE49-F238E27FC236}">
                <a16:creationId xmlns:a16="http://schemas.microsoft.com/office/drawing/2014/main" id="{F4300253-9BA2-4CA1-B946-9837C9A30F7B}"/>
              </a:ext>
            </a:extLst>
          </p:cNvPr>
          <p:cNvGrpSpPr/>
          <p:nvPr/>
        </p:nvGrpSpPr>
        <p:grpSpPr>
          <a:xfrm rot="16200000">
            <a:off x="6501608" y="3774264"/>
            <a:ext cx="4682108" cy="421228"/>
            <a:chOff x="19557" y="5415908"/>
            <a:chExt cx="9089609" cy="817750"/>
          </a:xfrm>
        </p:grpSpPr>
        <p:pic>
          <p:nvPicPr>
            <p:cNvPr id="10" name="Picture 2" descr="\\serveur\DONNEES\Projets\Commun\SMEGREG\Locaux_Info_Materiel\Logos\Autres logos\INRAE\Logo-INRAE_Quadri-[HD].jpg">
              <a:extLst>
                <a:ext uri="{FF2B5EF4-FFF2-40B4-BE49-F238E27FC236}">
                  <a16:creationId xmlns:a16="http://schemas.microsoft.com/office/drawing/2014/main" id="{3BD0B10A-F3B2-41FF-9A0A-4349C6C0BE4A}"/>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723D460F-CBD7-4FC8-AD23-384039B25193}"/>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7">
              <a:extLst>
                <a:ext uri="{FF2B5EF4-FFF2-40B4-BE49-F238E27FC236}">
                  <a16:creationId xmlns:a16="http://schemas.microsoft.com/office/drawing/2014/main" id="{DDD37BD0-0DC7-455E-997D-E3363D9CD82D}"/>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5">
              <a:extLst>
                <a:ext uri="{FF2B5EF4-FFF2-40B4-BE49-F238E27FC236}">
                  <a16:creationId xmlns:a16="http://schemas.microsoft.com/office/drawing/2014/main" id="{C87BED7C-5EE9-4F7D-8A03-4565AB6B0822}"/>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Image 13" descr="SMEGREG EPTB logo Quad.jpg">
              <a:extLst>
                <a:ext uri="{FF2B5EF4-FFF2-40B4-BE49-F238E27FC236}">
                  <a16:creationId xmlns:a16="http://schemas.microsoft.com/office/drawing/2014/main" id="{97F20BD5-3284-43FC-A119-4F6D60665D50}"/>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730407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119E43A4-449E-492D-801D-67FF2E0DB453}"/>
              </a:ext>
            </a:extLst>
          </p:cNvPr>
          <p:cNvPicPr>
            <a:picLocks noChangeAspect="1"/>
          </p:cNvPicPr>
          <p:nvPr/>
        </p:nvPicPr>
        <p:blipFill>
          <a:blip r:embed="rId2"/>
          <a:stretch>
            <a:fillRect/>
          </a:stretch>
        </p:blipFill>
        <p:spPr>
          <a:xfrm>
            <a:off x="1141200" y="1489072"/>
            <a:ext cx="7164288" cy="5368928"/>
          </a:xfrm>
          <a:prstGeom prst="rect">
            <a:avLst/>
          </a:prstGeom>
        </p:spPr>
      </p:pic>
      <p:sp>
        <p:nvSpPr>
          <p:cNvPr id="2" name="Titre 1">
            <a:extLst>
              <a:ext uri="{FF2B5EF4-FFF2-40B4-BE49-F238E27FC236}">
                <a16:creationId xmlns:a16="http://schemas.microsoft.com/office/drawing/2014/main" id="{C28AA2A6-51CD-45FD-B72E-5318DAF82B4E}"/>
              </a:ext>
            </a:extLst>
          </p:cNvPr>
          <p:cNvSpPr>
            <a:spLocks noGrp="1"/>
          </p:cNvSpPr>
          <p:nvPr>
            <p:ph type="title"/>
          </p:nvPr>
        </p:nvSpPr>
        <p:spPr/>
        <p:txBody>
          <a:bodyPr/>
          <a:lstStyle/>
          <a:p>
            <a:pPr algn="ctr"/>
            <a:r>
              <a:rPr lang="fr-FR" dirty="0"/>
              <a:t>Effet de l'évolution de la température</a:t>
            </a:r>
            <a:br>
              <a:rPr lang="fr-FR" dirty="0"/>
            </a:br>
            <a:r>
              <a:rPr lang="fr-FR" dirty="0"/>
              <a:t>max et du rang de jour sec sur les VLAR</a:t>
            </a:r>
          </a:p>
        </p:txBody>
      </p:sp>
      <p:sp>
        <p:nvSpPr>
          <p:cNvPr id="3" name="Espace réservé du numéro de diapositive 2">
            <a:extLst>
              <a:ext uri="{FF2B5EF4-FFF2-40B4-BE49-F238E27FC236}">
                <a16:creationId xmlns:a16="http://schemas.microsoft.com/office/drawing/2014/main" id="{501932B9-D7F2-466C-BAEC-B32F5904F9B3}"/>
              </a:ext>
            </a:extLst>
          </p:cNvPr>
          <p:cNvSpPr>
            <a:spLocks noGrp="1"/>
          </p:cNvSpPr>
          <p:nvPr>
            <p:ph type="sldNum" sz="quarter" idx="12"/>
          </p:nvPr>
        </p:nvSpPr>
        <p:spPr/>
        <p:txBody>
          <a:bodyPr/>
          <a:lstStyle/>
          <a:p>
            <a:fld id="{A69E00E3-DEE3-4217-B4F6-3EC050798811}" type="slidenum">
              <a:rPr lang="fr-FR" smtClean="0"/>
              <a:t>15</a:t>
            </a:fld>
            <a:endParaRPr lang="fr-FR" dirty="0"/>
          </a:p>
        </p:txBody>
      </p:sp>
      <p:pic>
        <p:nvPicPr>
          <p:cNvPr id="7" name="Image 6">
            <a:extLst>
              <a:ext uri="{FF2B5EF4-FFF2-40B4-BE49-F238E27FC236}">
                <a16:creationId xmlns:a16="http://schemas.microsoft.com/office/drawing/2014/main" id="{341824D5-817F-428C-8D46-47E6C07BF7ED}"/>
              </a:ext>
            </a:extLst>
          </p:cNvPr>
          <p:cNvPicPr>
            <a:picLocks noChangeAspect="1"/>
          </p:cNvPicPr>
          <p:nvPr/>
        </p:nvPicPr>
        <p:blipFill>
          <a:blip r:embed="rId3"/>
          <a:stretch>
            <a:fillRect/>
          </a:stretch>
        </p:blipFill>
        <p:spPr>
          <a:xfrm>
            <a:off x="0" y="188640"/>
            <a:ext cx="2282400" cy="1075572"/>
          </a:xfrm>
          <a:prstGeom prst="rect">
            <a:avLst/>
          </a:prstGeom>
        </p:spPr>
      </p:pic>
      <p:grpSp>
        <p:nvGrpSpPr>
          <p:cNvPr id="9" name="Groupe 8">
            <a:extLst>
              <a:ext uri="{FF2B5EF4-FFF2-40B4-BE49-F238E27FC236}">
                <a16:creationId xmlns:a16="http://schemas.microsoft.com/office/drawing/2014/main" id="{F0ABB7DF-C2AE-4BA1-92F2-9670FB879AEA}"/>
              </a:ext>
            </a:extLst>
          </p:cNvPr>
          <p:cNvGrpSpPr/>
          <p:nvPr/>
        </p:nvGrpSpPr>
        <p:grpSpPr>
          <a:xfrm rot="16200000">
            <a:off x="6556359" y="3770524"/>
            <a:ext cx="4682108" cy="421228"/>
            <a:chOff x="19557" y="5415908"/>
            <a:chExt cx="9089609" cy="817750"/>
          </a:xfrm>
        </p:grpSpPr>
        <p:pic>
          <p:nvPicPr>
            <p:cNvPr id="10" name="Picture 2" descr="\\serveur\DONNEES\Projets\Commun\SMEGREG\Locaux_Info_Materiel\Logos\Autres logos\INRAE\Logo-INRAE_Quadri-[HD].jpg">
              <a:extLst>
                <a:ext uri="{FF2B5EF4-FFF2-40B4-BE49-F238E27FC236}">
                  <a16:creationId xmlns:a16="http://schemas.microsoft.com/office/drawing/2014/main" id="{117A5905-0C49-428D-8233-A8CF79B319B0}"/>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A2DEF461-8451-4AA2-9F6E-ACC4070DDC5A}"/>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7">
              <a:extLst>
                <a:ext uri="{FF2B5EF4-FFF2-40B4-BE49-F238E27FC236}">
                  <a16:creationId xmlns:a16="http://schemas.microsoft.com/office/drawing/2014/main" id="{B9E1B533-984E-4A4D-A157-A076AF7E8DD1}"/>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5">
              <a:extLst>
                <a:ext uri="{FF2B5EF4-FFF2-40B4-BE49-F238E27FC236}">
                  <a16:creationId xmlns:a16="http://schemas.microsoft.com/office/drawing/2014/main" id="{9C6238A7-A911-46C2-8241-C66DA25AC4F0}"/>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Image 13" descr="SMEGREG EPTB logo Quad.jpg">
              <a:extLst>
                <a:ext uri="{FF2B5EF4-FFF2-40B4-BE49-F238E27FC236}">
                  <a16:creationId xmlns:a16="http://schemas.microsoft.com/office/drawing/2014/main" id="{B98BC591-AAA7-4D48-8494-B177C08EE120}"/>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2497145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CFED3201-C913-44B4-83D0-071940BAB6A5}"/>
              </a:ext>
            </a:extLst>
          </p:cNvPr>
          <p:cNvSpPr txBox="1"/>
          <p:nvPr/>
        </p:nvSpPr>
        <p:spPr>
          <a:xfrm>
            <a:off x="251520" y="1372636"/>
            <a:ext cx="8616142" cy="1631216"/>
          </a:xfrm>
          <a:prstGeom prst="rect">
            <a:avLst/>
          </a:prstGeom>
          <a:noFill/>
        </p:spPr>
        <p:txBody>
          <a:bodyPr wrap="square" rtlCol="0">
            <a:spAutoFit/>
          </a:bodyPr>
          <a:lstStyle/>
          <a:p>
            <a:r>
              <a:rPr lang="fr-FR" u="sng" dirty="0">
                <a:solidFill>
                  <a:srgbClr val="1341A1"/>
                </a:solidFill>
                <a:latin typeface="+mj-lt"/>
                <a:ea typeface="+mj-ea"/>
                <a:cs typeface="+mj-cs"/>
              </a:rPr>
              <a:t>Objectifs principaux :</a:t>
            </a:r>
          </a:p>
          <a:p>
            <a:pPr marL="285750" indent="-285750">
              <a:spcBef>
                <a:spcPts val="600"/>
              </a:spcBef>
              <a:buFont typeface="Arial" panose="020B0604020202020204" pitchFamily="34" charset="0"/>
              <a:buChar char="•"/>
            </a:pPr>
            <a:r>
              <a:rPr lang="fr-FR" dirty="0">
                <a:solidFill>
                  <a:srgbClr val="1341A1"/>
                </a:solidFill>
                <a:latin typeface="+mj-lt"/>
                <a:ea typeface="+mj-ea"/>
                <a:cs typeface="+mj-cs"/>
              </a:rPr>
              <a:t>analyser les pratiques =&gt; comprendre les logiques d’action et les mobiles du changement des comportements</a:t>
            </a:r>
          </a:p>
          <a:p>
            <a:pPr marL="285750" indent="-285750">
              <a:spcBef>
                <a:spcPts val="600"/>
              </a:spcBef>
              <a:buFont typeface="Arial" panose="020B0604020202020204" pitchFamily="34" charset="0"/>
              <a:buChar char="•"/>
            </a:pPr>
            <a:r>
              <a:rPr lang="fr-FR" dirty="0">
                <a:solidFill>
                  <a:srgbClr val="1341A1"/>
                </a:solidFill>
                <a:latin typeface="+mj-lt"/>
                <a:ea typeface="+mj-ea"/>
                <a:cs typeface="+mj-cs"/>
              </a:rPr>
              <a:t>identifier des variables / dimensions structurantes =&gt; formuler des hypothèses sur l’évolution future et les leviers d’action (opérateurs / SMEGREG)</a:t>
            </a:r>
            <a:endParaRPr lang="fr-FR" dirty="0">
              <a:solidFill>
                <a:schemeClr val="accent1">
                  <a:lumMod val="75000"/>
                </a:schemeClr>
              </a:solidFill>
            </a:endParaRPr>
          </a:p>
        </p:txBody>
      </p:sp>
      <p:sp>
        <p:nvSpPr>
          <p:cNvPr id="2" name="Titre 1"/>
          <p:cNvSpPr>
            <a:spLocks noGrp="1"/>
          </p:cNvSpPr>
          <p:nvPr>
            <p:ph type="title"/>
          </p:nvPr>
        </p:nvSpPr>
        <p:spPr/>
        <p:txBody>
          <a:bodyPr>
            <a:normAutofit/>
          </a:bodyPr>
          <a:lstStyle/>
          <a:p>
            <a:pPr algn="ctr"/>
            <a:r>
              <a:rPr lang="fr-FR" sz="3200" dirty="0"/>
              <a:t>Orientation de la recherche</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16</a:t>
            </a:fld>
            <a:endParaRPr lang="fr-FR" dirty="0"/>
          </a:p>
        </p:txBody>
      </p:sp>
      <p:sp>
        <p:nvSpPr>
          <p:cNvPr id="9" name="Rectangle 8">
            <a:extLst>
              <a:ext uri="{FF2B5EF4-FFF2-40B4-BE49-F238E27FC236}">
                <a16:creationId xmlns:a16="http://schemas.microsoft.com/office/drawing/2014/main" id="{9D6C5767-5EFE-47EA-A71D-BF0A867A9733}"/>
              </a:ext>
            </a:extLst>
          </p:cNvPr>
          <p:cNvSpPr/>
          <p:nvPr/>
        </p:nvSpPr>
        <p:spPr>
          <a:xfrm>
            <a:off x="3995936" y="4030076"/>
            <a:ext cx="5087786" cy="1908215"/>
          </a:xfrm>
          <a:prstGeom prst="rect">
            <a:avLst/>
          </a:prstGeom>
        </p:spPr>
        <p:txBody>
          <a:bodyPr wrap="square">
            <a:spAutoFit/>
          </a:bodyPr>
          <a:lstStyle/>
          <a:p>
            <a:pPr marL="285750" indent="-285750"/>
            <a:r>
              <a:rPr lang="fr-FR" u="sng" dirty="0">
                <a:solidFill>
                  <a:srgbClr val="1341A1"/>
                </a:solidFill>
                <a:latin typeface="+mj-lt"/>
                <a:ea typeface="+mj-ea"/>
                <a:cs typeface="+mj-cs"/>
              </a:rPr>
              <a:t>Résultats de l’enquête :</a:t>
            </a:r>
          </a:p>
          <a:p>
            <a:pPr marL="285750" indent="-285750">
              <a:spcBef>
                <a:spcPts val="600"/>
              </a:spcBef>
              <a:buFont typeface="Symbol"/>
              <a:buChar char="Þ"/>
            </a:pPr>
            <a:r>
              <a:rPr lang="fr-FR" dirty="0">
                <a:solidFill>
                  <a:srgbClr val="1341A1"/>
                </a:solidFill>
                <a:latin typeface="+mj-lt"/>
                <a:ea typeface="+mj-ea"/>
                <a:cs typeface="+mj-cs"/>
              </a:rPr>
              <a:t>apport de renseignements nouveaux et complémentaires de la « moyenne » des ménages</a:t>
            </a:r>
          </a:p>
          <a:p>
            <a:pPr marL="285750" indent="-285750">
              <a:spcBef>
                <a:spcPts val="600"/>
              </a:spcBef>
              <a:buFont typeface="Symbol"/>
              <a:buChar char="Þ"/>
            </a:pPr>
            <a:r>
              <a:rPr lang="fr-FR" dirty="0">
                <a:solidFill>
                  <a:srgbClr val="1341A1"/>
                </a:solidFill>
                <a:latin typeface="+mj-lt"/>
                <a:ea typeface="+mj-ea"/>
                <a:cs typeface="+mj-cs"/>
              </a:rPr>
              <a:t>permet de forger des hypothèses en termes d’innovation et d’action (sociotechniques)</a:t>
            </a:r>
          </a:p>
        </p:txBody>
      </p:sp>
      <p:pic>
        <p:nvPicPr>
          <p:cNvPr id="10" name="Image 9">
            <a:extLst>
              <a:ext uri="{FF2B5EF4-FFF2-40B4-BE49-F238E27FC236}">
                <a16:creationId xmlns:a16="http://schemas.microsoft.com/office/drawing/2014/main" id="{8666629B-94EB-4DE6-966E-5703D5467943}"/>
              </a:ext>
            </a:extLst>
          </p:cNvPr>
          <p:cNvPicPr/>
          <p:nvPr/>
        </p:nvPicPr>
        <p:blipFill>
          <a:blip r:embed="rId2">
            <a:extLst>
              <a:ext uri="{28A0092B-C50C-407E-A947-70E740481C1C}">
                <a14:useLocalDpi xmlns:a14="http://schemas.microsoft.com/office/drawing/2010/main" val="0"/>
              </a:ext>
            </a:extLst>
          </a:blip>
          <a:stretch>
            <a:fillRect/>
          </a:stretch>
        </p:blipFill>
        <p:spPr>
          <a:xfrm>
            <a:off x="251520" y="3210368"/>
            <a:ext cx="3744416" cy="3103240"/>
          </a:xfrm>
          <a:prstGeom prst="rect">
            <a:avLst/>
          </a:prstGeom>
        </p:spPr>
      </p:pic>
      <p:sp>
        <p:nvSpPr>
          <p:cNvPr id="11" name="ZoneTexte 10">
            <a:extLst>
              <a:ext uri="{FF2B5EF4-FFF2-40B4-BE49-F238E27FC236}">
                <a16:creationId xmlns:a16="http://schemas.microsoft.com/office/drawing/2014/main" id="{09A41CB0-7033-4D10-ACE9-7F9D156613FB}"/>
              </a:ext>
            </a:extLst>
          </p:cNvPr>
          <p:cNvSpPr txBox="1"/>
          <p:nvPr/>
        </p:nvSpPr>
        <p:spPr>
          <a:xfrm>
            <a:off x="640025" y="6253788"/>
            <a:ext cx="3168352" cy="276999"/>
          </a:xfrm>
          <a:prstGeom prst="rect">
            <a:avLst/>
          </a:prstGeom>
          <a:noFill/>
        </p:spPr>
        <p:txBody>
          <a:bodyPr wrap="square" rtlCol="0">
            <a:spAutoFit/>
          </a:bodyPr>
          <a:lstStyle/>
          <a:p>
            <a:pPr algn="ctr"/>
            <a:r>
              <a:rPr lang="fr-FR" sz="1200" i="1" dirty="0">
                <a:solidFill>
                  <a:schemeClr val="accent1">
                    <a:lumMod val="75000"/>
                  </a:schemeClr>
                </a:solidFill>
              </a:rPr>
              <a:t>Source : </a:t>
            </a:r>
            <a:r>
              <a:rPr lang="fr-FR" sz="1200" i="1" dirty="0" err="1">
                <a:solidFill>
                  <a:schemeClr val="accent1">
                    <a:lumMod val="75000"/>
                  </a:schemeClr>
                </a:solidFill>
              </a:rPr>
              <a:t>Beslay</a:t>
            </a:r>
            <a:r>
              <a:rPr lang="fr-FR" sz="1200" i="1" dirty="0">
                <a:solidFill>
                  <a:schemeClr val="accent1">
                    <a:lumMod val="75000"/>
                  </a:schemeClr>
                </a:solidFill>
              </a:rPr>
              <a:t>, </a:t>
            </a:r>
            <a:r>
              <a:rPr lang="fr-FR" sz="1200" i="1" dirty="0" err="1">
                <a:solidFill>
                  <a:schemeClr val="accent1">
                    <a:lumMod val="75000"/>
                  </a:schemeClr>
                </a:solidFill>
              </a:rPr>
              <a:t>Gournet</a:t>
            </a:r>
            <a:r>
              <a:rPr lang="fr-FR" sz="1200" i="1" dirty="0">
                <a:solidFill>
                  <a:schemeClr val="accent1">
                    <a:lumMod val="75000"/>
                  </a:schemeClr>
                </a:solidFill>
              </a:rPr>
              <a:t>, 2010</a:t>
            </a:r>
          </a:p>
        </p:txBody>
      </p:sp>
      <p:pic>
        <p:nvPicPr>
          <p:cNvPr id="12" name="Image 11">
            <a:extLst>
              <a:ext uri="{FF2B5EF4-FFF2-40B4-BE49-F238E27FC236}">
                <a16:creationId xmlns:a16="http://schemas.microsoft.com/office/drawing/2014/main" id="{3A82EEDE-9668-4A65-8A50-53150F132961}"/>
              </a:ext>
            </a:extLst>
          </p:cNvPr>
          <p:cNvPicPr>
            <a:picLocks noChangeAspect="1"/>
          </p:cNvPicPr>
          <p:nvPr/>
        </p:nvPicPr>
        <p:blipFill>
          <a:blip r:embed="rId3"/>
          <a:stretch>
            <a:fillRect/>
          </a:stretch>
        </p:blipFill>
        <p:spPr>
          <a:xfrm>
            <a:off x="20840" y="181329"/>
            <a:ext cx="2282400" cy="1097309"/>
          </a:xfrm>
          <a:prstGeom prst="rect">
            <a:avLst/>
          </a:prstGeom>
        </p:spPr>
      </p:pic>
      <p:grpSp>
        <p:nvGrpSpPr>
          <p:cNvPr id="13" name="Groupe 12">
            <a:extLst>
              <a:ext uri="{FF2B5EF4-FFF2-40B4-BE49-F238E27FC236}">
                <a16:creationId xmlns:a16="http://schemas.microsoft.com/office/drawing/2014/main" id="{8BB976DA-7D39-420B-BF5E-6E57C2D62EB1}"/>
              </a:ext>
            </a:extLst>
          </p:cNvPr>
          <p:cNvGrpSpPr/>
          <p:nvPr/>
        </p:nvGrpSpPr>
        <p:grpSpPr>
          <a:xfrm>
            <a:off x="4393830" y="6119364"/>
            <a:ext cx="4682108" cy="421228"/>
            <a:chOff x="19557" y="5415908"/>
            <a:chExt cx="9089609" cy="817750"/>
          </a:xfrm>
        </p:grpSpPr>
        <p:pic>
          <p:nvPicPr>
            <p:cNvPr id="14" name="Picture 2" descr="\\serveur\DONNEES\Projets\Commun\SMEGREG\Locaux_Info_Materiel\Logos\Autres logos\INRAE\Logo-INRAE_Quadri-[HD].jpg">
              <a:extLst>
                <a:ext uri="{FF2B5EF4-FFF2-40B4-BE49-F238E27FC236}">
                  <a16:creationId xmlns:a16="http://schemas.microsoft.com/office/drawing/2014/main" id="{FF2F7BB0-4ED7-4065-8B2C-9194BF1C02DE}"/>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a:extLst>
                <a:ext uri="{FF2B5EF4-FFF2-40B4-BE49-F238E27FC236}">
                  <a16:creationId xmlns:a16="http://schemas.microsoft.com/office/drawing/2014/main" id="{548ACAD5-F583-4781-8323-E4D6AD0A74C6}"/>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7">
              <a:extLst>
                <a:ext uri="{FF2B5EF4-FFF2-40B4-BE49-F238E27FC236}">
                  <a16:creationId xmlns:a16="http://schemas.microsoft.com/office/drawing/2014/main" id="{BDCF043F-8F8E-4343-8290-4817562058D9}"/>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5">
              <a:extLst>
                <a:ext uri="{FF2B5EF4-FFF2-40B4-BE49-F238E27FC236}">
                  <a16:creationId xmlns:a16="http://schemas.microsoft.com/office/drawing/2014/main" id="{200D3607-4549-473A-9921-C69B9E002F4C}"/>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Image 17" descr="SMEGREG EPTB logo Quad.jpg">
              <a:extLst>
                <a:ext uri="{FF2B5EF4-FFF2-40B4-BE49-F238E27FC236}">
                  <a16:creationId xmlns:a16="http://schemas.microsoft.com/office/drawing/2014/main" id="{1DB953A9-8EF8-4FBD-95E7-DA71CE355F1F}"/>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
        <p:nvSpPr>
          <p:cNvPr id="19" name="ZoneTexte 18">
            <a:extLst>
              <a:ext uri="{FF2B5EF4-FFF2-40B4-BE49-F238E27FC236}">
                <a16:creationId xmlns:a16="http://schemas.microsoft.com/office/drawing/2014/main" id="{01072865-FF9A-47D1-8D08-59B2082E5E06}"/>
              </a:ext>
            </a:extLst>
          </p:cNvPr>
          <p:cNvSpPr txBox="1"/>
          <p:nvPr/>
        </p:nvSpPr>
        <p:spPr>
          <a:xfrm>
            <a:off x="5195290" y="3125729"/>
            <a:ext cx="3888432" cy="723275"/>
          </a:xfrm>
          <a:prstGeom prst="rect">
            <a:avLst/>
          </a:prstGeom>
          <a:noFill/>
        </p:spPr>
        <p:txBody>
          <a:bodyPr wrap="square" rtlCol="0">
            <a:spAutoFit/>
          </a:bodyPr>
          <a:lstStyle/>
          <a:p>
            <a:pPr algn="ctr"/>
            <a:r>
              <a:rPr lang="fr-FR" u="sng" dirty="0">
                <a:solidFill>
                  <a:srgbClr val="1341A1"/>
                </a:solidFill>
                <a:latin typeface="+mj-lt"/>
                <a:ea typeface="+mj-ea"/>
                <a:cs typeface="+mj-cs"/>
              </a:rPr>
              <a:t>Approche sociologique choisie : </a:t>
            </a:r>
          </a:p>
          <a:p>
            <a:pPr algn="ctr">
              <a:spcBef>
                <a:spcPts val="600"/>
              </a:spcBef>
            </a:pPr>
            <a:r>
              <a:rPr lang="fr-FR" dirty="0">
                <a:solidFill>
                  <a:srgbClr val="1341A1"/>
                </a:solidFill>
                <a:latin typeface="+mj-lt"/>
                <a:ea typeface="+mj-ea"/>
                <a:cs typeface="+mj-cs"/>
              </a:rPr>
              <a:t>le système « sociotechnique »</a:t>
            </a:r>
            <a:endParaRPr lang="fr-FR" dirty="0">
              <a:solidFill>
                <a:schemeClr val="accent1">
                  <a:lumMod val="75000"/>
                </a:schemeClr>
              </a:solidFill>
            </a:endParaRPr>
          </a:p>
        </p:txBody>
      </p:sp>
    </p:spTree>
    <p:extLst>
      <p:ext uri="{BB962C8B-B14F-4D97-AF65-F5344CB8AC3E}">
        <p14:creationId xmlns:p14="http://schemas.microsoft.com/office/powerpoint/2010/main" val="3636733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864A17-B8C5-44CA-89A2-836D9CD8AF25}"/>
              </a:ext>
            </a:extLst>
          </p:cNvPr>
          <p:cNvSpPr>
            <a:spLocks noGrp="1"/>
          </p:cNvSpPr>
          <p:nvPr>
            <p:ph type="title"/>
          </p:nvPr>
        </p:nvSpPr>
        <p:spPr/>
        <p:txBody>
          <a:bodyPr/>
          <a:lstStyle/>
          <a:p>
            <a:pPr algn="ctr"/>
            <a:r>
              <a:rPr lang="fr-FR" dirty="0"/>
              <a:t>Les profils des enquêtés</a:t>
            </a:r>
          </a:p>
        </p:txBody>
      </p:sp>
      <p:sp>
        <p:nvSpPr>
          <p:cNvPr id="4" name="Espace réservé du numéro de diapositive 3">
            <a:extLst>
              <a:ext uri="{FF2B5EF4-FFF2-40B4-BE49-F238E27FC236}">
                <a16:creationId xmlns:a16="http://schemas.microsoft.com/office/drawing/2014/main" id="{617E5978-4441-4277-AF01-DD67DF98EDB4}"/>
              </a:ext>
            </a:extLst>
          </p:cNvPr>
          <p:cNvSpPr>
            <a:spLocks noGrp="1"/>
          </p:cNvSpPr>
          <p:nvPr>
            <p:ph type="sldNum" sz="quarter" idx="12"/>
          </p:nvPr>
        </p:nvSpPr>
        <p:spPr/>
        <p:txBody>
          <a:bodyPr/>
          <a:lstStyle/>
          <a:p>
            <a:fld id="{A69E00E3-DEE3-4217-B4F6-3EC050798811}" type="slidenum">
              <a:rPr lang="fr-FR" smtClean="0"/>
              <a:t>17</a:t>
            </a:fld>
            <a:endParaRPr lang="fr-FR" dirty="0"/>
          </a:p>
        </p:txBody>
      </p:sp>
      <p:graphicFrame>
        <p:nvGraphicFramePr>
          <p:cNvPr id="5" name="Tableau 5">
            <a:extLst>
              <a:ext uri="{FF2B5EF4-FFF2-40B4-BE49-F238E27FC236}">
                <a16:creationId xmlns:a16="http://schemas.microsoft.com/office/drawing/2014/main" id="{5A224156-9D86-462B-B216-54CFDBF6A637}"/>
              </a:ext>
            </a:extLst>
          </p:cNvPr>
          <p:cNvGraphicFramePr>
            <a:graphicFrameLocks noGrp="1"/>
          </p:cNvGraphicFramePr>
          <p:nvPr>
            <p:extLst>
              <p:ext uri="{D42A27DB-BD31-4B8C-83A1-F6EECF244321}">
                <p14:modId xmlns:p14="http://schemas.microsoft.com/office/powerpoint/2010/main" val="4171204821"/>
              </p:ext>
            </p:extLst>
          </p:nvPr>
        </p:nvGraphicFramePr>
        <p:xfrm>
          <a:off x="479891" y="3642148"/>
          <a:ext cx="8219254" cy="2714202"/>
        </p:xfrm>
        <a:graphic>
          <a:graphicData uri="http://schemas.openxmlformats.org/drawingml/2006/table">
            <a:tbl>
              <a:tblPr firstRow="1" bandRow="1">
                <a:tableStyleId>{0505E3EF-67EA-436B-97B2-0124C06EBD24}</a:tableStyleId>
              </a:tblPr>
              <a:tblGrid>
                <a:gridCol w="1638012">
                  <a:extLst>
                    <a:ext uri="{9D8B030D-6E8A-4147-A177-3AD203B41FA5}">
                      <a16:colId xmlns:a16="http://schemas.microsoft.com/office/drawing/2014/main" val="3956029759"/>
                    </a:ext>
                  </a:extLst>
                </a:gridCol>
                <a:gridCol w="1649689">
                  <a:extLst>
                    <a:ext uri="{9D8B030D-6E8A-4147-A177-3AD203B41FA5}">
                      <a16:colId xmlns:a16="http://schemas.microsoft.com/office/drawing/2014/main" val="2986737110"/>
                    </a:ext>
                  </a:extLst>
                </a:gridCol>
                <a:gridCol w="1643851">
                  <a:extLst>
                    <a:ext uri="{9D8B030D-6E8A-4147-A177-3AD203B41FA5}">
                      <a16:colId xmlns:a16="http://schemas.microsoft.com/office/drawing/2014/main" val="61753230"/>
                    </a:ext>
                  </a:extLst>
                </a:gridCol>
                <a:gridCol w="1643851">
                  <a:extLst>
                    <a:ext uri="{9D8B030D-6E8A-4147-A177-3AD203B41FA5}">
                      <a16:colId xmlns:a16="http://schemas.microsoft.com/office/drawing/2014/main" val="4081674675"/>
                    </a:ext>
                  </a:extLst>
                </a:gridCol>
                <a:gridCol w="1643851">
                  <a:extLst>
                    <a:ext uri="{9D8B030D-6E8A-4147-A177-3AD203B41FA5}">
                      <a16:colId xmlns:a16="http://schemas.microsoft.com/office/drawing/2014/main" val="3534609399"/>
                    </a:ext>
                  </a:extLst>
                </a:gridCol>
              </a:tblGrid>
              <a:tr h="625970">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Vie d’antan</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Communautaire</a:t>
                      </a:r>
                    </a:p>
                  </a:txBody>
                  <a:tcPr marL="68580" marR="68580" marT="0" marB="0" anchor="ctr"/>
                </a:tc>
                <a:tc>
                  <a:txBody>
                    <a:bodyPr/>
                    <a:lstStyle/>
                    <a:p>
                      <a:pPr algn="ctr">
                        <a:lnSpc>
                          <a:spcPct val="115000"/>
                        </a:lnSpc>
                        <a:spcBef>
                          <a:spcPts val="600"/>
                        </a:spcBef>
                        <a:spcAft>
                          <a:spcPts val="600"/>
                        </a:spcAft>
                      </a:pPr>
                      <a:r>
                        <a:rPr lang="fr-FR" sz="1200" b="0">
                          <a:effectLst/>
                          <a:latin typeface="Trebuchet MS" panose="020B0603020202020204" pitchFamily="34" charset="0"/>
                          <a:ea typeface="Calibri" panose="020F0502020204030204" pitchFamily="34" charset="0"/>
                          <a:cs typeface="Times New Roman" panose="02020603050405020304" pitchFamily="18" charset="0"/>
                        </a:rPr>
                        <a:t>Nomade </a:t>
                      </a:r>
                    </a:p>
                  </a:txBody>
                  <a:tcPr marL="68580" marR="68580" marT="0" marB="0" anchor="ctr"/>
                </a:tc>
                <a:tc>
                  <a:txBody>
                    <a:bodyPr/>
                    <a:lstStyle/>
                    <a:p>
                      <a:pPr algn="ctr">
                        <a:lnSpc>
                          <a:spcPct val="115000"/>
                        </a:lnSpc>
                        <a:spcBef>
                          <a:spcPts val="600"/>
                        </a:spcBef>
                        <a:spcAft>
                          <a:spcPts val="600"/>
                        </a:spcAft>
                      </a:pPr>
                      <a:r>
                        <a:rPr lang="fr-FR" sz="1200" b="0">
                          <a:effectLst/>
                          <a:latin typeface="Trebuchet MS" panose="020B0603020202020204" pitchFamily="34" charset="0"/>
                          <a:ea typeface="Calibri" panose="020F0502020204030204" pitchFamily="34" charset="0"/>
                          <a:cs typeface="Times New Roman" panose="02020603050405020304" pitchFamily="18" charset="0"/>
                        </a:rPr>
                        <a:t>Bien-être et soins corporels</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Famille recomposée</a:t>
                      </a:r>
                    </a:p>
                  </a:txBody>
                  <a:tcPr marL="68580" marR="68580" marT="0" marB="0" anchor="ctr"/>
                </a:tc>
                <a:extLst>
                  <a:ext uri="{0D108BD9-81ED-4DB2-BD59-A6C34878D82A}">
                    <a16:rowId xmlns:a16="http://schemas.microsoft.com/office/drawing/2014/main" val="1328011781"/>
                  </a:ext>
                </a:extLst>
              </a:tr>
              <a:tr h="576064">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Utilisation des eaux grises</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Éco-actif</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Maison-bateau</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Locataire </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Réfractaire aux nouvelles technologies</a:t>
                      </a:r>
                    </a:p>
                  </a:txBody>
                  <a:tcPr marL="68580" marR="68580" marT="0" marB="0" anchor="ctr"/>
                </a:tc>
                <a:extLst>
                  <a:ext uri="{0D108BD9-81ED-4DB2-BD59-A6C34878D82A}">
                    <a16:rowId xmlns:a16="http://schemas.microsoft.com/office/drawing/2014/main" val="2018567327"/>
                  </a:ext>
                </a:extLst>
              </a:tr>
              <a:tr h="539412">
                <a:tc>
                  <a:txBody>
                    <a:bodyPr/>
                    <a:lstStyle/>
                    <a:p>
                      <a:pPr algn="ctr">
                        <a:lnSpc>
                          <a:spcPct val="115000"/>
                        </a:lnSpc>
                        <a:spcBef>
                          <a:spcPts val="600"/>
                        </a:spcBef>
                        <a:spcAft>
                          <a:spcPts val="600"/>
                        </a:spcAft>
                      </a:pPr>
                      <a:r>
                        <a:rPr lang="fr-FR" sz="1200" b="0">
                          <a:effectLst/>
                          <a:latin typeface="Trebuchet MS" panose="020B0603020202020204" pitchFamily="34" charset="0"/>
                          <a:ea typeface="Calibri" panose="020F0502020204030204" pitchFamily="34" charset="0"/>
                          <a:cs typeface="Times New Roman" panose="02020603050405020304" pitchFamily="18" charset="0"/>
                        </a:rPr>
                        <a:t>Ambassadeur</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Famille nombreuse</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Bricoleur – innovateur</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Sportif aquatique</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Étudiant en Cité U</a:t>
                      </a:r>
                    </a:p>
                  </a:txBody>
                  <a:tcPr marL="68580" marR="68580" marT="0" marB="0" anchor="ctr"/>
                </a:tc>
                <a:extLst>
                  <a:ext uri="{0D108BD9-81ED-4DB2-BD59-A6C34878D82A}">
                    <a16:rowId xmlns:a16="http://schemas.microsoft.com/office/drawing/2014/main" val="2398848979"/>
                  </a:ext>
                </a:extLst>
              </a:tr>
              <a:tr h="442171">
                <a:tc>
                  <a:txBody>
                    <a:bodyPr/>
                    <a:lstStyle/>
                    <a:p>
                      <a:pPr algn="ctr">
                        <a:lnSpc>
                          <a:spcPct val="115000"/>
                        </a:lnSpc>
                        <a:spcBef>
                          <a:spcPts val="600"/>
                        </a:spcBef>
                        <a:spcAft>
                          <a:spcPts val="600"/>
                        </a:spcAft>
                      </a:pPr>
                      <a:r>
                        <a:rPr lang="fr-FR" sz="1200" b="0">
                          <a:effectLst/>
                          <a:latin typeface="Trebuchet MS" panose="020B0603020202020204" pitchFamily="34" charset="0"/>
                          <a:ea typeface="Calibri" panose="020F0502020204030204" pitchFamily="34" charset="0"/>
                          <a:cs typeface="Times New Roman" panose="02020603050405020304" pitchFamily="18" charset="0"/>
                        </a:rPr>
                        <a:t>Accès contraint </a:t>
                      </a:r>
                    </a:p>
                  </a:txBody>
                  <a:tcPr marL="68580" marR="68580" marT="0" marB="0" anchor="ctr"/>
                </a:tc>
                <a:tc>
                  <a:txBody>
                    <a:bodyPr/>
                    <a:lstStyle/>
                    <a:p>
                      <a:pPr algn="ctr">
                        <a:lnSpc>
                          <a:spcPct val="115000"/>
                        </a:lnSpc>
                        <a:spcBef>
                          <a:spcPts val="600"/>
                        </a:spcBef>
                        <a:spcAft>
                          <a:spcPts val="600"/>
                        </a:spcAft>
                      </a:pPr>
                      <a:r>
                        <a:rPr lang="fr-FR" sz="1200" b="0">
                          <a:effectLst/>
                          <a:latin typeface="Trebuchet MS" panose="020B0603020202020204" pitchFamily="34" charset="0"/>
                          <a:ea typeface="Calibri" panose="020F0502020204030204" pitchFamily="34" charset="0"/>
                          <a:cs typeface="Times New Roman" panose="02020603050405020304" pitchFamily="18" charset="0"/>
                        </a:rPr>
                        <a:t>Cohabitation</a:t>
                      </a:r>
                    </a:p>
                  </a:txBody>
                  <a:tcPr marL="68580" marR="68580" marT="0" marB="0" anchor="ctr"/>
                </a:tc>
                <a:tc>
                  <a:txBody>
                    <a:bodyPr/>
                    <a:lstStyle/>
                    <a:p>
                      <a:pPr algn="ctr">
                        <a:lnSpc>
                          <a:spcPct val="115000"/>
                        </a:lnSpc>
                        <a:spcBef>
                          <a:spcPts val="600"/>
                        </a:spcBef>
                        <a:spcAft>
                          <a:spcPts val="600"/>
                        </a:spcAft>
                      </a:pPr>
                      <a:r>
                        <a:rPr lang="fr-FR" sz="1200" b="0">
                          <a:effectLst/>
                          <a:latin typeface="Trebuchet MS" panose="020B0603020202020204" pitchFamily="34" charset="0"/>
                          <a:ea typeface="Calibri" panose="020F0502020204030204" pitchFamily="34" charset="0"/>
                          <a:cs typeface="Times New Roman" panose="02020603050405020304" pitchFamily="18" charset="0"/>
                        </a:rPr>
                        <a:t>Militant </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Colocation </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Jardinier retraité</a:t>
                      </a:r>
                    </a:p>
                  </a:txBody>
                  <a:tcPr marL="68580" marR="68580" marT="0" marB="0" anchor="ctr"/>
                </a:tc>
                <a:extLst>
                  <a:ext uri="{0D108BD9-81ED-4DB2-BD59-A6C34878D82A}">
                    <a16:rowId xmlns:a16="http://schemas.microsoft.com/office/drawing/2014/main" val="2852142166"/>
                  </a:ext>
                </a:extLst>
              </a:tr>
              <a:tr h="493302">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Autonome </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Jardinier </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Génération post-68</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Classique </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Squat </a:t>
                      </a:r>
                    </a:p>
                  </a:txBody>
                  <a:tcPr marL="68580" marR="68580" marT="0" marB="0" anchor="ctr"/>
                </a:tc>
                <a:extLst>
                  <a:ext uri="{0D108BD9-81ED-4DB2-BD59-A6C34878D82A}">
                    <a16:rowId xmlns:a16="http://schemas.microsoft.com/office/drawing/2014/main" val="85904648"/>
                  </a:ext>
                </a:extLst>
              </a:tr>
            </a:tbl>
          </a:graphicData>
        </a:graphic>
      </p:graphicFrame>
      <p:sp>
        <p:nvSpPr>
          <p:cNvPr id="6" name="Espace réservé du contenu 5">
            <a:extLst>
              <a:ext uri="{FF2B5EF4-FFF2-40B4-BE49-F238E27FC236}">
                <a16:creationId xmlns:a16="http://schemas.microsoft.com/office/drawing/2014/main" id="{35F7EF17-E7F2-4872-A9B9-D7FDE3017420}"/>
              </a:ext>
            </a:extLst>
          </p:cNvPr>
          <p:cNvSpPr txBox="1">
            <a:spLocks/>
          </p:cNvSpPr>
          <p:nvPr/>
        </p:nvSpPr>
        <p:spPr>
          <a:xfrm>
            <a:off x="175771" y="1370336"/>
            <a:ext cx="8636568" cy="2259080"/>
          </a:xfrm>
          <a:prstGeom prst="rect">
            <a:avLst/>
          </a:prstGeom>
          <a:noFill/>
        </p:spPr>
        <p:txBody>
          <a:bodyPr wrap="square"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fr-FR" sz="1600" dirty="0">
                <a:solidFill>
                  <a:srgbClr val="1341A1"/>
                </a:solidFill>
                <a:latin typeface="+mj-lt"/>
                <a:ea typeface="+mj-ea"/>
                <a:cs typeface="+mj-cs"/>
              </a:rPr>
              <a:t>Les enquêtés : </a:t>
            </a:r>
          </a:p>
          <a:p>
            <a:pPr marL="285750" indent="-285750">
              <a:buFont typeface="Arial" panose="020B0604020202020204" pitchFamily="34" charset="0"/>
              <a:buChar char="•"/>
            </a:pPr>
            <a:r>
              <a:rPr lang="fr-FR" sz="1600" dirty="0">
                <a:solidFill>
                  <a:srgbClr val="1341A1"/>
                </a:solidFill>
                <a:latin typeface="+mj-lt"/>
                <a:ea typeface="+mj-ea"/>
                <a:cs typeface="+mj-cs"/>
              </a:rPr>
              <a:t>25 ménages - profils "atypiques" liés aux « modes de vie » et/ou configurations socio-résidentielles des ménages, identifiés via des partenaires, le réseau, le bouche-à-oreille</a:t>
            </a:r>
          </a:p>
          <a:p>
            <a:pPr marL="0" indent="0">
              <a:buFont typeface="Arial"/>
              <a:buNone/>
            </a:pPr>
            <a:r>
              <a:rPr lang="fr-FR" sz="1600" dirty="0">
                <a:solidFill>
                  <a:srgbClr val="1341A1"/>
                </a:solidFill>
                <a:latin typeface="+mj-lt"/>
                <a:ea typeface="+mj-ea"/>
                <a:cs typeface="+mj-cs"/>
              </a:rPr>
              <a:t>Conditions d’entretien :</a:t>
            </a:r>
          </a:p>
          <a:p>
            <a:r>
              <a:rPr lang="fr-FR" sz="1600" dirty="0">
                <a:solidFill>
                  <a:srgbClr val="1341A1"/>
                </a:solidFill>
                <a:latin typeface="+mj-lt"/>
                <a:ea typeface="+mj-ea"/>
                <a:cs typeface="+mj-cs"/>
              </a:rPr>
              <a:t>à domicile, durée moyenne &gt; 2h</a:t>
            </a:r>
          </a:p>
          <a:p>
            <a:r>
              <a:rPr lang="fr-FR" sz="1600" dirty="0">
                <a:solidFill>
                  <a:srgbClr val="1341A1"/>
                </a:solidFill>
                <a:latin typeface="+mj-lt"/>
                <a:ea typeface="+mj-ea"/>
                <a:cs typeface="+mj-cs"/>
              </a:rPr>
              <a:t>thèmes abordés : socio-démographie et économie du foyer, parcours résidentiel, caractéristique du logement, équipements hydro-consommateurs, pratiques et usages de l’eau, organisation sociale, savoirs sur l’eau, projection dans l’avenir</a:t>
            </a:r>
          </a:p>
        </p:txBody>
      </p:sp>
      <p:pic>
        <p:nvPicPr>
          <p:cNvPr id="8" name="Image 7">
            <a:extLst>
              <a:ext uri="{FF2B5EF4-FFF2-40B4-BE49-F238E27FC236}">
                <a16:creationId xmlns:a16="http://schemas.microsoft.com/office/drawing/2014/main" id="{5CB6C659-0978-47DD-8436-2B5C454C8B8F}"/>
              </a:ext>
            </a:extLst>
          </p:cNvPr>
          <p:cNvPicPr>
            <a:picLocks noChangeAspect="1"/>
          </p:cNvPicPr>
          <p:nvPr/>
        </p:nvPicPr>
        <p:blipFill>
          <a:blip r:embed="rId2"/>
          <a:stretch>
            <a:fillRect/>
          </a:stretch>
        </p:blipFill>
        <p:spPr>
          <a:xfrm>
            <a:off x="20840" y="181329"/>
            <a:ext cx="2282400" cy="1097309"/>
          </a:xfrm>
          <a:prstGeom prst="rect">
            <a:avLst/>
          </a:prstGeom>
        </p:spPr>
      </p:pic>
      <p:grpSp>
        <p:nvGrpSpPr>
          <p:cNvPr id="9" name="Groupe 8">
            <a:extLst>
              <a:ext uri="{FF2B5EF4-FFF2-40B4-BE49-F238E27FC236}">
                <a16:creationId xmlns:a16="http://schemas.microsoft.com/office/drawing/2014/main" id="{6A007308-36B4-4336-83C2-14122412FCC4}"/>
              </a:ext>
            </a:extLst>
          </p:cNvPr>
          <p:cNvGrpSpPr/>
          <p:nvPr/>
        </p:nvGrpSpPr>
        <p:grpSpPr>
          <a:xfrm rot="16200000">
            <a:off x="6547034" y="3804682"/>
            <a:ext cx="4682108" cy="421228"/>
            <a:chOff x="19557" y="5415908"/>
            <a:chExt cx="9089609" cy="817750"/>
          </a:xfrm>
        </p:grpSpPr>
        <p:pic>
          <p:nvPicPr>
            <p:cNvPr id="10" name="Picture 2" descr="\\serveur\DONNEES\Projets\Commun\SMEGREG\Locaux_Info_Materiel\Logos\Autres logos\INRAE\Logo-INRAE_Quadri-[HD].jpg">
              <a:extLst>
                <a:ext uri="{FF2B5EF4-FFF2-40B4-BE49-F238E27FC236}">
                  <a16:creationId xmlns:a16="http://schemas.microsoft.com/office/drawing/2014/main" id="{488DAED3-3C7D-4DF8-A226-70B6FD75620D}"/>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C0A1014B-7A6A-44F9-A2E4-876E50CB6B50}"/>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7">
              <a:extLst>
                <a:ext uri="{FF2B5EF4-FFF2-40B4-BE49-F238E27FC236}">
                  <a16:creationId xmlns:a16="http://schemas.microsoft.com/office/drawing/2014/main" id="{03DA0B1C-2601-4115-8594-44E1847CE96C}"/>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5">
              <a:extLst>
                <a:ext uri="{FF2B5EF4-FFF2-40B4-BE49-F238E27FC236}">
                  <a16:creationId xmlns:a16="http://schemas.microsoft.com/office/drawing/2014/main" id="{A065DC31-3057-427E-BB1F-C1A048B80F9F}"/>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Image 13" descr="SMEGREG EPTB logo Quad.jpg">
              <a:extLst>
                <a:ext uri="{FF2B5EF4-FFF2-40B4-BE49-F238E27FC236}">
                  <a16:creationId xmlns:a16="http://schemas.microsoft.com/office/drawing/2014/main" id="{74FCA75D-FD82-4B65-80F3-FA1CCB4A92EF}"/>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1373331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E62334-835D-4FFA-89A5-BD227AD5C4C2}"/>
              </a:ext>
            </a:extLst>
          </p:cNvPr>
          <p:cNvSpPr>
            <a:spLocks noGrp="1"/>
          </p:cNvSpPr>
          <p:nvPr>
            <p:ph type="title"/>
          </p:nvPr>
        </p:nvSpPr>
        <p:spPr/>
        <p:txBody>
          <a:bodyPr/>
          <a:lstStyle/>
          <a:p>
            <a:pPr algn="ctr"/>
            <a:r>
              <a:rPr lang="fr-FR" dirty="0"/>
              <a:t>Les dimensions de la perception</a:t>
            </a:r>
            <a:br>
              <a:rPr lang="fr-FR" dirty="0"/>
            </a:br>
            <a:r>
              <a:rPr lang="fr-FR" dirty="0"/>
              <a:t>de l'eau potable</a:t>
            </a:r>
          </a:p>
        </p:txBody>
      </p:sp>
      <p:sp>
        <p:nvSpPr>
          <p:cNvPr id="4" name="Espace réservé du numéro de diapositive 3">
            <a:extLst>
              <a:ext uri="{FF2B5EF4-FFF2-40B4-BE49-F238E27FC236}">
                <a16:creationId xmlns:a16="http://schemas.microsoft.com/office/drawing/2014/main" id="{36C29F39-2854-46F1-BB3F-49B5BFC0A611}"/>
              </a:ext>
            </a:extLst>
          </p:cNvPr>
          <p:cNvSpPr>
            <a:spLocks noGrp="1"/>
          </p:cNvSpPr>
          <p:nvPr>
            <p:ph type="sldNum" sz="quarter" idx="12"/>
          </p:nvPr>
        </p:nvSpPr>
        <p:spPr/>
        <p:txBody>
          <a:bodyPr/>
          <a:lstStyle/>
          <a:p>
            <a:fld id="{A69E00E3-DEE3-4217-B4F6-3EC050798811}" type="slidenum">
              <a:rPr lang="fr-FR" smtClean="0"/>
              <a:t>18</a:t>
            </a:fld>
            <a:endParaRPr lang="fr-FR" dirty="0"/>
          </a:p>
        </p:txBody>
      </p:sp>
      <p:graphicFrame>
        <p:nvGraphicFramePr>
          <p:cNvPr id="5" name="Tableau 5">
            <a:extLst>
              <a:ext uri="{FF2B5EF4-FFF2-40B4-BE49-F238E27FC236}">
                <a16:creationId xmlns:a16="http://schemas.microsoft.com/office/drawing/2014/main" id="{48875879-04C1-4355-AA14-17613D0D37CA}"/>
              </a:ext>
            </a:extLst>
          </p:cNvPr>
          <p:cNvGraphicFramePr>
            <a:graphicFrameLocks noGrp="1"/>
          </p:cNvGraphicFramePr>
          <p:nvPr>
            <p:extLst>
              <p:ext uri="{D42A27DB-BD31-4B8C-83A1-F6EECF244321}">
                <p14:modId xmlns:p14="http://schemas.microsoft.com/office/powerpoint/2010/main" val="2089565673"/>
              </p:ext>
            </p:extLst>
          </p:nvPr>
        </p:nvGraphicFramePr>
        <p:xfrm>
          <a:off x="303197" y="1556792"/>
          <a:ext cx="8363271" cy="4624290"/>
        </p:xfrm>
        <a:graphic>
          <a:graphicData uri="http://schemas.openxmlformats.org/drawingml/2006/table">
            <a:tbl>
              <a:tblPr firstRow="1" bandRow="1">
                <a:tableStyleId>{5C22544A-7EE6-4342-B048-85BDC9FD1C3A}</a:tableStyleId>
              </a:tblPr>
              <a:tblGrid>
                <a:gridCol w="2787757">
                  <a:extLst>
                    <a:ext uri="{9D8B030D-6E8A-4147-A177-3AD203B41FA5}">
                      <a16:colId xmlns:a16="http://schemas.microsoft.com/office/drawing/2014/main" val="853640270"/>
                    </a:ext>
                  </a:extLst>
                </a:gridCol>
                <a:gridCol w="2787757">
                  <a:extLst>
                    <a:ext uri="{9D8B030D-6E8A-4147-A177-3AD203B41FA5}">
                      <a16:colId xmlns:a16="http://schemas.microsoft.com/office/drawing/2014/main" val="4031991068"/>
                    </a:ext>
                  </a:extLst>
                </a:gridCol>
                <a:gridCol w="2787757">
                  <a:extLst>
                    <a:ext uri="{9D8B030D-6E8A-4147-A177-3AD203B41FA5}">
                      <a16:colId xmlns:a16="http://schemas.microsoft.com/office/drawing/2014/main" val="1863113437"/>
                    </a:ext>
                  </a:extLst>
                </a:gridCol>
              </a:tblGrid>
              <a:tr h="770715">
                <a:tc gridSpan="3">
                  <a:txBody>
                    <a:bodyPr/>
                    <a:lstStyle/>
                    <a:p>
                      <a:pPr algn="ctr"/>
                      <a:r>
                        <a:rPr lang="fr-FR" dirty="0"/>
                        <a:t>La structure des pratiques de consommation</a:t>
                      </a:r>
                    </a:p>
                  </a:txBody>
                  <a:tcPr anchor="ct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9611"/>
                  </a:ext>
                </a:extLst>
              </a:tr>
              <a:tr h="770715">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extLst>
                  <a:ext uri="{0D108BD9-81ED-4DB2-BD59-A6C34878D82A}">
                    <a16:rowId xmlns:a16="http://schemas.microsoft.com/office/drawing/2014/main" val="2798305147"/>
                  </a:ext>
                </a:extLst>
              </a:tr>
              <a:tr h="770715">
                <a:tc gridSpan="3">
                  <a:txBody>
                    <a:bodyPr/>
                    <a:lstStyle/>
                    <a:p>
                      <a:pPr algn="ctr"/>
                      <a:r>
                        <a:rPr lang="fr-FR" b="1" dirty="0">
                          <a:solidFill>
                            <a:schemeClr val="bg1"/>
                          </a:solidFill>
                        </a:rPr>
                        <a:t>La médiation technique au sein des pratiques et des usages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52454256"/>
                  </a:ext>
                </a:extLst>
              </a:tr>
              <a:tr h="770715">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extLst>
                  <a:ext uri="{0D108BD9-81ED-4DB2-BD59-A6C34878D82A}">
                    <a16:rowId xmlns:a16="http://schemas.microsoft.com/office/drawing/2014/main" val="449457842"/>
                  </a:ext>
                </a:extLst>
              </a:tr>
              <a:tr h="770715">
                <a:tc gridSpan="3">
                  <a:txBody>
                    <a:bodyPr/>
                    <a:lstStyle/>
                    <a:p>
                      <a:pPr algn="ctr"/>
                      <a:r>
                        <a:rPr lang="fr-FR" b="1" dirty="0">
                          <a:solidFill>
                            <a:schemeClr val="bg1"/>
                          </a:solidFill>
                        </a:rPr>
                        <a:t>Des rapports à l’eau liés aux savoirs et aux représentations sociales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454454521"/>
                  </a:ext>
                </a:extLst>
              </a:tr>
              <a:tr h="770715">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extLst>
                  <a:ext uri="{0D108BD9-81ED-4DB2-BD59-A6C34878D82A}">
                    <a16:rowId xmlns:a16="http://schemas.microsoft.com/office/drawing/2014/main" val="2659149947"/>
                  </a:ext>
                </a:extLst>
              </a:tr>
            </a:tbl>
          </a:graphicData>
        </a:graphic>
      </p:graphicFrame>
      <p:pic>
        <p:nvPicPr>
          <p:cNvPr id="7" name="Image 6">
            <a:extLst>
              <a:ext uri="{FF2B5EF4-FFF2-40B4-BE49-F238E27FC236}">
                <a16:creationId xmlns:a16="http://schemas.microsoft.com/office/drawing/2014/main" id="{8B7780FB-B8CE-4558-8483-0AD664F239F9}"/>
              </a:ext>
            </a:extLst>
          </p:cNvPr>
          <p:cNvPicPr>
            <a:picLocks noChangeAspect="1"/>
          </p:cNvPicPr>
          <p:nvPr/>
        </p:nvPicPr>
        <p:blipFill>
          <a:blip r:embed="rId2"/>
          <a:stretch>
            <a:fillRect/>
          </a:stretch>
        </p:blipFill>
        <p:spPr>
          <a:xfrm>
            <a:off x="20840" y="181329"/>
            <a:ext cx="2282400" cy="1097309"/>
          </a:xfrm>
          <a:prstGeom prst="rect">
            <a:avLst/>
          </a:prstGeom>
        </p:spPr>
      </p:pic>
      <p:grpSp>
        <p:nvGrpSpPr>
          <p:cNvPr id="14" name="Groupe 13">
            <a:extLst>
              <a:ext uri="{FF2B5EF4-FFF2-40B4-BE49-F238E27FC236}">
                <a16:creationId xmlns:a16="http://schemas.microsoft.com/office/drawing/2014/main" id="{DC54E575-A970-41F5-BCCA-9374CB10EBDD}"/>
              </a:ext>
            </a:extLst>
          </p:cNvPr>
          <p:cNvGrpSpPr/>
          <p:nvPr/>
        </p:nvGrpSpPr>
        <p:grpSpPr>
          <a:xfrm rot="16200000">
            <a:off x="6567347" y="3804682"/>
            <a:ext cx="4682108" cy="421228"/>
            <a:chOff x="19557" y="5415908"/>
            <a:chExt cx="9089609" cy="817750"/>
          </a:xfrm>
        </p:grpSpPr>
        <p:pic>
          <p:nvPicPr>
            <p:cNvPr id="15" name="Picture 2" descr="\\serveur\DONNEES\Projets\Commun\SMEGREG\Locaux_Info_Materiel\Logos\Autres logos\INRAE\Logo-INRAE_Quadri-[HD].jpg">
              <a:extLst>
                <a:ext uri="{FF2B5EF4-FFF2-40B4-BE49-F238E27FC236}">
                  <a16:creationId xmlns:a16="http://schemas.microsoft.com/office/drawing/2014/main" id="{8A9664DB-685F-4328-8B17-37C07C347F24}"/>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a:extLst>
                <a:ext uri="{FF2B5EF4-FFF2-40B4-BE49-F238E27FC236}">
                  <a16:creationId xmlns:a16="http://schemas.microsoft.com/office/drawing/2014/main" id="{BF494328-748F-4C7B-8736-326E24F45E39}"/>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7">
              <a:extLst>
                <a:ext uri="{FF2B5EF4-FFF2-40B4-BE49-F238E27FC236}">
                  <a16:creationId xmlns:a16="http://schemas.microsoft.com/office/drawing/2014/main" id="{96F94447-9217-4912-8111-55713E4B67B0}"/>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5">
              <a:extLst>
                <a:ext uri="{FF2B5EF4-FFF2-40B4-BE49-F238E27FC236}">
                  <a16:creationId xmlns:a16="http://schemas.microsoft.com/office/drawing/2014/main" id="{08E3123A-CD15-4F57-A500-32D5017C5D8A}"/>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Image 18" descr="SMEGREG EPTB logo Quad.jpg">
              <a:extLst>
                <a:ext uri="{FF2B5EF4-FFF2-40B4-BE49-F238E27FC236}">
                  <a16:creationId xmlns:a16="http://schemas.microsoft.com/office/drawing/2014/main" id="{6516C23D-E764-4BFC-9C93-6280E5E6C2B7}"/>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830525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5">
            <a:extLst>
              <a:ext uri="{FF2B5EF4-FFF2-40B4-BE49-F238E27FC236}">
                <a16:creationId xmlns:a16="http://schemas.microsoft.com/office/drawing/2014/main" id="{48875879-04C1-4355-AA14-17613D0D37CA}"/>
              </a:ext>
            </a:extLst>
          </p:cNvPr>
          <p:cNvGraphicFramePr>
            <a:graphicFrameLocks noGrp="1"/>
          </p:cNvGraphicFramePr>
          <p:nvPr>
            <p:extLst>
              <p:ext uri="{D42A27DB-BD31-4B8C-83A1-F6EECF244321}">
                <p14:modId xmlns:p14="http://schemas.microsoft.com/office/powerpoint/2010/main" val="2056305875"/>
              </p:ext>
            </p:extLst>
          </p:nvPr>
        </p:nvGraphicFramePr>
        <p:xfrm>
          <a:off x="303197" y="1556792"/>
          <a:ext cx="8363271" cy="4624290"/>
        </p:xfrm>
        <a:graphic>
          <a:graphicData uri="http://schemas.openxmlformats.org/drawingml/2006/table">
            <a:tbl>
              <a:tblPr firstRow="1" bandRow="1">
                <a:tableStyleId>{5C22544A-7EE6-4342-B048-85BDC9FD1C3A}</a:tableStyleId>
              </a:tblPr>
              <a:tblGrid>
                <a:gridCol w="2787757">
                  <a:extLst>
                    <a:ext uri="{9D8B030D-6E8A-4147-A177-3AD203B41FA5}">
                      <a16:colId xmlns:a16="http://schemas.microsoft.com/office/drawing/2014/main" val="853640270"/>
                    </a:ext>
                  </a:extLst>
                </a:gridCol>
                <a:gridCol w="2787757">
                  <a:extLst>
                    <a:ext uri="{9D8B030D-6E8A-4147-A177-3AD203B41FA5}">
                      <a16:colId xmlns:a16="http://schemas.microsoft.com/office/drawing/2014/main" val="4031991068"/>
                    </a:ext>
                  </a:extLst>
                </a:gridCol>
                <a:gridCol w="2787757">
                  <a:extLst>
                    <a:ext uri="{9D8B030D-6E8A-4147-A177-3AD203B41FA5}">
                      <a16:colId xmlns:a16="http://schemas.microsoft.com/office/drawing/2014/main" val="1863113437"/>
                    </a:ext>
                  </a:extLst>
                </a:gridCol>
              </a:tblGrid>
              <a:tr h="770715">
                <a:tc gridSpan="3">
                  <a:txBody>
                    <a:bodyPr/>
                    <a:lstStyle/>
                    <a:p>
                      <a:pPr algn="ctr"/>
                      <a:r>
                        <a:rPr lang="fr-FR" dirty="0"/>
                        <a:t>La structure des pratiques de consommation</a:t>
                      </a:r>
                    </a:p>
                  </a:txBody>
                  <a:tcPr anchor="ct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9611"/>
                  </a:ext>
                </a:extLst>
              </a:tr>
              <a:tr h="77071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L’apprentissage des normes et des règles d’usage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expériences structurantes</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Une organisation en actes</a:t>
                      </a:r>
                    </a:p>
                  </a:txBody>
                  <a:tcPr anchor="ctr"/>
                </a:tc>
                <a:extLst>
                  <a:ext uri="{0D108BD9-81ED-4DB2-BD59-A6C34878D82A}">
                    <a16:rowId xmlns:a16="http://schemas.microsoft.com/office/drawing/2014/main" val="2798305147"/>
                  </a:ext>
                </a:extLst>
              </a:tr>
              <a:tr h="770715">
                <a:tc gridSpan="3">
                  <a:txBody>
                    <a:bodyPr/>
                    <a:lstStyle/>
                    <a:p>
                      <a:pPr algn="ctr"/>
                      <a:r>
                        <a:rPr lang="fr-FR" b="1" dirty="0">
                          <a:solidFill>
                            <a:schemeClr val="bg1"/>
                          </a:solidFill>
                        </a:rPr>
                        <a:t>La médiation technique au sein des pratiques et des usages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52454256"/>
                  </a:ext>
                </a:extLst>
              </a:tr>
              <a:tr h="770715">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extLst>
                  <a:ext uri="{0D108BD9-81ED-4DB2-BD59-A6C34878D82A}">
                    <a16:rowId xmlns:a16="http://schemas.microsoft.com/office/drawing/2014/main" val="449457842"/>
                  </a:ext>
                </a:extLst>
              </a:tr>
              <a:tr h="770715">
                <a:tc gridSpan="3">
                  <a:txBody>
                    <a:bodyPr/>
                    <a:lstStyle/>
                    <a:p>
                      <a:pPr algn="ctr"/>
                      <a:r>
                        <a:rPr lang="fr-FR" b="1" dirty="0">
                          <a:solidFill>
                            <a:schemeClr val="bg1"/>
                          </a:solidFill>
                        </a:rPr>
                        <a:t>Des rapports à l’eau liés aux savoirs et aux représentations sociales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454454521"/>
                  </a:ext>
                </a:extLst>
              </a:tr>
              <a:tr h="770715">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extLst>
                  <a:ext uri="{0D108BD9-81ED-4DB2-BD59-A6C34878D82A}">
                    <a16:rowId xmlns:a16="http://schemas.microsoft.com/office/drawing/2014/main" val="2659149947"/>
                  </a:ext>
                </a:extLst>
              </a:tr>
            </a:tbl>
          </a:graphicData>
        </a:graphic>
      </p:graphicFrame>
      <p:sp>
        <p:nvSpPr>
          <p:cNvPr id="6" name="Organigramme : Alternative 5">
            <a:extLst>
              <a:ext uri="{FF2B5EF4-FFF2-40B4-BE49-F238E27FC236}">
                <a16:creationId xmlns:a16="http://schemas.microsoft.com/office/drawing/2014/main" id="{4B318EB7-CD38-48A3-A168-EB61FC9FCD09}"/>
              </a:ext>
            </a:extLst>
          </p:cNvPr>
          <p:cNvSpPr/>
          <p:nvPr/>
        </p:nvSpPr>
        <p:spPr>
          <a:xfrm>
            <a:off x="303198" y="2060848"/>
            <a:ext cx="2816956" cy="1965903"/>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1400" dirty="0">
                <a:latin typeface="Times New Roman" panose="02020603050405020304" pitchFamily="18" charset="0"/>
                <a:ea typeface="Calibri" panose="020F0502020204030204" pitchFamily="34" charset="0"/>
              </a:rPr>
              <a:t>« </a:t>
            </a:r>
            <a:r>
              <a:rPr lang="fr-FR" sz="1400" i="1" dirty="0">
                <a:latin typeface="Times New Roman" panose="02020603050405020304" pitchFamily="18" charset="0"/>
                <a:ea typeface="Calibri" panose="020F0502020204030204" pitchFamily="34" charset="0"/>
              </a:rPr>
              <a:t>Quand on est revenu en France, il n’y avait pas d’eau courante là où on était. Mes parents ont de suite placé un moteur dans le puits et on s’est installé l’eau courante</a:t>
            </a:r>
            <a:r>
              <a:rPr lang="fr-FR" sz="1400" dirty="0">
                <a:latin typeface="Times New Roman" panose="02020603050405020304" pitchFamily="18" charset="0"/>
                <a:ea typeface="Calibri" panose="020F0502020204030204" pitchFamily="34" charset="0"/>
              </a:rPr>
              <a:t> » (M01, homme, 89 ans)</a:t>
            </a:r>
            <a:endParaRPr lang="fr-FR" sz="1400" dirty="0"/>
          </a:p>
          <a:p>
            <a:pPr algn="ctr"/>
            <a:endParaRPr lang="fr-FR" sz="1400" dirty="0"/>
          </a:p>
        </p:txBody>
      </p:sp>
      <p:sp>
        <p:nvSpPr>
          <p:cNvPr id="2" name="Titre 1">
            <a:extLst>
              <a:ext uri="{FF2B5EF4-FFF2-40B4-BE49-F238E27FC236}">
                <a16:creationId xmlns:a16="http://schemas.microsoft.com/office/drawing/2014/main" id="{03E62334-835D-4FFA-89A5-BD227AD5C4C2}"/>
              </a:ext>
            </a:extLst>
          </p:cNvPr>
          <p:cNvSpPr>
            <a:spLocks noGrp="1"/>
          </p:cNvSpPr>
          <p:nvPr>
            <p:ph type="title"/>
          </p:nvPr>
        </p:nvSpPr>
        <p:spPr/>
        <p:txBody>
          <a:bodyPr/>
          <a:lstStyle/>
          <a:p>
            <a:pPr algn="ctr"/>
            <a:r>
              <a:rPr lang="fr-FR" dirty="0"/>
              <a:t>Les dimensions de la perception</a:t>
            </a:r>
            <a:br>
              <a:rPr lang="fr-FR" dirty="0"/>
            </a:br>
            <a:r>
              <a:rPr lang="fr-FR" dirty="0"/>
              <a:t>de l'eau potable</a:t>
            </a:r>
          </a:p>
        </p:txBody>
      </p:sp>
      <p:sp>
        <p:nvSpPr>
          <p:cNvPr id="4" name="Espace réservé du numéro de diapositive 3">
            <a:extLst>
              <a:ext uri="{FF2B5EF4-FFF2-40B4-BE49-F238E27FC236}">
                <a16:creationId xmlns:a16="http://schemas.microsoft.com/office/drawing/2014/main" id="{36C29F39-2854-46F1-BB3F-49B5BFC0A611}"/>
              </a:ext>
            </a:extLst>
          </p:cNvPr>
          <p:cNvSpPr>
            <a:spLocks noGrp="1"/>
          </p:cNvSpPr>
          <p:nvPr>
            <p:ph type="sldNum" sz="quarter" idx="12"/>
          </p:nvPr>
        </p:nvSpPr>
        <p:spPr/>
        <p:txBody>
          <a:bodyPr/>
          <a:lstStyle/>
          <a:p>
            <a:fld id="{A69E00E3-DEE3-4217-B4F6-3EC050798811}" type="slidenum">
              <a:rPr lang="fr-FR" smtClean="0"/>
              <a:t>19</a:t>
            </a:fld>
            <a:endParaRPr lang="fr-FR" dirty="0"/>
          </a:p>
        </p:txBody>
      </p:sp>
      <p:sp>
        <p:nvSpPr>
          <p:cNvPr id="7" name="Organigramme : Alternative 6">
            <a:extLst>
              <a:ext uri="{FF2B5EF4-FFF2-40B4-BE49-F238E27FC236}">
                <a16:creationId xmlns:a16="http://schemas.microsoft.com/office/drawing/2014/main" id="{41B84131-7E3A-4873-B10E-ED3AB25BA06C}"/>
              </a:ext>
            </a:extLst>
          </p:cNvPr>
          <p:cNvSpPr/>
          <p:nvPr/>
        </p:nvSpPr>
        <p:spPr>
          <a:xfrm>
            <a:off x="3126805" y="2060848"/>
            <a:ext cx="2741340" cy="1965903"/>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400" i="1" dirty="0">
                <a:effectLst/>
                <a:latin typeface="Times New Roman" panose="02020603050405020304" pitchFamily="18" charset="0"/>
                <a:ea typeface="Calibri" panose="020F0502020204030204" pitchFamily="34" charset="0"/>
                <a:cs typeface="Times New Roman" panose="02020603050405020304" pitchFamily="18" charset="0"/>
              </a:rPr>
              <a:t>La vaisselle on la fait à la main. C’est mon compagnon qui m’a donné cette habitude de laver la vaisselle juste après manger […] ; ça n’a pas le temps de coller donc on ne met pas trois heures à tout laver.</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 (M07, homme, 35 ans)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400" dirty="0"/>
          </a:p>
        </p:txBody>
      </p:sp>
      <p:sp>
        <p:nvSpPr>
          <p:cNvPr id="8" name="Organigramme : Alternative 7">
            <a:extLst>
              <a:ext uri="{FF2B5EF4-FFF2-40B4-BE49-F238E27FC236}">
                <a16:creationId xmlns:a16="http://schemas.microsoft.com/office/drawing/2014/main" id="{D3814E5C-3265-47B2-A8B8-3A43F0985AA9}"/>
              </a:ext>
            </a:extLst>
          </p:cNvPr>
          <p:cNvSpPr/>
          <p:nvPr/>
        </p:nvSpPr>
        <p:spPr>
          <a:xfrm>
            <a:off x="5856161" y="1916832"/>
            <a:ext cx="2816958" cy="2880320"/>
          </a:xfrm>
          <a:prstGeom prst="flowChartAlternateProcess">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400" i="1" dirty="0">
                <a:effectLst/>
                <a:latin typeface="Times New Roman" panose="02020603050405020304" pitchFamily="18" charset="0"/>
                <a:ea typeface="Calibri" panose="020F0502020204030204" pitchFamily="34" charset="0"/>
                <a:cs typeface="Times New Roman" panose="02020603050405020304" pitchFamily="18" charset="0"/>
              </a:rPr>
              <a:t>L’accès à la salle de bain peut générer des tensions parce qu’il y a embouteillage. Ce n’est pas tellement entre mon épouse et moi car on sait anticiper, mais plus entre les enfants, soit le matin avant d’aller à l’école – quand il y a école –, soit après le dîner (…) . Donc ils peuvent s’énerver entre eux et les parents font les casques bleus.</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 (M08, homme, 48 ans)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400" dirty="0"/>
          </a:p>
        </p:txBody>
      </p:sp>
      <p:pic>
        <p:nvPicPr>
          <p:cNvPr id="10" name="Image 9">
            <a:extLst>
              <a:ext uri="{FF2B5EF4-FFF2-40B4-BE49-F238E27FC236}">
                <a16:creationId xmlns:a16="http://schemas.microsoft.com/office/drawing/2014/main" id="{168163F4-C7BB-4304-9D5C-F81F139AE2FE}"/>
              </a:ext>
            </a:extLst>
          </p:cNvPr>
          <p:cNvPicPr>
            <a:picLocks noChangeAspect="1"/>
          </p:cNvPicPr>
          <p:nvPr/>
        </p:nvPicPr>
        <p:blipFill>
          <a:blip r:embed="rId2"/>
          <a:stretch>
            <a:fillRect/>
          </a:stretch>
        </p:blipFill>
        <p:spPr>
          <a:xfrm>
            <a:off x="20840" y="181329"/>
            <a:ext cx="2282400" cy="1097309"/>
          </a:xfrm>
          <a:prstGeom prst="rect">
            <a:avLst/>
          </a:prstGeom>
        </p:spPr>
      </p:pic>
      <p:grpSp>
        <p:nvGrpSpPr>
          <p:cNvPr id="17" name="Groupe 16">
            <a:extLst>
              <a:ext uri="{FF2B5EF4-FFF2-40B4-BE49-F238E27FC236}">
                <a16:creationId xmlns:a16="http://schemas.microsoft.com/office/drawing/2014/main" id="{9BC412F4-BE73-49D6-99FA-B722ACC055C7}"/>
              </a:ext>
            </a:extLst>
          </p:cNvPr>
          <p:cNvGrpSpPr/>
          <p:nvPr/>
        </p:nvGrpSpPr>
        <p:grpSpPr>
          <a:xfrm rot="16200000">
            <a:off x="6567347" y="3804682"/>
            <a:ext cx="4682108" cy="421228"/>
            <a:chOff x="19557" y="5415908"/>
            <a:chExt cx="9089609" cy="817750"/>
          </a:xfrm>
        </p:grpSpPr>
        <p:pic>
          <p:nvPicPr>
            <p:cNvPr id="18" name="Picture 2" descr="\\serveur\DONNEES\Projets\Commun\SMEGREG\Locaux_Info_Materiel\Logos\Autres logos\INRAE\Logo-INRAE_Quadri-[HD].jpg">
              <a:extLst>
                <a:ext uri="{FF2B5EF4-FFF2-40B4-BE49-F238E27FC236}">
                  <a16:creationId xmlns:a16="http://schemas.microsoft.com/office/drawing/2014/main" id="{1691FE05-132E-490F-BFF7-B8A03D431CED}"/>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extLst>
                <a:ext uri="{FF2B5EF4-FFF2-40B4-BE49-F238E27FC236}">
                  <a16:creationId xmlns:a16="http://schemas.microsoft.com/office/drawing/2014/main" id="{AE64D56C-2408-40F6-A472-65B2314E7C0C}"/>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7">
              <a:extLst>
                <a:ext uri="{FF2B5EF4-FFF2-40B4-BE49-F238E27FC236}">
                  <a16:creationId xmlns:a16="http://schemas.microsoft.com/office/drawing/2014/main" id="{3209C44B-2DB6-4A9E-A7CD-ED4337866A7A}"/>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5">
              <a:extLst>
                <a:ext uri="{FF2B5EF4-FFF2-40B4-BE49-F238E27FC236}">
                  <a16:creationId xmlns:a16="http://schemas.microsoft.com/office/drawing/2014/main" id="{9C0D1DE7-ABEC-4B90-A5AB-0C686AC4DA3B}"/>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Image 21" descr="SMEGREG EPTB logo Quad.jpg">
              <a:extLst>
                <a:ext uri="{FF2B5EF4-FFF2-40B4-BE49-F238E27FC236}">
                  <a16:creationId xmlns:a16="http://schemas.microsoft.com/office/drawing/2014/main" id="{50498562-9526-4EB2-A094-36363636CCD8}"/>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329411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5">
            <a:extLst>
              <a:ext uri="{FF2B5EF4-FFF2-40B4-BE49-F238E27FC236}">
                <a16:creationId xmlns:a16="http://schemas.microsoft.com/office/drawing/2014/main" id="{48875879-04C1-4355-AA14-17613D0D37CA}"/>
              </a:ext>
            </a:extLst>
          </p:cNvPr>
          <p:cNvGraphicFramePr>
            <a:graphicFrameLocks noGrp="1"/>
          </p:cNvGraphicFramePr>
          <p:nvPr>
            <p:extLst>
              <p:ext uri="{D42A27DB-BD31-4B8C-83A1-F6EECF244321}">
                <p14:modId xmlns:p14="http://schemas.microsoft.com/office/powerpoint/2010/main" val="1390496359"/>
              </p:ext>
            </p:extLst>
          </p:nvPr>
        </p:nvGraphicFramePr>
        <p:xfrm>
          <a:off x="303197" y="1556792"/>
          <a:ext cx="8363271" cy="4676535"/>
        </p:xfrm>
        <a:graphic>
          <a:graphicData uri="http://schemas.openxmlformats.org/drawingml/2006/table">
            <a:tbl>
              <a:tblPr firstRow="1" bandRow="1">
                <a:tableStyleId>{5C22544A-7EE6-4342-B048-85BDC9FD1C3A}</a:tableStyleId>
              </a:tblPr>
              <a:tblGrid>
                <a:gridCol w="2787757">
                  <a:extLst>
                    <a:ext uri="{9D8B030D-6E8A-4147-A177-3AD203B41FA5}">
                      <a16:colId xmlns:a16="http://schemas.microsoft.com/office/drawing/2014/main" val="853640270"/>
                    </a:ext>
                  </a:extLst>
                </a:gridCol>
                <a:gridCol w="2787757">
                  <a:extLst>
                    <a:ext uri="{9D8B030D-6E8A-4147-A177-3AD203B41FA5}">
                      <a16:colId xmlns:a16="http://schemas.microsoft.com/office/drawing/2014/main" val="4031991068"/>
                    </a:ext>
                  </a:extLst>
                </a:gridCol>
                <a:gridCol w="2787757">
                  <a:extLst>
                    <a:ext uri="{9D8B030D-6E8A-4147-A177-3AD203B41FA5}">
                      <a16:colId xmlns:a16="http://schemas.microsoft.com/office/drawing/2014/main" val="1863113437"/>
                    </a:ext>
                  </a:extLst>
                </a:gridCol>
              </a:tblGrid>
              <a:tr h="770715">
                <a:tc gridSpan="3">
                  <a:txBody>
                    <a:bodyPr/>
                    <a:lstStyle/>
                    <a:p>
                      <a:pPr algn="ctr"/>
                      <a:r>
                        <a:rPr lang="fr-FR" dirty="0"/>
                        <a:t>La structure des pratiques de consommation</a:t>
                      </a:r>
                    </a:p>
                  </a:txBody>
                  <a:tcPr anchor="ct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9611"/>
                  </a:ext>
                </a:extLst>
              </a:tr>
              <a:tr h="77071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L’apprentissage des normes et des règles d’usage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expériences structurantes</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Une organisation en actes</a:t>
                      </a:r>
                    </a:p>
                  </a:txBody>
                  <a:tcPr anchor="ctr"/>
                </a:tc>
                <a:extLst>
                  <a:ext uri="{0D108BD9-81ED-4DB2-BD59-A6C34878D82A}">
                    <a16:rowId xmlns:a16="http://schemas.microsoft.com/office/drawing/2014/main" val="2798305147"/>
                  </a:ext>
                </a:extLst>
              </a:tr>
              <a:tr h="770715">
                <a:tc gridSpan="3">
                  <a:txBody>
                    <a:bodyPr/>
                    <a:lstStyle/>
                    <a:p>
                      <a:pPr algn="ctr"/>
                      <a:r>
                        <a:rPr lang="fr-FR" b="1" dirty="0">
                          <a:solidFill>
                            <a:schemeClr val="bg1"/>
                          </a:solidFill>
                        </a:rPr>
                        <a:t>La médiation technique au sein des pratiques et des usages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52454256"/>
                  </a:ext>
                </a:extLst>
              </a:tr>
              <a:tr h="77071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Le poids de la délégation technique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leviers de maîtrise du système technique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tactiques, des bricolages et des innovations sociales</a:t>
                      </a:r>
                    </a:p>
                  </a:txBody>
                  <a:tcPr anchor="ctr"/>
                </a:tc>
                <a:extLst>
                  <a:ext uri="{0D108BD9-81ED-4DB2-BD59-A6C34878D82A}">
                    <a16:rowId xmlns:a16="http://schemas.microsoft.com/office/drawing/2014/main" val="449457842"/>
                  </a:ext>
                </a:extLst>
              </a:tr>
              <a:tr h="770715">
                <a:tc gridSpan="3">
                  <a:txBody>
                    <a:bodyPr/>
                    <a:lstStyle/>
                    <a:p>
                      <a:pPr algn="ctr"/>
                      <a:r>
                        <a:rPr lang="fr-FR" b="1" dirty="0">
                          <a:solidFill>
                            <a:schemeClr val="bg1"/>
                          </a:solidFill>
                        </a:rPr>
                        <a:t>Des rapports à l’eau liés aux savoirs et aux représentations sociales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454454521"/>
                  </a:ext>
                </a:extLst>
              </a:tr>
              <a:tr h="770715">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extLst>
                  <a:ext uri="{0D108BD9-81ED-4DB2-BD59-A6C34878D82A}">
                    <a16:rowId xmlns:a16="http://schemas.microsoft.com/office/drawing/2014/main" val="2659149947"/>
                  </a:ext>
                </a:extLst>
              </a:tr>
            </a:tbl>
          </a:graphicData>
        </a:graphic>
      </p:graphicFrame>
      <p:sp>
        <p:nvSpPr>
          <p:cNvPr id="2" name="Titre 1">
            <a:extLst>
              <a:ext uri="{FF2B5EF4-FFF2-40B4-BE49-F238E27FC236}">
                <a16:creationId xmlns:a16="http://schemas.microsoft.com/office/drawing/2014/main" id="{03E62334-835D-4FFA-89A5-BD227AD5C4C2}"/>
              </a:ext>
            </a:extLst>
          </p:cNvPr>
          <p:cNvSpPr>
            <a:spLocks noGrp="1"/>
          </p:cNvSpPr>
          <p:nvPr>
            <p:ph type="title"/>
          </p:nvPr>
        </p:nvSpPr>
        <p:spPr/>
        <p:txBody>
          <a:bodyPr/>
          <a:lstStyle/>
          <a:p>
            <a:pPr algn="ctr"/>
            <a:r>
              <a:rPr lang="fr-FR" dirty="0"/>
              <a:t>Les dimensions de la perception</a:t>
            </a:r>
            <a:br>
              <a:rPr lang="fr-FR" dirty="0"/>
            </a:br>
            <a:r>
              <a:rPr lang="fr-FR" dirty="0"/>
              <a:t>de l'eau potable</a:t>
            </a:r>
          </a:p>
        </p:txBody>
      </p:sp>
      <p:sp>
        <p:nvSpPr>
          <p:cNvPr id="4" name="Espace réservé du numéro de diapositive 3">
            <a:extLst>
              <a:ext uri="{FF2B5EF4-FFF2-40B4-BE49-F238E27FC236}">
                <a16:creationId xmlns:a16="http://schemas.microsoft.com/office/drawing/2014/main" id="{36C29F39-2854-46F1-BB3F-49B5BFC0A611}"/>
              </a:ext>
            </a:extLst>
          </p:cNvPr>
          <p:cNvSpPr>
            <a:spLocks noGrp="1"/>
          </p:cNvSpPr>
          <p:nvPr>
            <p:ph type="sldNum" sz="quarter" idx="12"/>
          </p:nvPr>
        </p:nvSpPr>
        <p:spPr/>
        <p:txBody>
          <a:bodyPr/>
          <a:lstStyle/>
          <a:p>
            <a:fld id="{A69E00E3-DEE3-4217-B4F6-3EC050798811}" type="slidenum">
              <a:rPr lang="fr-FR" smtClean="0"/>
              <a:t>20</a:t>
            </a:fld>
            <a:endParaRPr lang="fr-FR" dirty="0"/>
          </a:p>
        </p:txBody>
      </p:sp>
      <p:sp>
        <p:nvSpPr>
          <p:cNvPr id="9" name="Organigramme : Alternative 8">
            <a:extLst>
              <a:ext uri="{FF2B5EF4-FFF2-40B4-BE49-F238E27FC236}">
                <a16:creationId xmlns:a16="http://schemas.microsoft.com/office/drawing/2014/main" id="{974C1CF8-FC65-4BFC-AE62-4CAAE0131263}"/>
              </a:ext>
            </a:extLst>
          </p:cNvPr>
          <p:cNvSpPr/>
          <p:nvPr/>
        </p:nvSpPr>
        <p:spPr>
          <a:xfrm>
            <a:off x="223920" y="2708920"/>
            <a:ext cx="2835912" cy="3247918"/>
          </a:xfrm>
          <a:prstGeom prst="flowChartAlternateProcess">
            <a:avLst/>
          </a:prstGeom>
        </p:spPr>
        <p:style>
          <a:lnRef idx="1">
            <a:schemeClr val="dk1"/>
          </a:lnRef>
          <a:fillRef idx="3">
            <a:schemeClr val="dk1"/>
          </a:fillRef>
          <a:effectRef idx="2">
            <a:schemeClr val="dk1"/>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400" i="1" dirty="0">
                <a:effectLst/>
                <a:latin typeface="Times New Roman" panose="02020603050405020304" pitchFamily="18" charset="0"/>
                <a:ea typeface="Calibri" panose="020F0502020204030204" pitchFamily="34" charset="0"/>
                <a:cs typeface="Times New Roman" panose="02020603050405020304" pitchFamily="18" charset="0"/>
              </a:rPr>
              <a:t>Depuis 15 ans, on a toujours connu les coupures. On est dans une maison en hauteur, en bout de réseau. […] Pour nous, c’est devenu une habitude : on a toujours un pack d’eau dans le placard juste en cas de coupure. (…) Mais on a eu une expérience il y a 5-6 ans où on n’a pas eu d’eau pendant trois jours. Donc on s’est débrouillé. On s’est lavé avec de l’eau de pluie ; c’était en plein été.</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 (M04, femme, 46 ans)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400" dirty="0"/>
          </a:p>
        </p:txBody>
      </p:sp>
      <p:sp>
        <p:nvSpPr>
          <p:cNvPr id="10" name="Organigramme : Alternative 9">
            <a:extLst>
              <a:ext uri="{FF2B5EF4-FFF2-40B4-BE49-F238E27FC236}">
                <a16:creationId xmlns:a16="http://schemas.microsoft.com/office/drawing/2014/main" id="{641F8187-C3A7-47B1-846D-7209B90AF51C}"/>
              </a:ext>
            </a:extLst>
          </p:cNvPr>
          <p:cNvSpPr/>
          <p:nvPr/>
        </p:nvSpPr>
        <p:spPr>
          <a:xfrm>
            <a:off x="3059832" y="3212976"/>
            <a:ext cx="2800744" cy="2481154"/>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400" i="1" dirty="0">
                <a:effectLst/>
                <a:latin typeface="Times New Roman" panose="02020603050405020304" pitchFamily="18" charset="0"/>
                <a:ea typeface="Calibri" panose="020F0502020204030204" pitchFamily="34" charset="0"/>
                <a:cs typeface="Times New Roman" panose="02020603050405020304" pitchFamily="18" charset="0"/>
              </a:rPr>
              <a:t>Le ballon d’eau chaude est un peu loin des points de puisage ; il est en dessous dans la chaufferie. Pour venir ici, il faut que l’eau parcoure huit mètres. Il y a donc une légère perte car on laisse partir cette eau. Mais si la maison était neuve, on l’organiserait d’une autre façon</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 (M02, femme, 31 ans)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400" dirty="0"/>
          </a:p>
        </p:txBody>
      </p:sp>
      <p:sp>
        <p:nvSpPr>
          <p:cNvPr id="11" name="Organigramme : Alternative 10">
            <a:extLst>
              <a:ext uri="{FF2B5EF4-FFF2-40B4-BE49-F238E27FC236}">
                <a16:creationId xmlns:a16="http://schemas.microsoft.com/office/drawing/2014/main" id="{DFDF9F63-B667-4848-8CB5-FCDAA0312F9A}"/>
              </a:ext>
            </a:extLst>
          </p:cNvPr>
          <p:cNvSpPr/>
          <p:nvPr/>
        </p:nvSpPr>
        <p:spPr>
          <a:xfrm>
            <a:off x="5860576" y="3301636"/>
            <a:ext cx="2800744" cy="2303834"/>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400" i="1" dirty="0">
                <a:effectLst/>
                <a:latin typeface="Times New Roman" panose="02020603050405020304" pitchFamily="18" charset="0"/>
                <a:ea typeface="Calibri" panose="020F0502020204030204" pitchFamily="34" charset="0"/>
                <a:cs typeface="Times New Roman" panose="02020603050405020304" pitchFamily="18" charset="0"/>
              </a:rPr>
              <a:t>La douche est loin de la chaudière. Il faut attendre un peu pour avoir de l’eau chaude. Donc à l’époque où je prenais des douches chaudes, je remplissais le seau en attendant que l’eau chauffe puis ensuite ça partait dans le jardin. Ça avait une utilité.</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 (M07, homme, 35 ans)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400" dirty="0"/>
          </a:p>
        </p:txBody>
      </p:sp>
      <p:pic>
        <p:nvPicPr>
          <p:cNvPr id="12" name="Image 11">
            <a:extLst>
              <a:ext uri="{FF2B5EF4-FFF2-40B4-BE49-F238E27FC236}">
                <a16:creationId xmlns:a16="http://schemas.microsoft.com/office/drawing/2014/main" id="{EE71A9F2-48F4-4D6A-A98B-848EA703FC36}"/>
              </a:ext>
            </a:extLst>
          </p:cNvPr>
          <p:cNvPicPr>
            <a:picLocks noChangeAspect="1"/>
          </p:cNvPicPr>
          <p:nvPr/>
        </p:nvPicPr>
        <p:blipFill>
          <a:blip r:embed="rId2"/>
          <a:stretch>
            <a:fillRect/>
          </a:stretch>
        </p:blipFill>
        <p:spPr>
          <a:xfrm>
            <a:off x="20840" y="181329"/>
            <a:ext cx="2282400" cy="1097309"/>
          </a:xfrm>
          <a:prstGeom prst="rect">
            <a:avLst/>
          </a:prstGeom>
        </p:spPr>
      </p:pic>
      <p:grpSp>
        <p:nvGrpSpPr>
          <p:cNvPr id="19" name="Groupe 18">
            <a:extLst>
              <a:ext uri="{FF2B5EF4-FFF2-40B4-BE49-F238E27FC236}">
                <a16:creationId xmlns:a16="http://schemas.microsoft.com/office/drawing/2014/main" id="{FBB513B0-B549-423F-8787-AC7F654FD51D}"/>
              </a:ext>
            </a:extLst>
          </p:cNvPr>
          <p:cNvGrpSpPr/>
          <p:nvPr/>
        </p:nvGrpSpPr>
        <p:grpSpPr>
          <a:xfrm rot="16200000">
            <a:off x="6567347" y="3804682"/>
            <a:ext cx="4682108" cy="421228"/>
            <a:chOff x="19557" y="5415908"/>
            <a:chExt cx="9089609" cy="817750"/>
          </a:xfrm>
        </p:grpSpPr>
        <p:pic>
          <p:nvPicPr>
            <p:cNvPr id="20" name="Picture 2" descr="\\serveur\DONNEES\Projets\Commun\SMEGREG\Locaux_Info_Materiel\Logos\Autres logos\INRAE\Logo-INRAE_Quadri-[HD].jpg">
              <a:extLst>
                <a:ext uri="{FF2B5EF4-FFF2-40B4-BE49-F238E27FC236}">
                  <a16:creationId xmlns:a16="http://schemas.microsoft.com/office/drawing/2014/main" id="{D28C95F7-CAFF-4E0B-A126-373F6956A800}"/>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a:extLst>
                <a:ext uri="{FF2B5EF4-FFF2-40B4-BE49-F238E27FC236}">
                  <a16:creationId xmlns:a16="http://schemas.microsoft.com/office/drawing/2014/main" id="{17FA99D9-5E24-46F1-B2D5-B8F4ECE6B591}"/>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7">
              <a:extLst>
                <a:ext uri="{FF2B5EF4-FFF2-40B4-BE49-F238E27FC236}">
                  <a16:creationId xmlns:a16="http://schemas.microsoft.com/office/drawing/2014/main" id="{2C3C5ADE-AED1-4187-B350-C3085D05EF29}"/>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5">
              <a:extLst>
                <a:ext uri="{FF2B5EF4-FFF2-40B4-BE49-F238E27FC236}">
                  <a16:creationId xmlns:a16="http://schemas.microsoft.com/office/drawing/2014/main" id="{28664159-37D4-42D8-B335-3C4244E2C50A}"/>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Image 23" descr="SMEGREG EPTB logo Quad.jpg">
              <a:extLst>
                <a:ext uri="{FF2B5EF4-FFF2-40B4-BE49-F238E27FC236}">
                  <a16:creationId xmlns:a16="http://schemas.microsoft.com/office/drawing/2014/main" id="{C67DF6F4-89DB-40DF-8283-68468D3B3A14}"/>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76542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0" presetClass="exit" presetSubtype="0" fill="hold" grpId="1" nodeType="clickEffect">
                                  <p:stCondLst>
                                    <p:cond delay="0"/>
                                  </p:stCondLst>
                                  <p:childTnLst>
                                    <p:animEffect transition="out" filter="fade">
                                      <p:cBhvr>
                                        <p:cTn id="10" dur="500"/>
                                        <p:tgtEl>
                                          <p:spTgt spid="9"/>
                                        </p:tgtEl>
                                      </p:cBhvr>
                                    </p:animEffect>
                                    <p:set>
                                      <p:cBhvr>
                                        <p:cTn id="11" dur="1" fill="hold">
                                          <p:stCondLst>
                                            <p:cond delay="499"/>
                                          </p:stCondLst>
                                        </p:cTn>
                                        <p:tgtEl>
                                          <p:spTgt spid="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0"/>
                                        </p:tgtEl>
                                      </p:cBhvr>
                                    </p:animEffect>
                                    <p:set>
                                      <p:cBhvr>
                                        <p:cTn id="20" dur="1" fill="hold">
                                          <p:stCondLst>
                                            <p:cond delay="499"/>
                                          </p:stCondLst>
                                        </p:cTn>
                                        <p:tgtEl>
                                          <p:spTgt spid="1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11"/>
                                        </p:tgtEl>
                                      </p:cBhvr>
                                    </p:animEffect>
                                    <p:set>
                                      <p:cBhvr>
                                        <p:cTn id="2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5">
            <a:extLst>
              <a:ext uri="{FF2B5EF4-FFF2-40B4-BE49-F238E27FC236}">
                <a16:creationId xmlns:a16="http://schemas.microsoft.com/office/drawing/2014/main" id="{48875879-04C1-4355-AA14-17613D0D37CA}"/>
              </a:ext>
            </a:extLst>
          </p:cNvPr>
          <p:cNvGraphicFramePr>
            <a:graphicFrameLocks noGrp="1"/>
          </p:cNvGraphicFramePr>
          <p:nvPr>
            <p:extLst>
              <p:ext uri="{D42A27DB-BD31-4B8C-83A1-F6EECF244321}">
                <p14:modId xmlns:p14="http://schemas.microsoft.com/office/powerpoint/2010/main" val="3254984007"/>
              </p:ext>
            </p:extLst>
          </p:nvPr>
        </p:nvGraphicFramePr>
        <p:xfrm>
          <a:off x="303197" y="1556792"/>
          <a:ext cx="8363271" cy="4728780"/>
        </p:xfrm>
        <a:graphic>
          <a:graphicData uri="http://schemas.openxmlformats.org/drawingml/2006/table">
            <a:tbl>
              <a:tblPr firstRow="1" bandRow="1">
                <a:tableStyleId>{5C22544A-7EE6-4342-B048-85BDC9FD1C3A}</a:tableStyleId>
              </a:tblPr>
              <a:tblGrid>
                <a:gridCol w="2787757">
                  <a:extLst>
                    <a:ext uri="{9D8B030D-6E8A-4147-A177-3AD203B41FA5}">
                      <a16:colId xmlns:a16="http://schemas.microsoft.com/office/drawing/2014/main" val="853640270"/>
                    </a:ext>
                  </a:extLst>
                </a:gridCol>
                <a:gridCol w="2787757">
                  <a:extLst>
                    <a:ext uri="{9D8B030D-6E8A-4147-A177-3AD203B41FA5}">
                      <a16:colId xmlns:a16="http://schemas.microsoft.com/office/drawing/2014/main" val="4031991068"/>
                    </a:ext>
                  </a:extLst>
                </a:gridCol>
                <a:gridCol w="2787757">
                  <a:extLst>
                    <a:ext uri="{9D8B030D-6E8A-4147-A177-3AD203B41FA5}">
                      <a16:colId xmlns:a16="http://schemas.microsoft.com/office/drawing/2014/main" val="1863113437"/>
                    </a:ext>
                  </a:extLst>
                </a:gridCol>
              </a:tblGrid>
              <a:tr h="770715">
                <a:tc gridSpan="3">
                  <a:txBody>
                    <a:bodyPr/>
                    <a:lstStyle/>
                    <a:p>
                      <a:pPr algn="ctr"/>
                      <a:r>
                        <a:rPr lang="fr-FR" dirty="0"/>
                        <a:t>La structure des pratiques de consommation</a:t>
                      </a:r>
                    </a:p>
                  </a:txBody>
                  <a:tcPr anchor="ct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9611"/>
                  </a:ext>
                </a:extLst>
              </a:tr>
              <a:tr h="77071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L’apprentissage des normes et des règles d’usage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expériences structurantes</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Une organisation en actes</a:t>
                      </a:r>
                    </a:p>
                  </a:txBody>
                  <a:tcPr anchor="ctr"/>
                </a:tc>
                <a:extLst>
                  <a:ext uri="{0D108BD9-81ED-4DB2-BD59-A6C34878D82A}">
                    <a16:rowId xmlns:a16="http://schemas.microsoft.com/office/drawing/2014/main" val="2798305147"/>
                  </a:ext>
                </a:extLst>
              </a:tr>
              <a:tr h="770715">
                <a:tc gridSpan="3">
                  <a:txBody>
                    <a:bodyPr/>
                    <a:lstStyle/>
                    <a:p>
                      <a:pPr algn="ctr"/>
                      <a:r>
                        <a:rPr lang="fr-FR" b="1" dirty="0">
                          <a:solidFill>
                            <a:schemeClr val="bg1"/>
                          </a:solidFill>
                        </a:rPr>
                        <a:t>La médiation technique au sein des pratiques et des usages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52454256"/>
                  </a:ext>
                </a:extLst>
              </a:tr>
              <a:tr h="77071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Le poids de la délégation technique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leviers de maîtrise du système technique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tactiques, des bricolages et des innovations sociales</a:t>
                      </a:r>
                    </a:p>
                  </a:txBody>
                  <a:tcPr anchor="ctr"/>
                </a:tc>
                <a:extLst>
                  <a:ext uri="{0D108BD9-81ED-4DB2-BD59-A6C34878D82A}">
                    <a16:rowId xmlns:a16="http://schemas.microsoft.com/office/drawing/2014/main" val="449457842"/>
                  </a:ext>
                </a:extLst>
              </a:tr>
              <a:tr h="770715">
                <a:tc gridSpan="3">
                  <a:txBody>
                    <a:bodyPr/>
                    <a:lstStyle/>
                    <a:p>
                      <a:pPr algn="ctr"/>
                      <a:r>
                        <a:rPr lang="fr-FR" b="1" dirty="0">
                          <a:solidFill>
                            <a:schemeClr val="bg1"/>
                          </a:solidFill>
                        </a:rPr>
                        <a:t>Des rapports à l’eau liés aux savoirs et aux représentations sociales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454454521"/>
                  </a:ext>
                </a:extLst>
              </a:tr>
              <a:tr h="77071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Une acculturation à la gestion de l’eau localement située… mais inachevée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La perception de la qualité de l’eau et du service : une affaire individuelle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symboles et des valeurs associés à l’eau et à ses usages</a:t>
                      </a:r>
                    </a:p>
                  </a:txBody>
                  <a:tcPr anchor="ctr"/>
                </a:tc>
                <a:extLst>
                  <a:ext uri="{0D108BD9-81ED-4DB2-BD59-A6C34878D82A}">
                    <a16:rowId xmlns:a16="http://schemas.microsoft.com/office/drawing/2014/main" val="2659149947"/>
                  </a:ext>
                </a:extLst>
              </a:tr>
            </a:tbl>
          </a:graphicData>
        </a:graphic>
      </p:graphicFrame>
      <p:sp>
        <p:nvSpPr>
          <p:cNvPr id="2" name="Titre 1">
            <a:extLst>
              <a:ext uri="{FF2B5EF4-FFF2-40B4-BE49-F238E27FC236}">
                <a16:creationId xmlns:a16="http://schemas.microsoft.com/office/drawing/2014/main" id="{03E62334-835D-4FFA-89A5-BD227AD5C4C2}"/>
              </a:ext>
            </a:extLst>
          </p:cNvPr>
          <p:cNvSpPr>
            <a:spLocks noGrp="1"/>
          </p:cNvSpPr>
          <p:nvPr>
            <p:ph type="title"/>
          </p:nvPr>
        </p:nvSpPr>
        <p:spPr/>
        <p:txBody>
          <a:bodyPr/>
          <a:lstStyle/>
          <a:p>
            <a:pPr algn="ctr"/>
            <a:r>
              <a:rPr lang="fr-FR" dirty="0"/>
              <a:t>Les dimensions de la perception</a:t>
            </a:r>
            <a:br>
              <a:rPr lang="fr-FR" dirty="0"/>
            </a:br>
            <a:r>
              <a:rPr lang="fr-FR" dirty="0"/>
              <a:t>de l'eau potable</a:t>
            </a:r>
          </a:p>
        </p:txBody>
      </p:sp>
      <p:sp>
        <p:nvSpPr>
          <p:cNvPr id="4" name="Espace réservé du numéro de diapositive 3">
            <a:extLst>
              <a:ext uri="{FF2B5EF4-FFF2-40B4-BE49-F238E27FC236}">
                <a16:creationId xmlns:a16="http://schemas.microsoft.com/office/drawing/2014/main" id="{36C29F39-2854-46F1-BB3F-49B5BFC0A611}"/>
              </a:ext>
            </a:extLst>
          </p:cNvPr>
          <p:cNvSpPr>
            <a:spLocks noGrp="1"/>
          </p:cNvSpPr>
          <p:nvPr>
            <p:ph type="sldNum" sz="quarter" idx="12"/>
          </p:nvPr>
        </p:nvSpPr>
        <p:spPr/>
        <p:txBody>
          <a:bodyPr/>
          <a:lstStyle/>
          <a:p>
            <a:fld id="{A69E00E3-DEE3-4217-B4F6-3EC050798811}" type="slidenum">
              <a:rPr lang="fr-FR" smtClean="0"/>
              <a:t>21</a:t>
            </a:fld>
            <a:endParaRPr lang="fr-FR" dirty="0"/>
          </a:p>
        </p:txBody>
      </p:sp>
      <p:sp>
        <p:nvSpPr>
          <p:cNvPr id="8" name="Organigramme : Alternative 7">
            <a:extLst>
              <a:ext uri="{FF2B5EF4-FFF2-40B4-BE49-F238E27FC236}">
                <a16:creationId xmlns:a16="http://schemas.microsoft.com/office/drawing/2014/main" id="{B782866D-EA70-4919-9ADB-A6B146164285}"/>
              </a:ext>
            </a:extLst>
          </p:cNvPr>
          <p:cNvSpPr/>
          <p:nvPr/>
        </p:nvSpPr>
        <p:spPr>
          <a:xfrm>
            <a:off x="223920" y="4807271"/>
            <a:ext cx="2835912" cy="1995926"/>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rPr>
              <a:t>« </a:t>
            </a:r>
            <a:r>
              <a:rPr lang="fr-FR" sz="1400" i="1" dirty="0">
                <a:effectLst/>
                <a:latin typeface="Times New Roman" panose="02020603050405020304" pitchFamily="18" charset="0"/>
                <a:ea typeface="Calibri" panose="020F0502020204030204" pitchFamily="34" charset="0"/>
              </a:rPr>
              <a:t>J’ai un abonnement avec la Lyonnaise je crois… je ne sais plus… [elle regarde sa facture] Pas du tout, c’est Bordeaux Métropole ! Avant c’était la Lyonnaise et c’est passé à l’autre… visiblement je ne sais pas quand…</a:t>
            </a:r>
            <a:r>
              <a:rPr lang="fr-FR" sz="1400" dirty="0">
                <a:effectLst/>
                <a:latin typeface="Times New Roman" panose="02020603050405020304" pitchFamily="18" charset="0"/>
                <a:ea typeface="Calibri" panose="020F0502020204030204" pitchFamily="34" charset="0"/>
              </a:rPr>
              <a:t> » (M22, femme, 48 ans) </a:t>
            </a:r>
            <a:endParaRPr lang="fr-FR" sz="1400" dirty="0"/>
          </a:p>
        </p:txBody>
      </p:sp>
      <p:sp>
        <p:nvSpPr>
          <p:cNvPr id="12" name="Organigramme : Alternative 11">
            <a:extLst>
              <a:ext uri="{FF2B5EF4-FFF2-40B4-BE49-F238E27FC236}">
                <a16:creationId xmlns:a16="http://schemas.microsoft.com/office/drawing/2014/main" id="{10B7E54C-E04E-4B6D-AEC6-A13C8C413ED5}"/>
              </a:ext>
            </a:extLst>
          </p:cNvPr>
          <p:cNvSpPr/>
          <p:nvPr/>
        </p:nvSpPr>
        <p:spPr>
          <a:xfrm>
            <a:off x="3059832" y="4326472"/>
            <a:ext cx="2835912" cy="2531528"/>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1400" i="1" dirty="0">
                <a:effectLst/>
                <a:latin typeface="Times New Roman" panose="02020603050405020304" pitchFamily="18" charset="0"/>
                <a:ea typeface="Calibri" panose="020F0502020204030204" pitchFamily="34" charset="0"/>
                <a:cs typeface="Times New Roman" panose="02020603050405020304" pitchFamily="18" charset="0"/>
              </a:rPr>
              <a:t> On a pris l’habitude de consommer de l’eau en bouteille car on se méfie de l’eau potable à cause de cette histoire de fluor, et de cette eau jaune / marron… ce sont des événements très ponctuels mais qui ne rassurent pas sur la qualité de l’eau. Mais sinon, j’ai globalement confiance dans les services de l’eau.</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 (M08, homme, 48 ans)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400" dirty="0"/>
          </a:p>
        </p:txBody>
      </p:sp>
      <p:sp>
        <p:nvSpPr>
          <p:cNvPr id="13" name="Organigramme : Alternative 12">
            <a:extLst>
              <a:ext uri="{FF2B5EF4-FFF2-40B4-BE49-F238E27FC236}">
                <a16:creationId xmlns:a16="http://schemas.microsoft.com/office/drawing/2014/main" id="{609EDE0A-5F81-4FA2-84BA-DA00E0A0692D}"/>
              </a:ext>
            </a:extLst>
          </p:cNvPr>
          <p:cNvSpPr/>
          <p:nvPr/>
        </p:nvSpPr>
        <p:spPr>
          <a:xfrm>
            <a:off x="5915328" y="4888993"/>
            <a:ext cx="2751140" cy="1914204"/>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rPr>
              <a:t>« </a:t>
            </a:r>
            <a:r>
              <a:rPr lang="fr-FR" sz="1400" i="1" dirty="0">
                <a:effectLst/>
                <a:latin typeface="Times New Roman" panose="02020603050405020304" pitchFamily="18" charset="0"/>
                <a:ea typeface="Calibri" panose="020F0502020204030204" pitchFamily="34" charset="0"/>
              </a:rPr>
              <a:t>Aujourd’hui, il suffit d’ouvrir le robinet et on a de l’eau. On ne réalise pas tout ce qu’il y a derrière. Je le vis toujours comme un miracle !</a:t>
            </a:r>
            <a:r>
              <a:rPr lang="fr-FR" sz="1400" dirty="0">
                <a:effectLst/>
                <a:latin typeface="Times New Roman" panose="02020603050405020304" pitchFamily="18" charset="0"/>
                <a:ea typeface="Calibri" panose="020F0502020204030204" pitchFamily="34" charset="0"/>
              </a:rPr>
              <a:t> » (M06, femme, plus de 60 ans)</a:t>
            </a:r>
            <a:endParaRPr lang="fr-FR" sz="1400" dirty="0"/>
          </a:p>
        </p:txBody>
      </p:sp>
      <p:pic>
        <p:nvPicPr>
          <p:cNvPr id="10" name="Image 9">
            <a:extLst>
              <a:ext uri="{FF2B5EF4-FFF2-40B4-BE49-F238E27FC236}">
                <a16:creationId xmlns:a16="http://schemas.microsoft.com/office/drawing/2014/main" id="{61E5859E-1630-4959-9106-A8C5A7A1E03D}"/>
              </a:ext>
            </a:extLst>
          </p:cNvPr>
          <p:cNvPicPr>
            <a:picLocks noChangeAspect="1"/>
          </p:cNvPicPr>
          <p:nvPr/>
        </p:nvPicPr>
        <p:blipFill>
          <a:blip r:embed="rId2"/>
          <a:stretch>
            <a:fillRect/>
          </a:stretch>
        </p:blipFill>
        <p:spPr>
          <a:xfrm>
            <a:off x="20840" y="181329"/>
            <a:ext cx="2282400" cy="1097309"/>
          </a:xfrm>
          <a:prstGeom prst="rect">
            <a:avLst/>
          </a:prstGeom>
        </p:spPr>
      </p:pic>
      <p:grpSp>
        <p:nvGrpSpPr>
          <p:cNvPr id="11" name="Groupe 10">
            <a:extLst>
              <a:ext uri="{FF2B5EF4-FFF2-40B4-BE49-F238E27FC236}">
                <a16:creationId xmlns:a16="http://schemas.microsoft.com/office/drawing/2014/main" id="{1DC07B8D-E7CC-4512-86AA-BB2C1E30FE4F}"/>
              </a:ext>
            </a:extLst>
          </p:cNvPr>
          <p:cNvGrpSpPr/>
          <p:nvPr/>
        </p:nvGrpSpPr>
        <p:grpSpPr>
          <a:xfrm rot="16200000">
            <a:off x="6567347" y="3804682"/>
            <a:ext cx="4682108" cy="421228"/>
            <a:chOff x="19557" y="5415908"/>
            <a:chExt cx="9089609" cy="817750"/>
          </a:xfrm>
        </p:grpSpPr>
        <p:pic>
          <p:nvPicPr>
            <p:cNvPr id="14" name="Picture 2" descr="\\serveur\DONNEES\Projets\Commun\SMEGREG\Locaux_Info_Materiel\Logos\Autres logos\INRAE\Logo-INRAE_Quadri-[HD].jpg">
              <a:extLst>
                <a:ext uri="{FF2B5EF4-FFF2-40B4-BE49-F238E27FC236}">
                  <a16:creationId xmlns:a16="http://schemas.microsoft.com/office/drawing/2014/main" id="{75FD4FEA-C596-4C85-9F9C-094BD0D50D84}"/>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a:extLst>
                <a:ext uri="{FF2B5EF4-FFF2-40B4-BE49-F238E27FC236}">
                  <a16:creationId xmlns:a16="http://schemas.microsoft.com/office/drawing/2014/main" id="{414C92C8-E9A1-4B62-B9CB-FF38DCBBC8DC}"/>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7">
              <a:extLst>
                <a:ext uri="{FF2B5EF4-FFF2-40B4-BE49-F238E27FC236}">
                  <a16:creationId xmlns:a16="http://schemas.microsoft.com/office/drawing/2014/main" id="{C81D8492-CA20-4B6C-B7EF-6887C07B506D}"/>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5">
              <a:extLst>
                <a:ext uri="{FF2B5EF4-FFF2-40B4-BE49-F238E27FC236}">
                  <a16:creationId xmlns:a16="http://schemas.microsoft.com/office/drawing/2014/main" id="{87573D24-5A14-4C29-8251-F7A11EE984FD}"/>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Image 17" descr="SMEGREG EPTB logo Quad.jpg">
              <a:extLst>
                <a:ext uri="{FF2B5EF4-FFF2-40B4-BE49-F238E27FC236}">
                  <a16:creationId xmlns:a16="http://schemas.microsoft.com/office/drawing/2014/main" id="{A42B8996-987C-4A1F-AEF4-9F8ECA3A17DB}"/>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40353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0" presetClass="exit" presetSubtype="0" fill="hold" grpId="1" nodeType="clickEffect">
                                  <p:stCondLst>
                                    <p:cond delay="0"/>
                                  </p:stCondLst>
                                  <p:childTnLst>
                                    <p:animEffect transition="out" filter="fade">
                                      <p:cBhvr>
                                        <p:cTn id="10" dur="500"/>
                                        <p:tgtEl>
                                          <p:spTgt spid="8"/>
                                        </p:tgtEl>
                                      </p:cBhvr>
                                    </p:animEffect>
                                    <p:set>
                                      <p:cBhvr>
                                        <p:cTn id="11" dur="1" fill="hold">
                                          <p:stCondLst>
                                            <p:cond delay="499"/>
                                          </p:stCondLst>
                                        </p:cTn>
                                        <p:tgtEl>
                                          <p:spTgt spid="8"/>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2" grpId="0" animBg="1"/>
      <p:bldP spid="12" grpId="1" animBg="1"/>
      <p:bldP spid="13" grpId="0" animBg="1"/>
      <p:bldP spid="13"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8 statuts et usages de l’eau</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22</a:t>
            </a:fld>
            <a:endParaRPr lang="fr-FR" dirty="0"/>
          </a:p>
        </p:txBody>
      </p:sp>
      <p:graphicFrame>
        <p:nvGraphicFramePr>
          <p:cNvPr id="5" name="Diagramme 4">
            <a:extLst>
              <a:ext uri="{FF2B5EF4-FFF2-40B4-BE49-F238E27FC236}">
                <a16:creationId xmlns:a16="http://schemas.microsoft.com/office/drawing/2014/main" id="{B9356559-5859-463B-8C7F-E41265673C00}"/>
              </a:ext>
            </a:extLst>
          </p:cNvPr>
          <p:cNvGraphicFramePr/>
          <p:nvPr>
            <p:extLst>
              <p:ext uri="{D42A27DB-BD31-4B8C-83A1-F6EECF244321}">
                <p14:modId xmlns:p14="http://schemas.microsoft.com/office/powerpoint/2010/main" val="2327892329"/>
              </p:ext>
            </p:extLst>
          </p:nvPr>
        </p:nvGraphicFramePr>
        <p:xfrm>
          <a:off x="971600" y="1397000"/>
          <a:ext cx="7416824" cy="4959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Image 6">
            <a:extLst>
              <a:ext uri="{FF2B5EF4-FFF2-40B4-BE49-F238E27FC236}">
                <a16:creationId xmlns:a16="http://schemas.microsoft.com/office/drawing/2014/main" id="{6B8BF1E9-1087-4BA0-A474-5583F47292C4}"/>
              </a:ext>
            </a:extLst>
          </p:cNvPr>
          <p:cNvPicPr>
            <a:picLocks noChangeAspect="1"/>
          </p:cNvPicPr>
          <p:nvPr/>
        </p:nvPicPr>
        <p:blipFill>
          <a:blip r:embed="rId7"/>
          <a:stretch>
            <a:fillRect/>
          </a:stretch>
        </p:blipFill>
        <p:spPr>
          <a:xfrm>
            <a:off x="20840" y="181329"/>
            <a:ext cx="2282400" cy="1097309"/>
          </a:xfrm>
          <a:prstGeom prst="rect">
            <a:avLst/>
          </a:prstGeom>
        </p:spPr>
      </p:pic>
      <p:grpSp>
        <p:nvGrpSpPr>
          <p:cNvPr id="8" name="Groupe 7">
            <a:extLst>
              <a:ext uri="{FF2B5EF4-FFF2-40B4-BE49-F238E27FC236}">
                <a16:creationId xmlns:a16="http://schemas.microsoft.com/office/drawing/2014/main" id="{6D1E1093-14D2-4CB1-A3C9-6427DA5DEA04}"/>
              </a:ext>
            </a:extLst>
          </p:cNvPr>
          <p:cNvGrpSpPr/>
          <p:nvPr/>
        </p:nvGrpSpPr>
        <p:grpSpPr>
          <a:xfrm rot="16200000">
            <a:off x="6567347" y="3804682"/>
            <a:ext cx="4682108" cy="421228"/>
            <a:chOff x="19557" y="5415908"/>
            <a:chExt cx="9089609" cy="817750"/>
          </a:xfrm>
        </p:grpSpPr>
        <p:pic>
          <p:nvPicPr>
            <p:cNvPr id="9" name="Picture 2" descr="\\serveur\DONNEES\Projets\Commun\SMEGREG\Locaux_Info_Materiel\Logos\Autres logos\INRAE\Logo-INRAE_Quadri-[HD].jpg">
              <a:extLst>
                <a:ext uri="{FF2B5EF4-FFF2-40B4-BE49-F238E27FC236}">
                  <a16:creationId xmlns:a16="http://schemas.microsoft.com/office/drawing/2014/main" id="{BD167992-BC03-499E-86AF-ED5D7D80A001}"/>
                </a:ext>
              </a:extLst>
            </p:cNvPr>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C47FBCFE-E5A1-4191-96CD-3EAFB5EFF395}"/>
                </a:ext>
              </a:extLst>
            </p:cNvPr>
            <p:cNvPicPr>
              <a:picLocks noChangeAspect="1" noChangeArrowheads="1"/>
            </p:cNvPicPr>
            <p:nvPr/>
          </p:nvPicPr>
          <p:blipFill rotWithShape="1">
            <a:blip r:embed="rId9"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7">
              <a:extLst>
                <a:ext uri="{FF2B5EF4-FFF2-40B4-BE49-F238E27FC236}">
                  <a16:creationId xmlns:a16="http://schemas.microsoft.com/office/drawing/2014/main" id="{D95DEBEE-D9E0-4764-897B-BE511D8C8FB4}"/>
                </a:ext>
              </a:extLst>
            </p:cNvPr>
            <p:cNvPicPr>
              <a:picLocks noChangeAspect="1" noChangeArrowheads="1"/>
            </p:cNvPicPr>
            <p:nvPr/>
          </p:nvPicPr>
          <p:blipFill>
            <a:blip r:embed="rId10"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5">
              <a:extLst>
                <a:ext uri="{FF2B5EF4-FFF2-40B4-BE49-F238E27FC236}">
                  <a16:creationId xmlns:a16="http://schemas.microsoft.com/office/drawing/2014/main" id="{7E6FDDD3-275A-43F5-874A-5468C994EEEF}"/>
                </a:ext>
              </a:extLst>
            </p:cNvPr>
            <p:cNvPicPr>
              <a:picLocks noChangeAspect="1" noChangeArrowheads="1"/>
            </p:cNvPicPr>
            <p:nvPr/>
          </p:nvPicPr>
          <p:blipFill>
            <a:blip r:embed="rId11"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Image 12" descr="SMEGREG EPTB logo Quad.jpg">
              <a:extLst>
                <a:ext uri="{FF2B5EF4-FFF2-40B4-BE49-F238E27FC236}">
                  <a16:creationId xmlns:a16="http://schemas.microsoft.com/office/drawing/2014/main" id="{62B3C654-A903-4AE0-B77D-F5490E3B1F6C}"/>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1705215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Enquête quantitative</a:t>
            </a:r>
          </a:p>
        </p:txBody>
      </p:sp>
      <p:sp>
        <p:nvSpPr>
          <p:cNvPr id="7" name="Text Box 15">
            <a:extLst>
              <a:ext uri="{FF2B5EF4-FFF2-40B4-BE49-F238E27FC236}">
                <a16:creationId xmlns:a16="http://schemas.microsoft.com/office/drawing/2014/main" id="{D4A7F208-6907-43E8-939D-FC4E6D4C07A9}"/>
              </a:ext>
            </a:extLst>
          </p:cNvPr>
          <p:cNvSpPr txBox="1">
            <a:spLocks noGrp="1" noChangeArrowheads="1"/>
          </p:cNvSpPr>
          <p:nvPr>
            <p:ph idx="4294967295"/>
          </p:nvPr>
        </p:nvSpPr>
        <p:spPr bwMode="auto">
          <a:xfrm>
            <a:off x="457200" y="1600200"/>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2400"/>
              </a:spcBef>
              <a:buClr>
                <a:schemeClr val="accent2"/>
              </a:buClr>
              <a:buSzPct val="100000"/>
            </a:pPr>
            <a:endParaRPr lang="fr-FR" altLang="fr-FR" sz="2000" dirty="0">
              <a:solidFill>
                <a:srgbClr val="0077D4"/>
              </a:solidFill>
              <a:latin typeface="Trebuchet MS" panose="020B0603020202020204" pitchFamily="34" charset="0"/>
            </a:endParaRPr>
          </a:p>
          <a:p>
            <a:pPr marL="342900" indent="-342900" algn="just">
              <a:spcBef>
                <a:spcPts val="2400"/>
              </a:spcBef>
              <a:buClr>
                <a:schemeClr val="accent2"/>
              </a:buClr>
              <a:buSzPct val="100000"/>
              <a:buFont typeface="Arial" panose="020B0604020202020204" pitchFamily="34" charset="0"/>
              <a:buChar char="•"/>
            </a:pPr>
            <a:endParaRPr lang="fr-FR" altLang="fr-FR" sz="1600" b="1" dirty="0">
              <a:solidFill>
                <a:srgbClr val="0077D4"/>
              </a:solidFill>
              <a:latin typeface="Trebuchet MS" panose="020B0603020202020204" pitchFamily="34" charset="0"/>
            </a:endParaRPr>
          </a:p>
        </p:txBody>
      </p:sp>
      <p:sp>
        <p:nvSpPr>
          <p:cNvPr id="8" name="Text Box 15">
            <a:extLst>
              <a:ext uri="{FF2B5EF4-FFF2-40B4-BE49-F238E27FC236}">
                <a16:creationId xmlns:a16="http://schemas.microsoft.com/office/drawing/2014/main" id="{E346EEA5-38FF-4B8C-9ED2-13CD393A39DC}"/>
              </a:ext>
            </a:extLst>
          </p:cNvPr>
          <p:cNvSpPr txBox="1">
            <a:spLocks noChangeArrowheads="1"/>
          </p:cNvSpPr>
          <p:nvPr/>
        </p:nvSpPr>
        <p:spPr bwMode="auto">
          <a:xfrm>
            <a:off x="179513" y="1501636"/>
            <a:ext cx="8784975"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buClr>
                <a:schemeClr val="accent2"/>
              </a:buClr>
              <a:buSzPct val="100000"/>
            </a:pPr>
            <a:r>
              <a:rPr lang="fr-FR" sz="2200" dirty="0">
                <a:solidFill>
                  <a:srgbClr val="0077D4"/>
                </a:solidFill>
                <a:latin typeface="Trebuchet MS" panose="020B0603020202020204" pitchFamily="34" charset="0"/>
              </a:rPr>
              <a:t>Objectif :</a:t>
            </a:r>
          </a:p>
          <a:p>
            <a:pPr marL="627063" lvl="1" indent="-3429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comprendre les composantes de la consommation domestique : </a:t>
            </a:r>
            <a:r>
              <a:rPr lang="fr-FR" sz="2200" i="1" dirty="0">
                <a:solidFill>
                  <a:srgbClr val="0077D4"/>
                </a:solidFill>
                <a:latin typeface="Trebuchet MS" panose="020B0603020202020204" pitchFamily="34" charset="0"/>
              </a:rPr>
              <a:t>où, quand et comment les ménages consomment-ils de l’eau potable ?</a:t>
            </a:r>
          </a:p>
          <a:p>
            <a:pPr marL="342900" indent="-342900">
              <a:spcBef>
                <a:spcPts val="1800"/>
              </a:spcBef>
              <a:buClr>
                <a:schemeClr val="accent2"/>
              </a:buClr>
              <a:buSzPct val="100000"/>
              <a:buFont typeface="Arial" panose="020B0604020202020204" pitchFamily="34" charset="0"/>
              <a:buChar char="•"/>
            </a:pPr>
            <a:endParaRPr lang="fr-FR" sz="2200" dirty="0">
              <a:solidFill>
                <a:srgbClr val="0077D4"/>
              </a:solidFill>
              <a:latin typeface="Trebuchet MS" panose="020B0603020202020204" pitchFamily="34" charset="0"/>
            </a:endParaRPr>
          </a:p>
          <a:p>
            <a:pPr>
              <a:spcBef>
                <a:spcPts val="1800"/>
              </a:spcBef>
              <a:buClr>
                <a:schemeClr val="accent2"/>
              </a:buClr>
              <a:buSzPct val="100000"/>
            </a:pPr>
            <a:r>
              <a:rPr lang="fr-FR" sz="2200" dirty="0">
                <a:solidFill>
                  <a:srgbClr val="0077D4"/>
                </a:solidFill>
                <a:latin typeface="Trebuchet MS" panose="020B0603020202020204" pitchFamily="34" charset="0"/>
              </a:rPr>
              <a:t>Méthodologie :</a:t>
            </a:r>
          </a:p>
          <a:p>
            <a:pPr marL="627063" lvl="1" indent="-3429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enquête quantitative</a:t>
            </a:r>
          </a:p>
          <a:p>
            <a:pPr marL="627063" lvl="1" indent="-3429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questionnaire auto-administré par internet (sous-traitance)</a:t>
            </a:r>
          </a:p>
          <a:p>
            <a:pPr marL="627063" lvl="1" indent="-3429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réponses obtenues de 1 037 ménages girondins</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23</a:t>
            </a:fld>
            <a:endParaRPr lang="fr-FR" dirty="0"/>
          </a:p>
        </p:txBody>
      </p:sp>
      <p:grpSp>
        <p:nvGrpSpPr>
          <p:cNvPr id="6" name="Groupe 5">
            <a:extLst>
              <a:ext uri="{FF2B5EF4-FFF2-40B4-BE49-F238E27FC236}">
                <a16:creationId xmlns:a16="http://schemas.microsoft.com/office/drawing/2014/main" id="{E001E749-C8D1-42C5-AA67-8E8D5F0AD21B}"/>
              </a:ext>
            </a:extLst>
          </p:cNvPr>
          <p:cNvGrpSpPr>
            <a:grpSpLocks noChangeAspect="1"/>
          </p:cNvGrpSpPr>
          <p:nvPr/>
        </p:nvGrpSpPr>
        <p:grpSpPr>
          <a:xfrm>
            <a:off x="5551308" y="2889286"/>
            <a:ext cx="2889813" cy="1949294"/>
            <a:chOff x="5446073" y="4013147"/>
            <a:chExt cx="3528392" cy="2380041"/>
          </a:xfrm>
        </p:grpSpPr>
        <p:pic>
          <p:nvPicPr>
            <p:cNvPr id="9" name="Image 8">
              <a:extLst>
                <a:ext uri="{FF2B5EF4-FFF2-40B4-BE49-F238E27FC236}">
                  <a16:creationId xmlns:a16="http://schemas.microsoft.com/office/drawing/2014/main" id="{E75BE75D-A598-4004-94F2-D0887713AD0C}"/>
                </a:ext>
              </a:extLst>
            </p:cNvPr>
            <p:cNvPicPr>
              <a:picLocks noChangeAspect="1"/>
            </p:cNvPicPr>
            <p:nvPr/>
          </p:nvPicPr>
          <p:blipFill>
            <a:blip r:embed="rId2"/>
            <a:stretch>
              <a:fillRect/>
            </a:stretch>
          </p:blipFill>
          <p:spPr>
            <a:xfrm>
              <a:off x="5446073" y="4065261"/>
              <a:ext cx="3528392" cy="2327927"/>
            </a:xfrm>
            <a:prstGeom prst="rect">
              <a:avLst/>
            </a:prstGeom>
          </p:spPr>
        </p:pic>
        <p:sp>
          <p:nvSpPr>
            <p:cNvPr id="10" name="Rectangle 9">
              <a:extLst>
                <a:ext uri="{FF2B5EF4-FFF2-40B4-BE49-F238E27FC236}">
                  <a16:creationId xmlns:a16="http://schemas.microsoft.com/office/drawing/2014/main" id="{2E710BAC-3280-4A59-A1DC-2D8E97A81E0C}"/>
                </a:ext>
              </a:extLst>
            </p:cNvPr>
            <p:cNvSpPr/>
            <p:nvPr/>
          </p:nvSpPr>
          <p:spPr>
            <a:xfrm>
              <a:off x="6588224" y="4013147"/>
              <a:ext cx="1368152" cy="56798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pic>
        <p:nvPicPr>
          <p:cNvPr id="11" name="Image 10">
            <a:extLst>
              <a:ext uri="{FF2B5EF4-FFF2-40B4-BE49-F238E27FC236}">
                <a16:creationId xmlns:a16="http://schemas.microsoft.com/office/drawing/2014/main" id="{8EC8A793-570C-40D7-98A6-AB81C2EA42CF}"/>
              </a:ext>
            </a:extLst>
          </p:cNvPr>
          <p:cNvPicPr>
            <a:picLocks noChangeAspect="1"/>
          </p:cNvPicPr>
          <p:nvPr/>
        </p:nvPicPr>
        <p:blipFill>
          <a:blip r:embed="rId3"/>
          <a:stretch>
            <a:fillRect/>
          </a:stretch>
        </p:blipFill>
        <p:spPr>
          <a:xfrm>
            <a:off x="9737" y="190640"/>
            <a:ext cx="2282400" cy="1080945"/>
          </a:xfrm>
          <a:prstGeom prst="rect">
            <a:avLst/>
          </a:prstGeom>
        </p:spPr>
      </p:pic>
      <p:grpSp>
        <p:nvGrpSpPr>
          <p:cNvPr id="12" name="Groupe 11">
            <a:extLst>
              <a:ext uri="{FF2B5EF4-FFF2-40B4-BE49-F238E27FC236}">
                <a16:creationId xmlns:a16="http://schemas.microsoft.com/office/drawing/2014/main" id="{41F2FA6B-8E14-42D3-B3FD-C75DAF9E8D9A}"/>
              </a:ext>
            </a:extLst>
          </p:cNvPr>
          <p:cNvGrpSpPr/>
          <p:nvPr/>
        </p:nvGrpSpPr>
        <p:grpSpPr>
          <a:xfrm>
            <a:off x="4393830" y="6119364"/>
            <a:ext cx="4682108" cy="421228"/>
            <a:chOff x="19557" y="5415908"/>
            <a:chExt cx="9089609" cy="817750"/>
          </a:xfrm>
        </p:grpSpPr>
        <p:pic>
          <p:nvPicPr>
            <p:cNvPr id="13" name="Picture 2" descr="\\serveur\DONNEES\Projets\Commun\SMEGREG\Locaux_Info_Materiel\Logos\Autres logos\INRAE\Logo-INRAE_Quadri-[HD].jpg">
              <a:extLst>
                <a:ext uri="{FF2B5EF4-FFF2-40B4-BE49-F238E27FC236}">
                  <a16:creationId xmlns:a16="http://schemas.microsoft.com/office/drawing/2014/main" id="{FA5EE542-08C0-473C-B4C3-DE05E4A1EA1B}"/>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a:extLst>
                <a:ext uri="{FF2B5EF4-FFF2-40B4-BE49-F238E27FC236}">
                  <a16:creationId xmlns:a16="http://schemas.microsoft.com/office/drawing/2014/main" id="{E8F92C06-06D0-48E2-86FF-E2AB2B288246}"/>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7">
              <a:extLst>
                <a:ext uri="{FF2B5EF4-FFF2-40B4-BE49-F238E27FC236}">
                  <a16:creationId xmlns:a16="http://schemas.microsoft.com/office/drawing/2014/main" id="{9E063B94-B296-4BC4-AEA0-9E07442F906B}"/>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5">
              <a:extLst>
                <a:ext uri="{FF2B5EF4-FFF2-40B4-BE49-F238E27FC236}">
                  <a16:creationId xmlns:a16="http://schemas.microsoft.com/office/drawing/2014/main" id="{C72E5BC6-AC96-415C-9126-AD338676404B}"/>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Image 16" descr="SMEGREG EPTB logo Quad.jpg">
              <a:extLst>
                <a:ext uri="{FF2B5EF4-FFF2-40B4-BE49-F238E27FC236}">
                  <a16:creationId xmlns:a16="http://schemas.microsoft.com/office/drawing/2014/main" id="{552E8525-254B-466C-A1CF-241E9BBFF2D9}"/>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75861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Effect transition="in" filter="fade">
                                      <p:cBhvr>
                                        <p:cTn id="11" dur="500"/>
                                        <p:tgtEl>
                                          <p:spTgt spid="8">
                                            <p:txEl>
                                              <p:pRg st="3" end="3"/>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8">
                                            <p:txEl>
                                              <p:pRg st="4" end="4"/>
                                            </p:txEl>
                                          </p:spTgt>
                                        </p:tgtEl>
                                        <p:attrNameLst>
                                          <p:attrName>style.visibility</p:attrName>
                                        </p:attrNameLst>
                                      </p:cBhvr>
                                      <p:to>
                                        <p:strVal val="visible"/>
                                      </p:to>
                                    </p:set>
                                    <p:animEffect transition="in" filter="fade">
                                      <p:cBhvr>
                                        <p:cTn id="14" dur="500"/>
                                        <p:tgtEl>
                                          <p:spTgt spid="8">
                                            <p:txEl>
                                              <p:pRg st="4" end="4"/>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animEffect transition="in" filter="fade">
                                      <p:cBhvr>
                                        <p:cTn id="17" dur="500"/>
                                        <p:tgtEl>
                                          <p:spTgt spid="8">
                                            <p:txEl>
                                              <p:pRg st="5" end="5"/>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8">
                                            <p:txEl>
                                              <p:pRg st="6" end="6"/>
                                            </p:txEl>
                                          </p:spTgt>
                                        </p:tgtEl>
                                        <p:attrNameLst>
                                          <p:attrName>style.visibility</p:attrName>
                                        </p:attrNameLst>
                                      </p:cBhvr>
                                      <p:to>
                                        <p:strVal val="visible"/>
                                      </p:to>
                                    </p:set>
                                    <p:animEffect transition="in" filter="fade">
                                      <p:cBhvr>
                                        <p:cTn id="20"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Le questionnaire</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24</a:t>
            </a:fld>
            <a:endParaRPr lang="fr-FR" dirty="0"/>
          </a:p>
        </p:txBody>
      </p:sp>
      <p:sp>
        <p:nvSpPr>
          <p:cNvPr id="4" name="Espace réservé du texte 3"/>
          <p:cNvSpPr>
            <a:spLocks noGrp="1"/>
          </p:cNvSpPr>
          <p:nvPr>
            <p:ph type="body" sz="quarter" idx="13"/>
          </p:nvPr>
        </p:nvSpPr>
        <p:spPr>
          <a:xfrm>
            <a:off x="498475" y="1498327"/>
            <a:ext cx="8147050" cy="5040585"/>
          </a:xfrm>
        </p:spPr>
        <p:txBody>
          <a:bodyPr>
            <a:noAutofit/>
          </a:bodyPr>
          <a:lstStyle/>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Informations sur le ménage</a:t>
            </a:r>
          </a:p>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Informations sur le logement</a:t>
            </a:r>
          </a:p>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Pratiques au domicile : </a:t>
            </a:r>
            <a:r>
              <a:rPr lang="fr-FR" sz="2000" i="1" dirty="0">
                <a:solidFill>
                  <a:srgbClr val="0077D4"/>
                </a:solidFill>
                <a:latin typeface="Trebuchet MS" panose="020B0603020202020204" pitchFamily="34" charset="0"/>
              </a:rPr>
              <a:t>usages alimentaires, hygiène corporelle, entretien intérieur et extérieurs du logement, arrosage plantes et espaces verts, le cas échéant remplissage des piscine/spa/etc., soin des animaux, entretien des véhicules dont pratiques d’économies d’eau et évolution des usages</a:t>
            </a:r>
          </a:p>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Pratiques dans la résidence secondaire</a:t>
            </a:r>
          </a:p>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Informations sur les lieux de travail ou d’études et pratiques</a:t>
            </a:r>
          </a:p>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Informations sur les périodes de congés et sur les temps de loisirs</a:t>
            </a:r>
            <a:endParaRPr lang="fr-FR" sz="2000" dirty="0">
              <a:solidFill>
                <a:srgbClr val="0077D4"/>
              </a:solidFill>
              <a:latin typeface="Trebuchet MS" panose="020B0603020202020204" pitchFamily="34" charset="0"/>
            </a:endParaRPr>
          </a:p>
        </p:txBody>
      </p:sp>
      <p:pic>
        <p:nvPicPr>
          <p:cNvPr id="6" name="Image 5">
            <a:extLst>
              <a:ext uri="{FF2B5EF4-FFF2-40B4-BE49-F238E27FC236}">
                <a16:creationId xmlns:a16="http://schemas.microsoft.com/office/drawing/2014/main" id="{5BF89244-F3E2-479B-9739-7D87171C6517}"/>
              </a:ext>
            </a:extLst>
          </p:cNvPr>
          <p:cNvPicPr>
            <a:picLocks noChangeAspect="1"/>
          </p:cNvPicPr>
          <p:nvPr/>
        </p:nvPicPr>
        <p:blipFill>
          <a:blip r:embed="rId2"/>
          <a:stretch>
            <a:fillRect/>
          </a:stretch>
        </p:blipFill>
        <p:spPr>
          <a:xfrm>
            <a:off x="9737" y="190640"/>
            <a:ext cx="2282400" cy="1080945"/>
          </a:xfrm>
          <a:prstGeom prst="rect">
            <a:avLst/>
          </a:prstGeom>
        </p:spPr>
      </p:pic>
      <p:grpSp>
        <p:nvGrpSpPr>
          <p:cNvPr id="7" name="Groupe 6">
            <a:extLst>
              <a:ext uri="{FF2B5EF4-FFF2-40B4-BE49-F238E27FC236}">
                <a16:creationId xmlns:a16="http://schemas.microsoft.com/office/drawing/2014/main" id="{D3076297-4AA5-4C43-BB80-BE3378924763}"/>
              </a:ext>
            </a:extLst>
          </p:cNvPr>
          <p:cNvGrpSpPr/>
          <p:nvPr/>
        </p:nvGrpSpPr>
        <p:grpSpPr>
          <a:xfrm rot="16200000">
            <a:off x="6567347" y="3804682"/>
            <a:ext cx="4682108" cy="421228"/>
            <a:chOff x="19557" y="5415908"/>
            <a:chExt cx="9089609" cy="817750"/>
          </a:xfrm>
        </p:grpSpPr>
        <p:pic>
          <p:nvPicPr>
            <p:cNvPr id="8" name="Picture 2" descr="\\serveur\DONNEES\Projets\Commun\SMEGREG\Locaux_Info_Materiel\Logos\Autres logos\INRAE\Logo-INRAE_Quadri-[HD].jpg">
              <a:extLst>
                <a:ext uri="{FF2B5EF4-FFF2-40B4-BE49-F238E27FC236}">
                  <a16:creationId xmlns:a16="http://schemas.microsoft.com/office/drawing/2014/main" id="{B0B2E060-85A0-46E7-9549-FC7FA639E121}"/>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B1B4EC18-A496-4EF6-A4E9-3D210AE14B7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7">
              <a:extLst>
                <a:ext uri="{FF2B5EF4-FFF2-40B4-BE49-F238E27FC236}">
                  <a16:creationId xmlns:a16="http://schemas.microsoft.com/office/drawing/2014/main" id="{34BAB685-BEEC-4355-8947-51E65ACD0A74}"/>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a:extLst>
                <a:ext uri="{FF2B5EF4-FFF2-40B4-BE49-F238E27FC236}">
                  <a16:creationId xmlns:a16="http://schemas.microsoft.com/office/drawing/2014/main" id="{C23BE6D5-21E2-4CE0-A8E4-59F515E1B5A3}"/>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Image 11" descr="SMEGREG EPTB logo Quad.jpg">
              <a:extLst>
                <a:ext uri="{FF2B5EF4-FFF2-40B4-BE49-F238E27FC236}">
                  <a16:creationId xmlns:a16="http://schemas.microsoft.com/office/drawing/2014/main" id="{E697B3B9-C731-43DD-88CB-8075A992D792}"/>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3487384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153124C4-956D-4722-B872-6D5927FC0F8E}"/>
              </a:ext>
            </a:extLst>
          </p:cNvPr>
          <p:cNvPicPr>
            <a:picLocks noChangeAspect="1"/>
          </p:cNvPicPr>
          <p:nvPr/>
        </p:nvPicPr>
        <p:blipFill>
          <a:blip r:embed="rId2"/>
          <a:stretch>
            <a:fillRect/>
          </a:stretch>
        </p:blipFill>
        <p:spPr>
          <a:xfrm>
            <a:off x="1143" y="1867790"/>
            <a:ext cx="3877341" cy="3572571"/>
          </a:xfrm>
          <a:prstGeom prst="rect">
            <a:avLst/>
          </a:prstGeom>
        </p:spPr>
      </p:pic>
      <p:sp>
        <p:nvSpPr>
          <p:cNvPr id="2" name="Titre 1"/>
          <p:cNvSpPr>
            <a:spLocks noGrp="1"/>
          </p:cNvSpPr>
          <p:nvPr>
            <p:ph type="title"/>
          </p:nvPr>
        </p:nvSpPr>
        <p:spPr/>
        <p:txBody>
          <a:bodyPr>
            <a:normAutofit fontScale="90000"/>
          </a:bodyPr>
          <a:lstStyle/>
          <a:p>
            <a:pPr algn="ctr"/>
            <a:r>
              <a:rPr lang="fr-FR" sz="3200" dirty="0"/>
              <a:t>Analyse des pratiques individuelles</a:t>
            </a:r>
            <a:br>
              <a:rPr lang="fr-FR" sz="3200" dirty="0"/>
            </a:br>
            <a:r>
              <a:rPr lang="fr-FR" sz="3200" dirty="0"/>
              <a:t>- </a:t>
            </a:r>
            <a:r>
              <a:rPr lang="fr-FR" sz="3200" u="sng" dirty="0"/>
              <a:t>Pratiques au domicile</a:t>
            </a:r>
            <a:endParaRPr lang="fr-FR" sz="3200" dirty="0"/>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25</a:t>
            </a:fld>
            <a:endParaRPr lang="fr-FR" dirty="0"/>
          </a:p>
        </p:txBody>
      </p:sp>
      <p:sp>
        <p:nvSpPr>
          <p:cNvPr id="4" name="Espace réservé du texte 3"/>
          <p:cNvSpPr>
            <a:spLocks noGrp="1"/>
          </p:cNvSpPr>
          <p:nvPr>
            <p:ph type="body" sz="quarter" idx="13"/>
          </p:nvPr>
        </p:nvSpPr>
        <p:spPr>
          <a:xfrm>
            <a:off x="251773" y="1388809"/>
            <a:ext cx="2040364" cy="600031"/>
          </a:xfrm>
        </p:spPr>
        <p:txBody>
          <a:bodyPr>
            <a:normAutofit/>
          </a:bodyPr>
          <a:lstStyle/>
          <a:p>
            <a:pPr marL="457200">
              <a:spcBef>
                <a:spcPts val="1800"/>
              </a:spcBef>
              <a:buClr>
                <a:schemeClr val="accent2"/>
              </a:buClr>
              <a:buSzPct val="100000"/>
              <a:buFont typeface="Arial" panose="020B0604020202020204" pitchFamily="34" charset="0"/>
              <a:buChar char="•"/>
            </a:pPr>
            <a:r>
              <a:rPr lang="fr-FR" sz="2400" dirty="0"/>
              <a:t>Boisson :</a:t>
            </a:r>
            <a:endParaRPr lang="fr-FR" sz="2000" dirty="0">
              <a:latin typeface="+mj-lt"/>
              <a:ea typeface="Calibri"/>
              <a:cs typeface="Arial"/>
            </a:endParaRPr>
          </a:p>
        </p:txBody>
      </p:sp>
      <p:pic>
        <p:nvPicPr>
          <p:cNvPr id="6" name="Image 5">
            <a:extLst>
              <a:ext uri="{FF2B5EF4-FFF2-40B4-BE49-F238E27FC236}">
                <a16:creationId xmlns:a16="http://schemas.microsoft.com/office/drawing/2014/main" id="{288FFDE0-BBE9-45AB-A843-752012F72B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580" y="2187780"/>
            <a:ext cx="952500" cy="1123950"/>
          </a:xfrm>
          <a:prstGeom prst="rect">
            <a:avLst/>
          </a:prstGeom>
        </p:spPr>
      </p:pic>
      <p:sp>
        <p:nvSpPr>
          <p:cNvPr id="7" name="ZoneTexte 6">
            <a:extLst>
              <a:ext uri="{FF2B5EF4-FFF2-40B4-BE49-F238E27FC236}">
                <a16:creationId xmlns:a16="http://schemas.microsoft.com/office/drawing/2014/main" id="{4E8A35CE-C58A-4D93-9AA3-5570EF7A9594}"/>
              </a:ext>
            </a:extLst>
          </p:cNvPr>
          <p:cNvSpPr txBox="1"/>
          <p:nvPr/>
        </p:nvSpPr>
        <p:spPr>
          <a:xfrm>
            <a:off x="4963721" y="2418369"/>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1">
            <a:noAutofit/>
          </a:bodyPr>
          <a:lstStyle/>
          <a:p>
            <a:pPr algn="ctr"/>
            <a:r>
              <a:rPr lang="fr-FR" sz="1200" dirty="0"/>
              <a:t>Nombre de douches journalières / personne : </a:t>
            </a:r>
          </a:p>
          <a:p>
            <a:pPr algn="ctr"/>
            <a:r>
              <a:rPr lang="fr-FR" dirty="0"/>
              <a:t>1,07</a:t>
            </a:r>
          </a:p>
        </p:txBody>
      </p:sp>
      <p:sp>
        <p:nvSpPr>
          <p:cNvPr id="8" name="ZoneTexte 7">
            <a:extLst>
              <a:ext uri="{FF2B5EF4-FFF2-40B4-BE49-F238E27FC236}">
                <a16:creationId xmlns:a16="http://schemas.microsoft.com/office/drawing/2014/main" id="{BFCCE976-4CF2-46B6-9CB1-54253C455E39}"/>
              </a:ext>
            </a:extLst>
          </p:cNvPr>
          <p:cNvSpPr txBox="1"/>
          <p:nvPr/>
        </p:nvSpPr>
        <p:spPr>
          <a:xfrm>
            <a:off x="6948264" y="2418369"/>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1">
            <a:noAutofit/>
          </a:bodyPr>
          <a:lstStyle/>
          <a:p>
            <a:pPr algn="ctr"/>
            <a:r>
              <a:rPr lang="fr-FR" sz="1200" dirty="0"/>
              <a:t>Durée moyenne</a:t>
            </a:r>
            <a:br>
              <a:rPr lang="fr-FR" sz="1200" dirty="0"/>
            </a:br>
            <a:r>
              <a:rPr lang="fr-FR" sz="1200" dirty="0"/>
              <a:t>d'une douche : </a:t>
            </a:r>
          </a:p>
          <a:p>
            <a:pPr algn="ctr"/>
            <a:r>
              <a:rPr lang="fr-FR" dirty="0"/>
              <a:t>7,7 minutes</a:t>
            </a:r>
          </a:p>
        </p:txBody>
      </p:sp>
      <p:pic>
        <p:nvPicPr>
          <p:cNvPr id="10" name="Image 9">
            <a:extLst>
              <a:ext uri="{FF2B5EF4-FFF2-40B4-BE49-F238E27FC236}">
                <a16:creationId xmlns:a16="http://schemas.microsoft.com/office/drawing/2014/main" id="{A6E951F6-74F9-497F-B84E-73F408C81C4D}"/>
              </a:ext>
            </a:extLst>
          </p:cNvPr>
          <p:cNvPicPr>
            <a:picLocks noChangeAspect="1"/>
          </p:cNvPicPr>
          <p:nvPr/>
        </p:nvPicPr>
        <p:blipFill>
          <a:blip r:embed="rId4"/>
          <a:stretch>
            <a:fillRect/>
          </a:stretch>
        </p:blipFill>
        <p:spPr>
          <a:xfrm>
            <a:off x="3636977" y="3418844"/>
            <a:ext cx="1381125" cy="1171575"/>
          </a:xfrm>
          <a:prstGeom prst="rect">
            <a:avLst/>
          </a:prstGeom>
        </p:spPr>
      </p:pic>
      <p:sp>
        <p:nvSpPr>
          <p:cNvPr id="11" name="ZoneTexte 10">
            <a:extLst>
              <a:ext uri="{FF2B5EF4-FFF2-40B4-BE49-F238E27FC236}">
                <a16:creationId xmlns:a16="http://schemas.microsoft.com/office/drawing/2014/main" id="{4829DA89-DCC3-49E6-A6F9-06B26F5D170D}"/>
              </a:ext>
            </a:extLst>
          </p:cNvPr>
          <p:cNvSpPr txBox="1"/>
          <p:nvPr/>
        </p:nvSpPr>
        <p:spPr>
          <a:xfrm>
            <a:off x="4972569" y="3635299"/>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1">
            <a:spAutoFit/>
          </a:bodyPr>
          <a:lstStyle/>
          <a:p>
            <a:pPr algn="ctr"/>
            <a:r>
              <a:rPr lang="fr-FR" sz="1200" dirty="0"/>
              <a:t>Part des personnes prenant des bains :</a:t>
            </a:r>
            <a:br>
              <a:rPr lang="fr-FR" sz="1200" dirty="0"/>
            </a:br>
            <a:r>
              <a:rPr lang="fr-FR" dirty="0"/>
              <a:t>25 %</a:t>
            </a:r>
          </a:p>
        </p:txBody>
      </p:sp>
      <p:sp>
        <p:nvSpPr>
          <p:cNvPr id="12" name="ZoneTexte 11">
            <a:extLst>
              <a:ext uri="{FF2B5EF4-FFF2-40B4-BE49-F238E27FC236}">
                <a16:creationId xmlns:a16="http://schemas.microsoft.com/office/drawing/2014/main" id="{C4AE7249-5AF7-4830-BB55-8A6B23AE95C3}"/>
              </a:ext>
            </a:extLst>
          </p:cNvPr>
          <p:cNvSpPr txBox="1"/>
          <p:nvPr/>
        </p:nvSpPr>
        <p:spPr>
          <a:xfrm>
            <a:off x="6927679" y="3627131"/>
            <a:ext cx="1921135" cy="746831"/>
          </a:xfrm>
          <a:prstGeom prst="rect">
            <a:avLst/>
          </a:prstGeom>
          <a:solidFill>
            <a:schemeClr val="tx2">
              <a:lumMod val="40000"/>
              <a:lumOff val="60000"/>
            </a:schemeClr>
          </a:solidFill>
          <a:effectLst>
            <a:innerShdw blurRad="114300">
              <a:prstClr val="black"/>
            </a:innerShdw>
          </a:effectLst>
        </p:spPr>
        <p:txBody>
          <a:bodyPr wrap="square" rtlCol="0" anchor="ctr" anchorCtr="1">
            <a:noAutofit/>
          </a:bodyPr>
          <a:lstStyle/>
          <a:p>
            <a:pPr algn="ctr"/>
            <a:r>
              <a:rPr lang="fr-FR" sz="1200" dirty="0"/>
              <a:t>En moyenne tous les :</a:t>
            </a:r>
          </a:p>
          <a:p>
            <a:pPr algn="ctr"/>
            <a:r>
              <a:rPr lang="fr-FR" dirty="0"/>
              <a:t>5 jours</a:t>
            </a:r>
          </a:p>
        </p:txBody>
      </p:sp>
      <p:sp>
        <p:nvSpPr>
          <p:cNvPr id="15" name="ZoneTexte 14">
            <a:extLst>
              <a:ext uri="{FF2B5EF4-FFF2-40B4-BE49-F238E27FC236}">
                <a16:creationId xmlns:a16="http://schemas.microsoft.com/office/drawing/2014/main" id="{E3B1E2CE-3701-4D30-A512-FFC92D537B0F}"/>
              </a:ext>
            </a:extLst>
          </p:cNvPr>
          <p:cNvSpPr txBox="1"/>
          <p:nvPr/>
        </p:nvSpPr>
        <p:spPr>
          <a:xfrm>
            <a:off x="4956397" y="4832642"/>
            <a:ext cx="1921136" cy="738664"/>
          </a:xfrm>
          <a:prstGeom prst="rect">
            <a:avLst/>
          </a:prstGeom>
          <a:solidFill>
            <a:schemeClr val="tx2">
              <a:lumMod val="40000"/>
              <a:lumOff val="60000"/>
            </a:schemeClr>
          </a:solidFill>
          <a:effectLst>
            <a:innerShdw blurRad="114300">
              <a:prstClr val="black"/>
            </a:innerShdw>
          </a:effectLst>
        </p:spPr>
        <p:txBody>
          <a:bodyPr wrap="square" rtlCol="0" anchor="ctr" anchorCtr="1">
            <a:noAutofit/>
          </a:bodyPr>
          <a:lstStyle/>
          <a:p>
            <a:pPr algn="ctr"/>
            <a:r>
              <a:rPr lang="fr-FR" sz="1200" dirty="0"/>
              <a:t>Personnes faisant des « toilettes de chat » :</a:t>
            </a:r>
            <a:br>
              <a:rPr lang="fr-FR" sz="1200" dirty="0"/>
            </a:br>
            <a:r>
              <a:rPr lang="fr-FR" dirty="0"/>
              <a:t>14 %</a:t>
            </a:r>
          </a:p>
        </p:txBody>
      </p:sp>
      <p:sp>
        <p:nvSpPr>
          <p:cNvPr id="16" name="ZoneTexte 15">
            <a:extLst>
              <a:ext uri="{FF2B5EF4-FFF2-40B4-BE49-F238E27FC236}">
                <a16:creationId xmlns:a16="http://schemas.microsoft.com/office/drawing/2014/main" id="{DAF738AA-0E43-4E3B-AAE7-3495DEBFDFAD}"/>
              </a:ext>
            </a:extLst>
          </p:cNvPr>
          <p:cNvSpPr txBox="1"/>
          <p:nvPr/>
        </p:nvSpPr>
        <p:spPr>
          <a:xfrm>
            <a:off x="6927679" y="4832642"/>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1">
            <a:noAutofit/>
          </a:bodyPr>
          <a:lstStyle/>
          <a:p>
            <a:pPr algn="ctr"/>
            <a:r>
              <a:rPr lang="fr-FR" sz="1200" dirty="0"/>
              <a:t>En moyenne environ :</a:t>
            </a:r>
          </a:p>
          <a:p>
            <a:pPr algn="ctr"/>
            <a:r>
              <a:rPr lang="fr-FR" dirty="0"/>
              <a:t>un jour sur deux</a:t>
            </a:r>
          </a:p>
        </p:txBody>
      </p:sp>
      <p:pic>
        <p:nvPicPr>
          <p:cNvPr id="18" name="Image 17">
            <a:extLst>
              <a:ext uri="{FF2B5EF4-FFF2-40B4-BE49-F238E27FC236}">
                <a16:creationId xmlns:a16="http://schemas.microsoft.com/office/drawing/2014/main" id="{CEA1B3E4-8FDD-4B6A-AC15-EBFC4947D7FC}"/>
              </a:ext>
            </a:extLst>
          </p:cNvPr>
          <p:cNvPicPr>
            <a:picLocks noChangeAspect="1"/>
          </p:cNvPicPr>
          <p:nvPr/>
        </p:nvPicPr>
        <p:blipFill rotWithShape="1">
          <a:blip r:embed="rId5"/>
          <a:srcRect r="11715"/>
          <a:stretch/>
        </p:blipFill>
        <p:spPr>
          <a:xfrm>
            <a:off x="3616453" y="4804648"/>
            <a:ext cx="1255567" cy="771683"/>
          </a:xfrm>
          <a:prstGeom prst="rect">
            <a:avLst/>
          </a:prstGeom>
        </p:spPr>
      </p:pic>
      <p:sp>
        <p:nvSpPr>
          <p:cNvPr id="19" name="Espace réservé du texte 3">
            <a:extLst>
              <a:ext uri="{FF2B5EF4-FFF2-40B4-BE49-F238E27FC236}">
                <a16:creationId xmlns:a16="http://schemas.microsoft.com/office/drawing/2014/main" id="{810410A2-2722-4E35-911E-122EE8C5959D}"/>
              </a:ext>
            </a:extLst>
          </p:cNvPr>
          <p:cNvSpPr txBox="1">
            <a:spLocks/>
          </p:cNvSpPr>
          <p:nvPr/>
        </p:nvSpPr>
        <p:spPr>
          <a:xfrm>
            <a:off x="3744008" y="1401895"/>
            <a:ext cx="3816226" cy="49029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0070C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70C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70C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70C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70C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a:spcBef>
                <a:spcPts val="1800"/>
              </a:spcBef>
              <a:buClr>
                <a:schemeClr val="accent2"/>
              </a:buClr>
              <a:buSzPct val="100000"/>
              <a:buFont typeface="Arial" panose="020B0604020202020204" pitchFamily="34" charset="0"/>
              <a:buChar char="•"/>
            </a:pPr>
            <a:r>
              <a:rPr lang="fr-FR" sz="2400" dirty="0"/>
              <a:t>Hygiène corporelle :</a:t>
            </a:r>
            <a:endParaRPr lang="fr-FR" sz="2000" dirty="0">
              <a:latin typeface="+mj-lt"/>
            </a:endParaRPr>
          </a:p>
        </p:txBody>
      </p:sp>
      <p:pic>
        <p:nvPicPr>
          <p:cNvPr id="20" name="Image 19">
            <a:extLst>
              <a:ext uri="{FF2B5EF4-FFF2-40B4-BE49-F238E27FC236}">
                <a16:creationId xmlns:a16="http://schemas.microsoft.com/office/drawing/2014/main" id="{80AA0821-4442-480E-A115-20BF15B6B3FB}"/>
              </a:ext>
            </a:extLst>
          </p:cNvPr>
          <p:cNvPicPr>
            <a:picLocks noChangeAspect="1"/>
          </p:cNvPicPr>
          <p:nvPr/>
        </p:nvPicPr>
        <p:blipFill>
          <a:blip r:embed="rId6"/>
          <a:stretch>
            <a:fillRect/>
          </a:stretch>
        </p:blipFill>
        <p:spPr>
          <a:xfrm>
            <a:off x="9737" y="190640"/>
            <a:ext cx="2282400" cy="1080945"/>
          </a:xfrm>
          <a:prstGeom prst="rect">
            <a:avLst/>
          </a:prstGeom>
        </p:spPr>
      </p:pic>
      <p:grpSp>
        <p:nvGrpSpPr>
          <p:cNvPr id="21" name="Groupe 20">
            <a:extLst>
              <a:ext uri="{FF2B5EF4-FFF2-40B4-BE49-F238E27FC236}">
                <a16:creationId xmlns:a16="http://schemas.microsoft.com/office/drawing/2014/main" id="{3D372D05-4BCE-40E4-AF47-A7F00D5A1A56}"/>
              </a:ext>
            </a:extLst>
          </p:cNvPr>
          <p:cNvGrpSpPr/>
          <p:nvPr/>
        </p:nvGrpSpPr>
        <p:grpSpPr>
          <a:xfrm>
            <a:off x="4393830" y="6119364"/>
            <a:ext cx="4682108" cy="421228"/>
            <a:chOff x="19557" y="5415908"/>
            <a:chExt cx="9089609" cy="817750"/>
          </a:xfrm>
        </p:grpSpPr>
        <p:pic>
          <p:nvPicPr>
            <p:cNvPr id="22" name="Picture 2" descr="\\serveur\DONNEES\Projets\Commun\SMEGREG\Locaux_Info_Materiel\Logos\Autres logos\INRAE\Logo-INRAE_Quadri-[HD].jpg">
              <a:extLst>
                <a:ext uri="{FF2B5EF4-FFF2-40B4-BE49-F238E27FC236}">
                  <a16:creationId xmlns:a16="http://schemas.microsoft.com/office/drawing/2014/main" id="{E3BE199E-4778-4B4C-A74F-C31A85C7ED84}"/>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BAC33153-9730-4086-B4B4-3666C06D8FF0}"/>
                </a:ext>
              </a:extLst>
            </p:cNvPr>
            <p:cNvPicPr>
              <a:picLocks noChangeAspect="1" noChangeArrowheads="1"/>
            </p:cNvPicPr>
            <p:nvPr/>
          </p:nvPicPr>
          <p:blipFill rotWithShape="1">
            <a:blip r:embed="rId8"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7">
              <a:extLst>
                <a:ext uri="{FF2B5EF4-FFF2-40B4-BE49-F238E27FC236}">
                  <a16:creationId xmlns:a16="http://schemas.microsoft.com/office/drawing/2014/main" id="{F6BA57FE-B91E-4828-BD9C-48664846A1D7}"/>
                </a:ext>
              </a:extLst>
            </p:cNvPr>
            <p:cNvPicPr>
              <a:picLocks noChangeAspect="1"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5">
              <a:extLst>
                <a:ext uri="{FF2B5EF4-FFF2-40B4-BE49-F238E27FC236}">
                  <a16:creationId xmlns:a16="http://schemas.microsoft.com/office/drawing/2014/main" id="{21355663-E301-4B73-988C-4378AAF52FAE}"/>
                </a:ext>
              </a:extLst>
            </p:cNvPr>
            <p:cNvPicPr>
              <a:picLocks noChangeAspect="1" noChangeArrowheads="1"/>
            </p:cNvPicPr>
            <p:nvPr/>
          </p:nvPicPr>
          <p:blipFill>
            <a:blip r:embed="rId10"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Image 25" descr="SMEGREG EPTB logo Quad.jpg">
              <a:extLst>
                <a:ext uri="{FF2B5EF4-FFF2-40B4-BE49-F238E27FC236}">
                  <a16:creationId xmlns:a16="http://schemas.microsoft.com/office/drawing/2014/main" id="{E451C5B5-E408-4664-9269-C01A817C24CA}"/>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cxnSp>
        <p:nvCxnSpPr>
          <p:cNvPr id="9" name="Connecteur droit 8">
            <a:extLst>
              <a:ext uri="{FF2B5EF4-FFF2-40B4-BE49-F238E27FC236}">
                <a16:creationId xmlns:a16="http://schemas.microsoft.com/office/drawing/2014/main" id="{4F1FD73E-9DF6-4A9C-B927-5CFCADF41D1D}"/>
              </a:ext>
            </a:extLst>
          </p:cNvPr>
          <p:cNvCxnSpPr/>
          <p:nvPr/>
        </p:nvCxnSpPr>
        <p:spPr>
          <a:xfrm>
            <a:off x="3491880" y="1417638"/>
            <a:ext cx="0" cy="5051641"/>
          </a:xfrm>
          <a:prstGeom prst="line">
            <a:avLst/>
          </a:prstGeom>
          <a:ln w="571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359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animBg="1"/>
      <p:bldP spid="15"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Analyse des pratiques « individuelles »</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26</a:t>
            </a:fld>
            <a:endParaRPr lang="fr-FR" dirty="0"/>
          </a:p>
        </p:txBody>
      </p:sp>
      <p:sp>
        <p:nvSpPr>
          <p:cNvPr id="4" name="Espace réservé du texte 3"/>
          <p:cNvSpPr>
            <a:spLocks noGrp="1"/>
          </p:cNvSpPr>
          <p:nvPr>
            <p:ph type="body" sz="quarter" idx="13"/>
          </p:nvPr>
        </p:nvSpPr>
        <p:spPr>
          <a:xfrm>
            <a:off x="223920" y="1391830"/>
            <a:ext cx="8668560" cy="5040585"/>
          </a:xfrm>
        </p:spPr>
        <p:txBody>
          <a:bodyPr>
            <a:noAutofit/>
          </a:bodyPr>
          <a:lstStyle/>
          <a:p>
            <a:pPr marL="114300" indent="0">
              <a:spcBef>
                <a:spcPts val="1800"/>
              </a:spcBef>
              <a:buClr>
                <a:schemeClr val="accent2"/>
              </a:buClr>
              <a:buSzPct val="100000"/>
              <a:buNone/>
            </a:pPr>
            <a:r>
              <a:rPr lang="fr-FR" sz="2200" u="sng" dirty="0">
                <a:latin typeface="+mj-lt"/>
              </a:rPr>
              <a:t>Pourcentage des personnes qui déclarent :</a:t>
            </a:r>
          </a:p>
          <a:p>
            <a:pPr marL="457200">
              <a:spcBef>
                <a:spcPts val="1200"/>
              </a:spcBef>
              <a:buClr>
                <a:schemeClr val="accent2"/>
              </a:buClr>
              <a:buSzPct val="100000"/>
              <a:buFont typeface="Arial" panose="020B0604020202020204" pitchFamily="34" charset="0"/>
              <a:buChar char="•"/>
            </a:pPr>
            <a:r>
              <a:rPr lang="fr-FR" sz="2200" dirty="0">
                <a:latin typeface="+mj-lt"/>
              </a:rPr>
              <a:t>arrêter </a:t>
            </a:r>
            <a:r>
              <a:rPr lang="fr-FR" sz="2200" b="1" dirty="0">
                <a:latin typeface="+mj-lt"/>
              </a:rPr>
              <a:t>toujours ou le plus souvent</a:t>
            </a:r>
            <a:r>
              <a:rPr lang="fr-FR" sz="2200" dirty="0">
                <a:latin typeface="+mj-lt"/>
              </a:rPr>
              <a:t> leur robinet :</a:t>
            </a:r>
          </a:p>
          <a:p>
            <a:pPr marL="857250" lvl="1">
              <a:spcBef>
                <a:spcPts val="1800"/>
              </a:spcBef>
              <a:buClr>
                <a:schemeClr val="accent2"/>
              </a:buClr>
              <a:buSzPct val="100000"/>
              <a:buFont typeface="Arial" panose="020B0604020202020204" pitchFamily="34" charset="0"/>
              <a:buChar char="•"/>
            </a:pPr>
            <a:endParaRPr lang="fr-FR" sz="2200" u="sng" dirty="0">
              <a:latin typeface="+mj-lt"/>
            </a:endParaRPr>
          </a:p>
          <a:p>
            <a:pPr marL="857250" lvl="1">
              <a:spcBef>
                <a:spcPts val="1800"/>
              </a:spcBef>
              <a:buClr>
                <a:schemeClr val="accent2"/>
              </a:buClr>
              <a:buSzPct val="100000"/>
              <a:buFont typeface="Arial" panose="020B0604020202020204" pitchFamily="34" charset="0"/>
              <a:buChar char="•"/>
            </a:pPr>
            <a:endParaRPr lang="fr-FR" sz="2200" dirty="0">
              <a:latin typeface="+mj-lt"/>
            </a:endParaRPr>
          </a:p>
          <a:p>
            <a:pPr marL="857250" lvl="1">
              <a:spcBef>
                <a:spcPts val="1800"/>
              </a:spcBef>
              <a:buClr>
                <a:schemeClr val="accent2"/>
              </a:buClr>
              <a:buSzPct val="100000"/>
              <a:buFont typeface="Arial" panose="020B0604020202020204" pitchFamily="34" charset="0"/>
              <a:buChar char="•"/>
            </a:pPr>
            <a:endParaRPr lang="fr-FR" sz="2200" dirty="0">
              <a:latin typeface="+mj-lt"/>
            </a:endParaRPr>
          </a:p>
          <a:p>
            <a:pPr marL="457200">
              <a:spcBef>
                <a:spcPts val="1800"/>
              </a:spcBef>
              <a:buClr>
                <a:schemeClr val="accent2"/>
              </a:buClr>
              <a:buSzPct val="100000"/>
              <a:buFont typeface="Arial" panose="020B0604020202020204" pitchFamily="34" charset="0"/>
              <a:buChar char="•"/>
            </a:pPr>
            <a:endParaRPr lang="fr-FR" sz="2200" u="sng" dirty="0">
              <a:latin typeface="+mj-lt"/>
            </a:endParaRPr>
          </a:p>
          <a:p>
            <a:pPr marL="457200">
              <a:spcBef>
                <a:spcPts val="1800"/>
              </a:spcBef>
              <a:buClr>
                <a:schemeClr val="accent2"/>
              </a:buClr>
              <a:buSzPct val="100000"/>
              <a:buFont typeface="Arial" panose="020B0604020202020204" pitchFamily="34" charset="0"/>
              <a:buChar char="•"/>
            </a:pPr>
            <a:r>
              <a:rPr lang="fr-FR" sz="2200" dirty="0">
                <a:latin typeface="+mj-lt"/>
              </a:rPr>
              <a:t>récupérer l’eau </a:t>
            </a:r>
            <a:r>
              <a:rPr lang="fr-FR" sz="2200" b="1" dirty="0">
                <a:latin typeface="+mj-lt"/>
              </a:rPr>
              <a:t>toujours ou le plus souvent</a:t>
            </a:r>
            <a:r>
              <a:rPr lang="fr-FR" sz="2200" dirty="0">
                <a:latin typeface="+mj-lt"/>
              </a:rPr>
              <a:t> : </a:t>
            </a:r>
          </a:p>
          <a:p>
            <a:pPr marL="857250" lvl="1">
              <a:spcBef>
                <a:spcPts val="1800"/>
              </a:spcBef>
              <a:buClr>
                <a:schemeClr val="accent2"/>
              </a:buClr>
              <a:buSzPct val="100000"/>
              <a:buFont typeface="Arial" panose="020B0604020202020204" pitchFamily="34" charset="0"/>
              <a:buChar char="•"/>
            </a:pPr>
            <a:endParaRPr lang="fr-FR" sz="2200" dirty="0">
              <a:latin typeface="+mj-lt"/>
            </a:endParaRPr>
          </a:p>
          <a:p>
            <a:pPr marL="857250" lvl="1" indent="-342900">
              <a:spcBef>
                <a:spcPts val="1800"/>
              </a:spcBef>
              <a:buClr>
                <a:schemeClr val="accent2"/>
              </a:buClr>
              <a:buSzPct val="100000"/>
              <a:buFont typeface="Arial" panose="020B0604020202020204" pitchFamily="34" charset="0"/>
              <a:buChar char="•"/>
            </a:pPr>
            <a:endParaRPr lang="fr-FR" sz="2200" dirty="0">
              <a:latin typeface="+mj-lt"/>
              <a:ea typeface="Calibri"/>
              <a:cs typeface="Arial"/>
            </a:endParaRPr>
          </a:p>
          <a:p>
            <a:pPr marL="857250" lvl="1" indent="-342900">
              <a:spcBef>
                <a:spcPts val="1800"/>
              </a:spcBef>
              <a:buClr>
                <a:schemeClr val="accent2"/>
              </a:buClr>
              <a:buSzPct val="100000"/>
              <a:buFont typeface="Arial" panose="020B0604020202020204" pitchFamily="34" charset="0"/>
              <a:buChar char="•"/>
            </a:pPr>
            <a:endParaRPr lang="fr-FR" sz="2200" dirty="0">
              <a:latin typeface="+mj-lt"/>
            </a:endParaRPr>
          </a:p>
        </p:txBody>
      </p:sp>
      <p:sp>
        <p:nvSpPr>
          <p:cNvPr id="5" name="ZoneTexte 4">
            <a:extLst>
              <a:ext uri="{FF2B5EF4-FFF2-40B4-BE49-F238E27FC236}">
                <a16:creationId xmlns:a16="http://schemas.microsoft.com/office/drawing/2014/main" id="{A8D7EA8C-94F6-4102-9629-AA03E2D8CDA0}"/>
              </a:ext>
            </a:extLst>
          </p:cNvPr>
          <p:cNvSpPr txBox="1"/>
          <p:nvPr/>
        </p:nvSpPr>
        <p:spPr>
          <a:xfrm>
            <a:off x="6452414" y="3135626"/>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0">
            <a:spAutoFit/>
          </a:bodyPr>
          <a:lstStyle/>
          <a:p>
            <a:pPr algn="ctr"/>
            <a:r>
              <a:rPr lang="fr-FR" sz="1200" dirty="0"/>
              <a:t>Quand ils se savonnent sous la douche </a:t>
            </a:r>
          </a:p>
          <a:p>
            <a:pPr algn="ctr"/>
            <a:r>
              <a:rPr lang="fr-FR" dirty="0"/>
              <a:t>59 %</a:t>
            </a:r>
          </a:p>
        </p:txBody>
      </p:sp>
      <p:sp>
        <p:nvSpPr>
          <p:cNvPr id="6" name="ZoneTexte 5">
            <a:extLst>
              <a:ext uri="{FF2B5EF4-FFF2-40B4-BE49-F238E27FC236}">
                <a16:creationId xmlns:a16="http://schemas.microsoft.com/office/drawing/2014/main" id="{B2865B89-492A-4063-B2A5-78CBE007436D}"/>
              </a:ext>
            </a:extLst>
          </p:cNvPr>
          <p:cNvSpPr txBox="1"/>
          <p:nvPr/>
        </p:nvSpPr>
        <p:spPr>
          <a:xfrm>
            <a:off x="2472695" y="2690336"/>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0">
            <a:spAutoFit/>
          </a:bodyPr>
          <a:lstStyle/>
          <a:p>
            <a:pPr algn="ctr"/>
            <a:r>
              <a:rPr lang="fr-FR" sz="1200" dirty="0"/>
              <a:t>Quand ils se lavent les cheveux sous la douche </a:t>
            </a:r>
          </a:p>
          <a:p>
            <a:pPr algn="ctr"/>
            <a:r>
              <a:rPr lang="fr-FR" dirty="0"/>
              <a:t>60 %</a:t>
            </a:r>
          </a:p>
        </p:txBody>
      </p:sp>
      <p:sp>
        <p:nvSpPr>
          <p:cNvPr id="7" name="ZoneTexte 6">
            <a:extLst>
              <a:ext uri="{FF2B5EF4-FFF2-40B4-BE49-F238E27FC236}">
                <a16:creationId xmlns:a16="http://schemas.microsoft.com/office/drawing/2014/main" id="{98947875-9588-4F2C-84E8-AF6491B1834A}"/>
              </a:ext>
            </a:extLst>
          </p:cNvPr>
          <p:cNvSpPr txBox="1"/>
          <p:nvPr/>
        </p:nvSpPr>
        <p:spPr>
          <a:xfrm>
            <a:off x="479838" y="2326562"/>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0">
            <a:spAutoFit/>
          </a:bodyPr>
          <a:lstStyle/>
          <a:p>
            <a:pPr algn="ctr"/>
            <a:r>
              <a:rPr lang="fr-FR" sz="1200" dirty="0"/>
              <a:t>Quand ils se lavent les dents </a:t>
            </a:r>
          </a:p>
          <a:p>
            <a:pPr algn="ctr"/>
            <a:r>
              <a:rPr lang="fr-FR" dirty="0"/>
              <a:t>84 %</a:t>
            </a:r>
          </a:p>
        </p:txBody>
      </p:sp>
      <p:sp>
        <p:nvSpPr>
          <p:cNvPr id="8" name="ZoneTexte 7">
            <a:extLst>
              <a:ext uri="{FF2B5EF4-FFF2-40B4-BE49-F238E27FC236}">
                <a16:creationId xmlns:a16="http://schemas.microsoft.com/office/drawing/2014/main" id="{1AC88D93-7BE7-4D5A-9BE8-9440FDD38BD5}"/>
              </a:ext>
            </a:extLst>
          </p:cNvPr>
          <p:cNvSpPr txBox="1"/>
          <p:nvPr/>
        </p:nvSpPr>
        <p:spPr>
          <a:xfrm>
            <a:off x="2503851" y="3874290"/>
            <a:ext cx="1921135" cy="728872"/>
          </a:xfrm>
          <a:prstGeom prst="rect">
            <a:avLst/>
          </a:prstGeom>
          <a:solidFill>
            <a:schemeClr val="tx2">
              <a:lumMod val="40000"/>
              <a:lumOff val="60000"/>
            </a:schemeClr>
          </a:solidFill>
          <a:effectLst>
            <a:innerShdw blurRad="114300">
              <a:prstClr val="black"/>
            </a:innerShdw>
          </a:effectLst>
        </p:spPr>
        <p:txBody>
          <a:bodyPr wrap="square" rtlCol="0" anchor="ctr" anchorCtr="0">
            <a:noAutofit/>
          </a:bodyPr>
          <a:lstStyle/>
          <a:p>
            <a:pPr algn="ctr"/>
            <a:r>
              <a:rPr lang="fr-FR" sz="1200" dirty="0"/>
              <a:t>Quand ils se rasent</a:t>
            </a:r>
          </a:p>
          <a:p>
            <a:pPr algn="ctr"/>
            <a:r>
              <a:rPr lang="fr-FR" dirty="0"/>
              <a:t>51 %</a:t>
            </a:r>
          </a:p>
        </p:txBody>
      </p:sp>
      <p:sp>
        <p:nvSpPr>
          <p:cNvPr id="9" name="ZoneTexte 8">
            <a:extLst>
              <a:ext uri="{FF2B5EF4-FFF2-40B4-BE49-F238E27FC236}">
                <a16:creationId xmlns:a16="http://schemas.microsoft.com/office/drawing/2014/main" id="{31ADBD97-21F4-475A-B955-E06F61FAA7D7}"/>
              </a:ext>
            </a:extLst>
          </p:cNvPr>
          <p:cNvSpPr txBox="1"/>
          <p:nvPr/>
        </p:nvSpPr>
        <p:spPr>
          <a:xfrm>
            <a:off x="4462554" y="3578110"/>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0">
            <a:spAutoFit/>
          </a:bodyPr>
          <a:lstStyle/>
          <a:p>
            <a:pPr algn="ctr"/>
            <a:r>
              <a:rPr lang="fr-FR" sz="1200" dirty="0"/>
              <a:t>Quand ils font la vaisselle </a:t>
            </a:r>
          </a:p>
          <a:p>
            <a:pPr algn="ctr"/>
            <a:r>
              <a:rPr lang="fr-FR" dirty="0"/>
              <a:t>56 %</a:t>
            </a:r>
          </a:p>
        </p:txBody>
      </p:sp>
      <p:sp>
        <p:nvSpPr>
          <p:cNvPr id="10" name="ZoneTexte 9">
            <a:extLst>
              <a:ext uri="{FF2B5EF4-FFF2-40B4-BE49-F238E27FC236}">
                <a16:creationId xmlns:a16="http://schemas.microsoft.com/office/drawing/2014/main" id="{000D01CF-BF80-4C17-B5FC-4A0CB90D5CFF}"/>
              </a:ext>
            </a:extLst>
          </p:cNvPr>
          <p:cNvSpPr txBox="1"/>
          <p:nvPr/>
        </p:nvSpPr>
        <p:spPr>
          <a:xfrm>
            <a:off x="4462555" y="2690336"/>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0">
            <a:spAutoFit/>
          </a:bodyPr>
          <a:lstStyle/>
          <a:p>
            <a:pPr algn="ctr"/>
            <a:r>
              <a:rPr lang="fr-FR" sz="1200" dirty="0"/>
              <a:t>Quand ils lavent les légumes</a:t>
            </a:r>
          </a:p>
          <a:p>
            <a:pPr algn="ctr"/>
            <a:r>
              <a:rPr lang="fr-FR" dirty="0"/>
              <a:t>60 %</a:t>
            </a:r>
          </a:p>
        </p:txBody>
      </p:sp>
      <p:sp>
        <p:nvSpPr>
          <p:cNvPr id="11" name="ZoneTexte 10">
            <a:extLst>
              <a:ext uri="{FF2B5EF4-FFF2-40B4-BE49-F238E27FC236}">
                <a16:creationId xmlns:a16="http://schemas.microsoft.com/office/drawing/2014/main" id="{93024604-1D02-4A49-8559-AB7F1AED29C9}"/>
              </a:ext>
            </a:extLst>
          </p:cNvPr>
          <p:cNvSpPr txBox="1"/>
          <p:nvPr/>
        </p:nvSpPr>
        <p:spPr>
          <a:xfrm>
            <a:off x="3695583" y="5189171"/>
            <a:ext cx="1921135" cy="754041"/>
          </a:xfrm>
          <a:prstGeom prst="rect">
            <a:avLst/>
          </a:prstGeom>
          <a:solidFill>
            <a:schemeClr val="tx2">
              <a:lumMod val="40000"/>
              <a:lumOff val="60000"/>
            </a:schemeClr>
          </a:solidFill>
          <a:effectLst>
            <a:innerShdw blurRad="114300">
              <a:prstClr val="black"/>
            </a:innerShdw>
          </a:effectLst>
        </p:spPr>
        <p:txBody>
          <a:bodyPr wrap="square" rtlCol="0" anchor="ctr" anchorCtr="0">
            <a:noAutofit/>
          </a:bodyPr>
          <a:lstStyle/>
          <a:p>
            <a:pPr algn="ctr"/>
            <a:r>
              <a:rPr lang="fr-FR" sz="1200" dirty="0"/>
              <a:t>En début de douche </a:t>
            </a:r>
          </a:p>
          <a:p>
            <a:pPr algn="ctr"/>
            <a:r>
              <a:rPr lang="fr-FR" dirty="0"/>
              <a:t>10 %</a:t>
            </a:r>
          </a:p>
        </p:txBody>
      </p:sp>
      <p:sp>
        <p:nvSpPr>
          <p:cNvPr id="12" name="ZoneTexte 11">
            <a:extLst>
              <a:ext uri="{FF2B5EF4-FFF2-40B4-BE49-F238E27FC236}">
                <a16:creationId xmlns:a16="http://schemas.microsoft.com/office/drawing/2014/main" id="{06A2053D-AB2F-4C42-9C73-F71FF6788353}"/>
              </a:ext>
            </a:extLst>
          </p:cNvPr>
          <p:cNvSpPr txBox="1"/>
          <p:nvPr/>
        </p:nvSpPr>
        <p:spPr>
          <a:xfrm>
            <a:off x="1563846" y="5196859"/>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0">
            <a:noAutofit/>
          </a:bodyPr>
          <a:lstStyle/>
          <a:p>
            <a:pPr algn="ctr"/>
            <a:r>
              <a:rPr lang="fr-FR" sz="1200" dirty="0"/>
              <a:t>Quand ils lavent les légumes </a:t>
            </a:r>
          </a:p>
          <a:p>
            <a:pPr algn="ctr"/>
            <a:r>
              <a:rPr lang="fr-FR" dirty="0"/>
              <a:t>18 %</a:t>
            </a:r>
          </a:p>
        </p:txBody>
      </p:sp>
      <p:sp>
        <p:nvSpPr>
          <p:cNvPr id="13" name="ZoneTexte 12">
            <a:extLst>
              <a:ext uri="{FF2B5EF4-FFF2-40B4-BE49-F238E27FC236}">
                <a16:creationId xmlns:a16="http://schemas.microsoft.com/office/drawing/2014/main" id="{D9F09247-598D-497E-B781-74F9D323A84C}"/>
              </a:ext>
            </a:extLst>
          </p:cNvPr>
          <p:cNvSpPr txBox="1"/>
          <p:nvPr/>
        </p:nvSpPr>
        <p:spPr>
          <a:xfrm>
            <a:off x="5800176" y="5204549"/>
            <a:ext cx="1921135" cy="738663"/>
          </a:xfrm>
          <a:prstGeom prst="rect">
            <a:avLst/>
          </a:prstGeom>
          <a:solidFill>
            <a:schemeClr val="tx2">
              <a:lumMod val="40000"/>
              <a:lumOff val="60000"/>
            </a:schemeClr>
          </a:solidFill>
          <a:effectLst>
            <a:innerShdw blurRad="114300">
              <a:prstClr val="black"/>
            </a:innerShdw>
          </a:effectLst>
        </p:spPr>
        <p:txBody>
          <a:bodyPr wrap="square" rtlCol="0" anchor="ctr" anchorCtr="0">
            <a:noAutofit/>
          </a:bodyPr>
          <a:lstStyle/>
          <a:p>
            <a:pPr algn="ctr"/>
            <a:r>
              <a:rPr lang="fr-FR" sz="1200" dirty="0"/>
              <a:t>Quand ils lavent le sol </a:t>
            </a:r>
          </a:p>
          <a:p>
            <a:pPr algn="ctr"/>
            <a:r>
              <a:rPr lang="fr-FR" dirty="0"/>
              <a:t>5 %</a:t>
            </a:r>
          </a:p>
        </p:txBody>
      </p:sp>
      <p:pic>
        <p:nvPicPr>
          <p:cNvPr id="15" name="Image 14">
            <a:extLst>
              <a:ext uri="{FF2B5EF4-FFF2-40B4-BE49-F238E27FC236}">
                <a16:creationId xmlns:a16="http://schemas.microsoft.com/office/drawing/2014/main" id="{881CD453-BF49-4F58-B8A3-ACB033B5C255}"/>
              </a:ext>
            </a:extLst>
          </p:cNvPr>
          <p:cNvPicPr>
            <a:picLocks noChangeAspect="1"/>
          </p:cNvPicPr>
          <p:nvPr/>
        </p:nvPicPr>
        <p:blipFill>
          <a:blip r:embed="rId2"/>
          <a:stretch>
            <a:fillRect/>
          </a:stretch>
        </p:blipFill>
        <p:spPr>
          <a:xfrm>
            <a:off x="9737" y="190640"/>
            <a:ext cx="2282400" cy="1080945"/>
          </a:xfrm>
          <a:prstGeom prst="rect">
            <a:avLst/>
          </a:prstGeom>
        </p:spPr>
      </p:pic>
      <p:grpSp>
        <p:nvGrpSpPr>
          <p:cNvPr id="16" name="Groupe 15">
            <a:extLst>
              <a:ext uri="{FF2B5EF4-FFF2-40B4-BE49-F238E27FC236}">
                <a16:creationId xmlns:a16="http://schemas.microsoft.com/office/drawing/2014/main" id="{5B91468F-F4E7-4003-AAE6-91A5FAAC68F6}"/>
              </a:ext>
            </a:extLst>
          </p:cNvPr>
          <p:cNvGrpSpPr/>
          <p:nvPr/>
        </p:nvGrpSpPr>
        <p:grpSpPr>
          <a:xfrm>
            <a:off x="4393830" y="6119364"/>
            <a:ext cx="4682108" cy="421228"/>
            <a:chOff x="19557" y="5415908"/>
            <a:chExt cx="9089609" cy="817750"/>
          </a:xfrm>
        </p:grpSpPr>
        <p:pic>
          <p:nvPicPr>
            <p:cNvPr id="17" name="Picture 2" descr="\\serveur\DONNEES\Projets\Commun\SMEGREG\Locaux_Info_Materiel\Logos\Autres logos\INRAE\Logo-INRAE_Quadri-[HD].jpg">
              <a:extLst>
                <a:ext uri="{FF2B5EF4-FFF2-40B4-BE49-F238E27FC236}">
                  <a16:creationId xmlns:a16="http://schemas.microsoft.com/office/drawing/2014/main" id="{7EB6514D-1866-42A0-BFDA-45847B77834E}"/>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a:extLst>
                <a:ext uri="{FF2B5EF4-FFF2-40B4-BE49-F238E27FC236}">
                  <a16:creationId xmlns:a16="http://schemas.microsoft.com/office/drawing/2014/main" id="{CEEE5804-788C-4EEE-ABE4-8350F20B40D8}"/>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7">
              <a:extLst>
                <a:ext uri="{FF2B5EF4-FFF2-40B4-BE49-F238E27FC236}">
                  <a16:creationId xmlns:a16="http://schemas.microsoft.com/office/drawing/2014/main" id="{29B5C646-0F23-4FD1-AD48-08DBC30D072F}"/>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5">
              <a:extLst>
                <a:ext uri="{FF2B5EF4-FFF2-40B4-BE49-F238E27FC236}">
                  <a16:creationId xmlns:a16="http://schemas.microsoft.com/office/drawing/2014/main" id="{158D49E0-FF22-466D-A632-D15E37E39C1E}"/>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Image 20" descr="SMEGREG EPTB logo Quad.jpg">
              <a:extLst>
                <a:ext uri="{FF2B5EF4-FFF2-40B4-BE49-F238E27FC236}">
                  <a16:creationId xmlns:a16="http://schemas.microsoft.com/office/drawing/2014/main" id="{174E7938-87A1-4528-87C5-3B97870967DC}"/>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3991778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D'autres valeurs</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27</a:t>
            </a:fld>
            <a:endParaRPr lang="fr-FR" dirty="0"/>
          </a:p>
        </p:txBody>
      </p:sp>
      <p:graphicFrame>
        <p:nvGraphicFramePr>
          <p:cNvPr id="4" name="Tableau 4">
            <a:extLst>
              <a:ext uri="{FF2B5EF4-FFF2-40B4-BE49-F238E27FC236}">
                <a16:creationId xmlns:a16="http://schemas.microsoft.com/office/drawing/2014/main" id="{671524B1-D594-4BEC-AD6E-CF6D8449FDE9}"/>
              </a:ext>
            </a:extLst>
          </p:cNvPr>
          <p:cNvGraphicFramePr>
            <a:graphicFrameLocks noGrp="1"/>
          </p:cNvGraphicFramePr>
          <p:nvPr>
            <p:extLst>
              <p:ext uri="{D42A27DB-BD31-4B8C-83A1-F6EECF244321}">
                <p14:modId xmlns:p14="http://schemas.microsoft.com/office/powerpoint/2010/main" val="3139994981"/>
              </p:ext>
            </p:extLst>
          </p:nvPr>
        </p:nvGraphicFramePr>
        <p:xfrm>
          <a:off x="238338" y="1941590"/>
          <a:ext cx="4176465" cy="2837572"/>
        </p:xfrm>
        <a:graphic>
          <a:graphicData uri="http://schemas.openxmlformats.org/drawingml/2006/table">
            <a:tbl>
              <a:tblPr firstRow="1" bandRow="1">
                <a:tableStyleId>{5C22544A-7EE6-4342-B048-85BDC9FD1C3A}</a:tableStyleId>
              </a:tblPr>
              <a:tblGrid>
                <a:gridCol w="1392155">
                  <a:extLst>
                    <a:ext uri="{9D8B030D-6E8A-4147-A177-3AD203B41FA5}">
                      <a16:colId xmlns:a16="http://schemas.microsoft.com/office/drawing/2014/main" val="2209408484"/>
                    </a:ext>
                  </a:extLst>
                </a:gridCol>
                <a:gridCol w="1392155">
                  <a:extLst>
                    <a:ext uri="{9D8B030D-6E8A-4147-A177-3AD203B41FA5}">
                      <a16:colId xmlns:a16="http://schemas.microsoft.com/office/drawing/2014/main" val="273178901"/>
                    </a:ext>
                  </a:extLst>
                </a:gridCol>
                <a:gridCol w="1392155">
                  <a:extLst>
                    <a:ext uri="{9D8B030D-6E8A-4147-A177-3AD203B41FA5}">
                      <a16:colId xmlns:a16="http://schemas.microsoft.com/office/drawing/2014/main" val="1221249661"/>
                    </a:ext>
                  </a:extLst>
                </a:gridCol>
              </a:tblGrid>
              <a:tr h="302965">
                <a:tc gridSpan="2">
                  <a:txBody>
                    <a:bodyPr/>
                    <a:lstStyle/>
                    <a:p>
                      <a:pPr algn="ctr"/>
                      <a:r>
                        <a:rPr lang="fr-FR" sz="1200" b="0" dirty="0">
                          <a:solidFill>
                            <a:schemeClr val="tx1"/>
                          </a:solidFill>
                        </a:rPr>
                        <a:t>Repas pris sur place</a:t>
                      </a:r>
                    </a:p>
                  </a:txBody>
                  <a:tcPr anchor="ctr">
                    <a:solidFill>
                      <a:srgbClr val="D0D8E8"/>
                    </a:solidFill>
                  </a:tcPr>
                </a:tc>
                <a:tc hMerge="1">
                  <a:txBody>
                    <a:bodyPr/>
                    <a:lstStyle/>
                    <a:p>
                      <a:r>
                        <a:rPr lang="fr-FR" dirty="0"/>
                        <a:t>Repas pris sur place</a:t>
                      </a:r>
                    </a:p>
                  </a:txBody>
                  <a:tcPr/>
                </a:tc>
                <a:tc>
                  <a:txBody>
                    <a:bodyPr/>
                    <a:lstStyle/>
                    <a:p>
                      <a:pPr algn="ctr"/>
                      <a:r>
                        <a:rPr lang="fr-FR" sz="1200" b="0" dirty="0">
                          <a:solidFill>
                            <a:schemeClr val="tx1"/>
                          </a:solidFill>
                        </a:rPr>
                        <a:t>88 %</a:t>
                      </a:r>
                    </a:p>
                  </a:txBody>
                  <a:tcPr anchor="ctr">
                    <a:solidFill>
                      <a:srgbClr val="D0D8E8"/>
                    </a:solidFill>
                  </a:tcPr>
                </a:tc>
                <a:extLst>
                  <a:ext uri="{0D108BD9-81ED-4DB2-BD59-A6C34878D82A}">
                    <a16:rowId xmlns:a16="http://schemas.microsoft.com/office/drawing/2014/main" val="1467786393"/>
                  </a:ext>
                </a:extLst>
              </a:tr>
              <a:tr h="522927">
                <a:tc rowSpan="2">
                  <a:txBody>
                    <a:bodyPr/>
                    <a:lstStyle/>
                    <a:p>
                      <a:pPr algn="ctr"/>
                      <a:r>
                        <a:rPr lang="fr-FR" sz="1200" dirty="0"/>
                        <a:t>pour ceux/celles qui mangent sur leur lieu de travail</a:t>
                      </a:r>
                    </a:p>
                  </a:txBody>
                  <a:tcPr anchor="ctr">
                    <a:solidFill>
                      <a:srgbClr val="E9EDF4"/>
                    </a:solidFill>
                  </a:tcPr>
                </a:tc>
                <a:tc>
                  <a:txBody>
                    <a:bodyPr/>
                    <a:lstStyle/>
                    <a:p>
                      <a:pPr algn="ctr"/>
                      <a:r>
                        <a:rPr lang="fr-FR" sz="1200" dirty="0"/>
                        <a:t>Préparation régulière</a:t>
                      </a:r>
                    </a:p>
                  </a:txBody>
                  <a:tcPr anchor="ctr">
                    <a:solidFill>
                      <a:srgbClr val="E9EDF4"/>
                    </a:solidFill>
                  </a:tcPr>
                </a:tc>
                <a:tc>
                  <a:txBody>
                    <a:bodyPr/>
                    <a:lstStyle/>
                    <a:p>
                      <a:pPr algn="ctr"/>
                      <a:r>
                        <a:rPr lang="fr-FR" sz="1200" dirty="0"/>
                        <a:t>30 %</a:t>
                      </a:r>
                    </a:p>
                  </a:txBody>
                  <a:tcPr anchor="ctr">
                    <a:solidFill>
                      <a:srgbClr val="E9EDF4"/>
                    </a:solidFill>
                  </a:tcPr>
                </a:tc>
                <a:extLst>
                  <a:ext uri="{0D108BD9-81ED-4DB2-BD59-A6C34878D82A}">
                    <a16:rowId xmlns:a16="http://schemas.microsoft.com/office/drawing/2014/main" val="422603106"/>
                  </a:ext>
                </a:extLst>
              </a:tr>
              <a:tr h="448222">
                <a:tc vMerge="1">
                  <a:txBody>
                    <a:bodyPr/>
                    <a:lstStyle/>
                    <a:p>
                      <a:endParaRPr lang="fr-FR" dirty="0"/>
                    </a:p>
                  </a:txBody>
                  <a:tcPr/>
                </a:tc>
                <a:tc>
                  <a:txBody>
                    <a:bodyPr/>
                    <a:lstStyle/>
                    <a:p>
                      <a:pPr algn="ctr"/>
                      <a:r>
                        <a:rPr lang="fr-FR" sz="1200" dirty="0"/>
                        <a:t>Vaisselle régulière</a:t>
                      </a:r>
                    </a:p>
                  </a:txBody>
                  <a:tcPr anchor="ctr">
                    <a:solidFill>
                      <a:srgbClr val="E9EDF4"/>
                    </a:solidFill>
                  </a:tcPr>
                </a:tc>
                <a:tc>
                  <a:txBody>
                    <a:bodyPr/>
                    <a:lstStyle/>
                    <a:p>
                      <a:pPr algn="ctr"/>
                      <a:r>
                        <a:rPr lang="fr-FR" sz="1200" dirty="0"/>
                        <a:t>45 %</a:t>
                      </a:r>
                    </a:p>
                  </a:txBody>
                  <a:tcPr anchor="ctr">
                    <a:solidFill>
                      <a:srgbClr val="E9EDF4"/>
                    </a:solidFill>
                  </a:tcPr>
                </a:tc>
                <a:extLst>
                  <a:ext uri="{0D108BD9-81ED-4DB2-BD59-A6C34878D82A}">
                    <a16:rowId xmlns:a16="http://schemas.microsoft.com/office/drawing/2014/main" val="618209633"/>
                  </a:ext>
                </a:extLst>
              </a:tr>
              <a:tr h="302965">
                <a:tc rowSpan="3">
                  <a:txBody>
                    <a:bodyPr/>
                    <a:lstStyle/>
                    <a:p>
                      <a:pPr algn="ctr"/>
                      <a:r>
                        <a:rPr lang="fr-FR" sz="1200" dirty="0"/>
                        <a:t>Douche régulière (au moins une fois par semaine)</a:t>
                      </a:r>
                    </a:p>
                  </a:txBody>
                  <a:tcPr anchor="ctr">
                    <a:solidFill>
                      <a:srgbClr val="D0D8E8"/>
                    </a:solidFill>
                  </a:tcPr>
                </a:tc>
                <a:tc>
                  <a:txBody>
                    <a:bodyPr/>
                    <a:lstStyle/>
                    <a:p>
                      <a:pPr algn="ctr"/>
                      <a:r>
                        <a:rPr lang="fr-FR" sz="1200" b="0" dirty="0"/>
                        <a:t>sur le lieu de travail</a:t>
                      </a:r>
                    </a:p>
                  </a:txBody>
                  <a:tcPr anchor="ctr">
                    <a:solidFill>
                      <a:srgbClr val="D0D8E8"/>
                    </a:solidFill>
                  </a:tcPr>
                </a:tc>
                <a:tc>
                  <a:txBody>
                    <a:bodyPr/>
                    <a:lstStyle/>
                    <a:p>
                      <a:pPr algn="ctr"/>
                      <a:r>
                        <a:rPr lang="fr-FR" sz="1200" dirty="0"/>
                        <a:t>8 %</a:t>
                      </a:r>
                    </a:p>
                  </a:txBody>
                  <a:tcPr anchor="ctr">
                    <a:solidFill>
                      <a:srgbClr val="D0D8E8"/>
                    </a:solidFill>
                  </a:tcPr>
                </a:tc>
                <a:extLst>
                  <a:ext uri="{0D108BD9-81ED-4DB2-BD59-A6C34878D82A}">
                    <a16:rowId xmlns:a16="http://schemas.microsoft.com/office/drawing/2014/main" val="3981867867"/>
                  </a:ext>
                </a:extLst>
              </a:tr>
              <a:tr h="302965">
                <a:tc vMerge="1">
                  <a:txBody>
                    <a:bodyPr/>
                    <a:lstStyle/>
                    <a:p>
                      <a:pPr algn="ctr"/>
                      <a:endParaRPr lang="fr-FR" b="1" dirty="0"/>
                    </a:p>
                  </a:txBody>
                  <a:tcPr anchor="ctr">
                    <a:solidFill>
                      <a:srgbClr val="E9EDF4"/>
                    </a:solidFill>
                  </a:tcPr>
                </a:tc>
                <a:tc>
                  <a:txBody>
                    <a:bodyPr/>
                    <a:lstStyle/>
                    <a:p>
                      <a:pPr algn="ctr"/>
                      <a:r>
                        <a:rPr lang="fr-FR" sz="1200" b="0" dirty="0"/>
                        <a:t>sur le lieu d’étude</a:t>
                      </a:r>
                    </a:p>
                  </a:txBody>
                  <a:tcPr anchor="ctr">
                    <a:solidFill>
                      <a:srgbClr val="D0D8E8"/>
                    </a:solidFill>
                  </a:tcPr>
                </a:tc>
                <a:tc>
                  <a:txBody>
                    <a:bodyPr/>
                    <a:lstStyle/>
                    <a:p>
                      <a:pPr algn="ctr"/>
                      <a:r>
                        <a:rPr lang="fr-FR" sz="1200" dirty="0"/>
                        <a:t>21 %</a:t>
                      </a:r>
                    </a:p>
                  </a:txBody>
                  <a:tcPr anchor="ctr">
                    <a:solidFill>
                      <a:srgbClr val="D0D8E8"/>
                    </a:solidFill>
                  </a:tcPr>
                </a:tc>
                <a:extLst>
                  <a:ext uri="{0D108BD9-81ED-4DB2-BD59-A6C34878D82A}">
                    <a16:rowId xmlns:a16="http://schemas.microsoft.com/office/drawing/2014/main" val="2335742343"/>
                  </a:ext>
                </a:extLst>
              </a:tr>
              <a:tr h="352203">
                <a:tc vMerge="1">
                  <a:txBody>
                    <a:bodyPr/>
                    <a:lstStyle/>
                    <a:p>
                      <a:pPr algn="ctr"/>
                      <a:endParaRPr lang="fr-FR" b="1" dirty="0"/>
                    </a:p>
                  </a:txBody>
                  <a:tcPr anchor="ctr">
                    <a:solidFill>
                      <a:srgbClr val="E9EDF4"/>
                    </a:solidFill>
                  </a:tcPr>
                </a:tc>
                <a:tc>
                  <a:txBody>
                    <a:bodyPr/>
                    <a:lstStyle/>
                    <a:p>
                      <a:pPr algn="ctr"/>
                      <a:r>
                        <a:rPr lang="fr-FR" sz="1200" b="0" dirty="0"/>
                        <a:t>dans le cadre d’activités sportives</a:t>
                      </a:r>
                    </a:p>
                  </a:txBody>
                  <a:tcPr anchor="ctr">
                    <a:solidFill>
                      <a:srgbClr val="D0D8E8"/>
                    </a:solidFill>
                  </a:tcPr>
                </a:tc>
                <a:tc>
                  <a:txBody>
                    <a:bodyPr/>
                    <a:lstStyle/>
                    <a:p>
                      <a:pPr algn="ctr"/>
                      <a:r>
                        <a:rPr lang="fr-FR" sz="1200" dirty="0"/>
                        <a:t>19 %</a:t>
                      </a:r>
                    </a:p>
                  </a:txBody>
                  <a:tcPr anchor="ctr">
                    <a:solidFill>
                      <a:srgbClr val="D0D8E8"/>
                    </a:solidFill>
                  </a:tcPr>
                </a:tc>
                <a:extLst>
                  <a:ext uri="{0D108BD9-81ED-4DB2-BD59-A6C34878D82A}">
                    <a16:rowId xmlns:a16="http://schemas.microsoft.com/office/drawing/2014/main" val="4226997788"/>
                  </a:ext>
                </a:extLst>
              </a:tr>
            </a:tbl>
          </a:graphicData>
        </a:graphic>
      </p:graphicFrame>
      <p:sp>
        <p:nvSpPr>
          <p:cNvPr id="6" name="ZoneTexte 5">
            <a:extLst>
              <a:ext uri="{FF2B5EF4-FFF2-40B4-BE49-F238E27FC236}">
                <a16:creationId xmlns:a16="http://schemas.microsoft.com/office/drawing/2014/main" id="{579CD164-61DC-4415-843D-2F87BF539188}"/>
              </a:ext>
            </a:extLst>
          </p:cNvPr>
          <p:cNvSpPr txBox="1"/>
          <p:nvPr/>
        </p:nvSpPr>
        <p:spPr>
          <a:xfrm>
            <a:off x="5134090" y="1865731"/>
            <a:ext cx="1921135" cy="738664"/>
          </a:xfrm>
          <a:prstGeom prst="rect">
            <a:avLst/>
          </a:prstGeom>
          <a:solidFill>
            <a:schemeClr val="tx2">
              <a:lumMod val="40000"/>
              <a:lumOff val="60000"/>
            </a:schemeClr>
          </a:solidFill>
          <a:effectLst>
            <a:innerShdw blurRad="114300">
              <a:prstClr val="black"/>
            </a:innerShdw>
          </a:effectLst>
        </p:spPr>
        <p:txBody>
          <a:bodyPr wrap="square" rtlCol="0">
            <a:spAutoFit/>
          </a:bodyPr>
          <a:lstStyle/>
          <a:p>
            <a:pPr algn="ctr"/>
            <a:r>
              <a:rPr lang="fr-FR" sz="1200" dirty="0"/>
              <a:t>Présence hors domicile (vacances – </a:t>
            </a:r>
            <a:r>
              <a:rPr lang="fr-FR" sz="1200" dirty="0" err="1"/>
              <a:t>we</a:t>
            </a:r>
            <a:r>
              <a:rPr lang="fr-FR" sz="1200" dirty="0"/>
              <a:t>) : </a:t>
            </a:r>
          </a:p>
          <a:p>
            <a:pPr algn="ctr"/>
            <a:r>
              <a:rPr lang="fr-FR" dirty="0"/>
              <a:t>23 jours</a:t>
            </a:r>
          </a:p>
        </p:txBody>
      </p:sp>
      <p:sp>
        <p:nvSpPr>
          <p:cNvPr id="7" name="ZoneTexte 6">
            <a:extLst>
              <a:ext uri="{FF2B5EF4-FFF2-40B4-BE49-F238E27FC236}">
                <a16:creationId xmlns:a16="http://schemas.microsoft.com/office/drawing/2014/main" id="{4C2D93F5-FE96-4B73-A065-03CEEF679860}"/>
              </a:ext>
            </a:extLst>
          </p:cNvPr>
          <p:cNvSpPr txBox="1"/>
          <p:nvPr/>
        </p:nvSpPr>
        <p:spPr>
          <a:xfrm>
            <a:off x="6794547" y="2632048"/>
            <a:ext cx="2111115" cy="732474"/>
          </a:xfrm>
          <a:prstGeom prst="rect">
            <a:avLst/>
          </a:prstGeom>
          <a:solidFill>
            <a:schemeClr val="tx2">
              <a:lumMod val="40000"/>
              <a:lumOff val="60000"/>
            </a:schemeClr>
          </a:solidFill>
          <a:effectLst>
            <a:innerShdw blurRad="114300">
              <a:prstClr val="black"/>
            </a:innerShdw>
          </a:effectLst>
        </p:spPr>
        <p:txBody>
          <a:bodyPr wrap="square" rtlCol="0">
            <a:noAutofit/>
          </a:bodyPr>
          <a:lstStyle/>
          <a:p>
            <a:pPr algn="ctr"/>
            <a:r>
              <a:rPr lang="fr-FR" sz="1200" dirty="0"/>
              <a:t>Part de télétravail (2019) :</a:t>
            </a:r>
          </a:p>
          <a:p>
            <a:pPr algn="ctr"/>
            <a:r>
              <a:rPr lang="fr-FR" dirty="0"/>
              <a:t>12,1 %</a:t>
            </a:r>
          </a:p>
        </p:txBody>
      </p:sp>
      <p:sp>
        <p:nvSpPr>
          <p:cNvPr id="8" name="ZoneTexte 7">
            <a:extLst>
              <a:ext uri="{FF2B5EF4-FFF2-40B4-BE49-F238E27FC236}">
                <a16:creationId xmlns:a16="http://schemas.microsoft.com/office/drawing/2014/main" id="{3356EB4F-9CAF-43CF-965C-3BE2B8F5722F}"/>
              </a:ext>
            </a:extLst>
          </p:cNvPr>
          <p:cNvSpPr txBox="1"/>
          <p:nvPr/>
        </p:nvSpPr>
        <p:spPr>
          <a:xfrm>
            <a:off x="397504" y="5481193"/>
            <a:ext cx="1894633" cy="553998"/>
          </a:xfrm>
          <a:prstGeom prst="rect">
            <a:avLst/>
          </a:prstGeom>
          <a:solidFill>
            <a:schemeClr val="tx2">
              <a:lumMod val="40000"/>
              <a:lumOff val="60000"/>
            </a:schemeClr>
          </a:solidFill>
          <a:effectLst>
            <a:innerShdw blurRad="114300">
              <a:prstClr val="black"/>
            </a:innerShdw>
          </a:effectLst>
        </p:spPr>
        <p:txBody>
          <a:bodyPr wrap="square" rtlCol="0">
            <a:spAutoFit/>
          </a:bodyPr>
          <a:lstStyle/>
          <a:p>
            <a:pPr algn="ctr"/>
            <a:r>
              <a:rPr lang="fr-FR" sz="1200" dirty="0"/>
              <a:t>Présence d’un lave-linge </a:t>
            </a:r>
          </a:p>
          <a:p>
            <a:pPr algn="ctr"/>
            <a:r>
              <a:rPr lang="fr-FR" dirty="0"/>
              <a:t>99 %</a:t>
            </a:r>
          </a:p>
        </p:txBody>
      </p:sp>
      <p:sp>
        <p:nvSpPr>
          <p:cNvPr id="9" name="ZoneTexte 8">
            <a:extLst>
              <a:ext uri="{FF2B5EF4-FFF2-40B4-BE49-F238E27FC236}">
                <a16:creationId xmlns:a16="http://schemas.microsoft.com/office/drawing/2014/main" id="{0C124953-19FF-4D72-91BD-8BBA0CE6890D}"/>
              </a:ext>
            </a:extLst>
          </p:cNvPr>
          <p:cNvSpPr txBox="1"/>
          <p:nvPr/>
        </p:nvSpPr>
        <p:spPr>
          <a:xfrm>
            <a:off x="2315880" y="5696812"/>
            <a:ext cx="2081992" cy="553998"/>
          </a:xfrm>
          <a:prstGeom prst="rect">
            <a:avLst/>
          </a:prstGeom>
          <a:solidFill>
            <a:schemeClr val="tx2">
              <a:lumMod val="40000"/>
              <a:lumOff val="60000"/>
            </a:schemeClr>
          </a:solidFill>
          <a:effectLst>
            <a:innerShdw blurRad="114300">
              <a:prstClr val="black"/>
            </a:innerShdw>
          </a:effectLst>
        </p:spPr>
        <p:txBody>
          <a:bodyPr wrap="square" rtlCol="0">
            <a:spAutoFit/>
          </a:bodyPr>
          <a:lstStyle/>
          <a:p>
            <a:pPr algn="ctr"/>
            <a:r>
              <a:rPr lang="fr-FR" sz="1200" dirty="0"/>
              <a:t>D’un lave-vaisselle :</a:t>
            </a:r>
          </a:p>
          <a:p>
            <a:pPr algn="ctr"/>
            <a:r>
              <a:rPr lang="fr-FR" dirty="0"/>
              <a:t>95 %</a:t>
            </a:r>
          </a:p>
        </p:txBody>
      </p:sp>
      <p:sp>
        <p:nvSpPr>
          <p:cNvPr id="10" name="ZoneTexte 9">
            <a:extLst>
              <a:ext uri="{FF2B5EF4-FFF2-40B4-BE49-F238E27FC236}">
                <a16:creationId xmlns:a16="http://schemas.microsoft.com/office/drawing/2014/main" id="{AEFB1D0F-5450-4DBA-83E3-0A0BE9118F73}"/>
              </a:ext>
            </a:extLst>
          </p:cNvPr>
          <p:cNvSpPr txBox="1"/>
          <p:nvPr/>
        </p:nvSpPr>
        <p:spPr>
          <a:xfrm>
            <a:off x="7055225" y="4592216"/>
            <a:ext cx="1984114" cy="1015663"/>
          </a:xfrm>
          <a:prstGeom prst="rect">
            <a:avLst/>
          </a:prstGeom>
          <a:solidFill>
            <a:schemeClr val="tx2">
              <a:lumMod val="40000"/>
              <a:lumOff val="60000"/>
            </a:schemeClr>
          </a:solidFill>
          <a:effectLst>
            <a:innerShdw blurRad="114300">
              <a:prstClr val="black"/>
            </a:innerShdw>
          </a:effectLst>
        </p:spPr>
        <p:txBody>
          <a:bodyPr wrap="square" rtlCol="0">
            <a:spAutoFit/>
          </a:bodyPr>
          <a:lstStyle/>
          <a:p>
            <a:pPr algn="ctr"/>
            <a:r>
              <a:rPr lang="fr-FR" sz="1200" dirty="0"/>
              <a:t>maison avec piscine :</a:t>
            </a:r>
            <a:br>
              <a:rPr lang="fr-FR" sz="1200" dirty="0"/>
            </a:br>
            <a:r>
              <a:rPr lang="fr-FR" dirty="0"/>
              <a:t>33,1 %</a:t>
            </a:r>
          </a:p>
          <a:p>
            <a:pPr algn="ctr"/>
            <a:r>
              <a:rPr lang="fr-FR" sz="1200" dirty="0"/>
              <a:t>surface moyenne piscine : </a:t>
            </a:r>
          </a:p>
          <a:p>
            <a:pPr algn="ctr"/>
            <a:r>
              <a:rPr lang="fr-FR" dirty="0"/>
              <a:t>22 m</a:t>
            </a:r>
            <a:r>
              <a:rPr lang="fr-FR" baseline="30000" dirty="0"/>
              <a:t>2</a:t>
            </a:r>
            <a:endParaRPr lang="fr-FR" dirty="0"/>
          </a:p>
        </p:txBody>
      </p:sp>
      <p:graphicFrame>
        <p:nvGraphicFramePr>
          <p:cNvPr id="11" name="Tableau 17">
            <a:extLst>
              <a:ext uri="{FF2B5EF4-FFF2-40B4-BE49-F238E27FC236}">
                <a16:creationId xmlns:a16="http://schemas.microsoft.com/office/drawing/2014/main" id="{CEE5336D-3163-4E41-AE37-9FE581CD921F}"/>
              </a:ext>
            </a:extLst>
          </p:cNvPr>
          <p:cNvGraphicFramePr>
            <a:graphicFrameLocks noGrp="1"/>
          </p:cNvGraphicFramePr>
          <p:nvPr>
            <p:extLst>
              <p:ext uri="{D42A27DB-BD31-4B8C-83A1-F6EECF244321}">
                <p14:modId xmlns:p14="http://schemas.microsoft.com/office/powerpoint/2010/main" val="2650789052"/>
              </p:ext>
            </p:extLst>
          </p:nvPr>
        </p:nvGraphicFramePr>
        <p:xfrm>
          <a:off x="4769872" y="4792643"/>
          <a:ext cx="2249576" cy="1377100"/>
        </p:xfrm>
        <a:graphic>
          <a:graphicData uri="http://schemas.openxmlformats.org/drawingml/2006/table">
            <a:tbl>
              <a:tblPr firstRow="1" bandRow="1">
                <a:tableStyleId>{5C22544A-7EE6-4342-B048-85BDC9FD1C3A}</a:tableStyleId>
              </a:tblPr>
              <a:tblGrid>
                <a:gridCol w="1617321">
                  <a:extLst>
                    <a:ext uri="{9D8B030D-6E8A-4147-A177-3AD203B41FA5}">
                      <a16:colId xmlns:a16="http://schemas.microsoft.com/office/drawing/2014/main" val="954786287"/>
                    </a:ext>
                  </a:extLst>
                </a:gridCol>
                <a:gridCol w="632255">
                  <a:extLst>
                    <a:ext uri="{9D8B030D-6E8A-4147-A177-3AD203B41FA5}">
                      <a16:colId xmlns:a16="http://schemas.microsoft.com/office/drawing/2014/main" val="644979913"/>
                    </a:ext>
                  </a:extLst>
                </a:gridCol>
              </a:tblGrid>
              <a:tr h="275420">
                <a:tc gridSpan="2">
                  <a:txBody>
                    <a:bodyPr/>
                    <a:lstStyle/>
                    <a:p>
                      <a:pPr algn="ctr"/>
                      <a:r>
                        <a:rPr lang="fr-FR" sz="1100" dirty="0"/>
                        <a:t>Fréquence arrosage gazon</a:t>
                      </a:r>
                    </a:p>
                  </a:txBody>
                  <a:tcPr anchor="ctr"/>
                </a:tc>
                <a:tc hMerge="1">
                  <a:txBody>
                    <a:bodyPr/>
                    <a:lstStyle/>
                    <a:p>
                      <a:endParaRPr lang="fr-FR" dirty="0"/>
                    </a:p>
                  </a:txBody>
                  <a:tcPr/>
                </a:tc>
                <a:extLst>
                  <a:ext uri="{0D108BD9-81ED-4DB2-BD59-A6C34878D82A}">
                    <a16:rowId xmlns:a16="http://schemas.microsoft.com/office/drawing/2014/main" val="715373157"/>
                  </a:ext>
                </a:extLst>
              </a:tr>
              <a:tr h="275420">
                <a:tc>
                  <a:txBody>
                    <a:bodyPr/>
                    <a:lstStyle/>
                    <a:p>
                      <a:r>
                        <a:rPr lang="fr-FR" sz="1100" dirty="0"/>
                        <a:t>(Très) régulièrement</a:t>
                      </a:r>
                    </a:p>
                  </a:txBody>
                  <a:tcPr/>
                </a:tc>
                <a:tc>
                  <a:txBody>
                    <a:bodyPr/>
                    <a:lstStyle/>
                    <a:p>
                      <a:r>
                        <a:rPr lang="fr-FR" sz="1100" dirty="0"/>
                        <a:t>7,1 %</a:t>
                      </a:r>
                    </a:p>
                  </a:txBody>
                  <a:tcPr/>
                </a:tc>
                <a:extLst>
                  <a:ext uri="{0D108BD9-81ED-4DB2-BD59-A6C34878D82A}">
                    <a16:rowId xmlns:a16="http://schemas.microsoft.com/office/drawing/2014/main" val="3140280065"/>
                  </a:ext>
                </a:extLst>
              </a:tr>
              <a:tr h="275420">
                <a:tc>
                  <a:txBody>
                    <a:bodyPr/>
                    <a:lstStyle/>
                    <a:p>
                      <a:r>
                        <a:rPr lang="fr-FR" sz="1100" dirty="0"/>
                        <a:t>De temps en temps</a:t>
                      </a:r>
                    </a:p>
                  </a:txBody>
                  <a:tcPr/>
                </a:tc>
                <a:tc>
                  <a:txBody>
                    <a:bodyPr/>
                    <a:lstStyle/>
                    <a:p>
                      <a:r>
                        <a:rPr lang="fr-FR" sz="1100" dirty="0"/>
                        <a:t>16,7 %</a:t>
                      </a:r>
                    </a:p>
                  </a:txBody>
                  <a:tcPr/>
                </a:tc>
                <a:extLst>
                  <a:ext uri="{0D108BD9-81ED-4DB2-BD59-A6C34878D82A}">
                    <a16:rowId xmlns:a16="http://schemas.microsoft.com/office/drawing/2014/main" val="384302319"/>
                  </a:ext>
                </a:extLst>
              </a:tr>
              <a:tr h="275420">
                <a:tc>
                  <a:txBody>
                    <a:bodyPr/>
                    <a:lstStyle/>
                    <a:p>
                      <a:r>
                        <a:rPr lang="fr-FR" sz="1100" dirty="0"/>
                        <a:t>Exceptionnellement</a:t>
                      </a:r>
                    </a:p>
                  </a:txBody>
                  <a:tcPr/>
                </a:tc>
                <a:tc>
                  <a:txBody>
                    <a:bodyPr/>
                    <a:lstStyle/>
                    <a:p>
                      <a:r>
                        <a:rPr lang="fr-FR" sz="1100" dirty="0"/>
                        <a:t>18,5 %</a:t>
                      </a:r>
                    </a:p>
                  </a:txBody>
                  <a:tcPr/>
                </a:tc>
                <a:extLst>
                  <a:ext uri="{0D108BD9-81ED-4DB2-BD59-A6C34878D82A}">
                    <a16:rowId xmlns:a16="http://schemas.microsoft.com/office/drawing/2014/main" val="1128691644"/>
                  </a:ext>
                </a:extLst>
              </a:tr>
              <a:tr h="275420">
                <a:tc>
                  <a:txBody>
                    <a:bodyPr/>
                    <a:lstStyle/>
                    <a:p>
                      <a:r>
                        <a:rPr lang="fr-FR" sz="1100" dirty="0"/>
                        <a:t>Jamais</a:t>
                      </a:r>
                    </a:p>
                  </a:txBody>
                  <a:tcPr/>
                </a:tc>
                <a:tc>
                  <a:txBody>
                    <a:bodyPr/>
                    <a:lstStyle/>
                    <a:p>
                      <a:r>
                        <a:rPr lang="fr-FR" sz="1100" dirty="0"/>
                        <a:t>57,7 %</a:t>
                      </a:r>
                    </a:p>
                  </a:txBody>
                  <a:tcPr/>
                </a:tc>
                <a:extLst>
                  <a:ext uri="{0D108BD9-81ED-4DB2-BD59-A6C34878D82A}">
                    <a16:rowId xmlns:a16="http://schemas.microsoft.com/office/drawing/2014/main" val="2789715783"/>
                  </a:ext>
                </a:extLst>
              </a:tr>
            </a:tbl>
          </a:graphicData>
        </a:graphic>
      </p:graphicFrame>
      <p:sp>
        <p:nvSpPr>
          <p:cNvPr id="12" name="ZoneTexte 11">
            <a:extLst>
              <a:ext uri="{FF2B5EF4-FFF2-40B4-BE49-F238E27FC236}">
                <a16:creationId xmlns:a16="http://schemas.microsoft.com/office/drawing/2014/main" id="{5C3E8A9E-3D21-4063-8378-321293319A33}"/>
              </a:ext>
            </a:extLst>
          </p:cNvPr>
          <p:cNvSpPr txBox="1"/>
          <p:nvPr/>
        </p:nvSpPr>
        <p:spPr>
          <a:xfrm>
            <a:off x="4752248" y="4166896"/>
            <a:ext cx="2267200" cy="553998"/>
          </a:xfrm>
          <a:prstGeom prst="rect">
            <a:avLst/>
          </a:prstGeom>
          <a:solidFill>
            <a:schemeClr val="tx2">
              <a:lumMod val="40000"/>
              <a:lumOff val="60000"/>
            </a:schemeClr>
          </a:solidFill>
          <a:effectLst>
            <a:innerShdw blurRad="114300">
              <a:prstClr val="black"/>
            </a:innerShdw>
          </a:effectLst>
        </p:spPr>
        <p:txBody>
          <a:bodyPr wrap="square" rtlCol="0">
            <a:spAutoFit/>
          </a:bodyPr>
          <a:lstStyle/>
          <a:p>
            <a:pPr algn="ctr"/>
            <a:r>
              <a:rPr lang="fr-FR" sz="1200" dirty="0"/>
              <a:t>Surface moyenne des jardins :</a:t>
            </a:r>
          </a:p>
          <a:p>
            <a:pPr algn="ctr"/>
            <a:r>
              <a:rPr lang="fr-FR" dirty="0"/>
              <a:t>873 m</a:t>
            </a:r>
            <a:r>
              <a:rPr lang="fr-FR" baseline="30000" dirty="0"/>
              <a:t>2</a:t>
            </a:r>
            <a:endParaRPr lang="fr-FR" dirty="0"/>
          </a:p>
        </p:txBody>
      </p:sp>
      <p:sp>
        <p:nvSpPr>
          <p:cNvPr id="13" name="ZoneTexte 12">
            <a:extLst>
              <a:ext uri="{FF2B5EF4-FFF2-40B4-BE49-F238E27FC236}">
                <a16:creationId xmlns:a16="http://schemas.microsoft.com/office/drawing/2014/main" id="{9B30F41D-C65B-4228-AEA0-4386B96B1E51}"/>
              </a:ext>
            </a:extLst>
          </p:cNvPr>
          <p:cNvSpPr txBox="1"/>
          <p:nvPr/>
        </p:nvSpPr>
        <p:spPr>
          <a:xfrm>
            <a:off x="5143552" y="1407812"/>
            <a:ext cx="3675273"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2000" dirty="0"/>
              <a:t>Présence dans le logement</a:t>
            </a:r>
          </a:p>
        </p:txBody>
      </p:sp>
      <p:sp>
        <p:nvSpPr>
          <p:cNvPr id="14" name="ZoneTexte 13">
            <a:extLst>
              <a:ext uri="{FF2B5EF4-FFF2-40B4-BE49-F238E27FC236}">
                <a16:creationId xmlns:a16="http://schemas.microsoft.com/office/drawing/2014/main" id="{C4F560E0-F28F-43B9-9530-63BE51E49FA3}"/>
              </a:ext>
            </a:extLst>
          </p:cNvPr>
          <p:cNvSpPr txBox="1"/>
          <p:nvPr/>
        </p:nvSpPr>
        <p:spPr>
          <a:xfrm>
            <a:off x="346351" y="4977210"/>
            <a:ext cx="3960440"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2000" dirty="0"/>
              <a:t>Equipements électro-ménagers</a:t>
            </a:r>
          </a:p>
        </p:txBody>
      </p:sp>
      <p:sp>
        <p:nvSpPr>
          <p:cNvPr id="15" name="ZoneTexte 14">
            <a:extLst>
              <a:ext uri="{FF2B5EF4-FFF2-40B4-BE49-F238E27FC236}">
                <a16:creationId xmlns:a16="http://schemas.microsoft.com/office/drawing/2014/main" id="{40A4E95C-18D6-4922-B228-E84FEE776B7C}"/>
              </a:ext>
            </a:extLst>
          </p:cNvPr>
          <p:cNvSpPr txBox="1"/>
          <p:nvPr/>
        </p:nvSpPr>
        <p:spPr>
          <a:xfrm>
            <a:off x="5220072" y="3563754"/>
            <a:ext cx="3598753"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2000" dirty="0"/>
              <a:t>Extérieurs</a:t>
            </a:r>
          </a:p>
        </p:txBody>
      </p:sp>
      <p:sp>
        <p:nvSpPr>
          <p:cNvPr id="16" name="ZoneTexte 15">
            <a:extLst>
              <a:ext uri="{FF2B5EF4-FFF2-40B4-BE49-F238E27FC236}">
                <a16:creationId xmlns:a16="http://schemas.microsoft.com/office/drawing/2014/main" id="{19393F7F-EAC2-4BFA-B02D-18ACA475C8A8}"/>
              </a:ext>
            </a:extLst>
          </p:cNvPr>
          <p:cNvSpPr txBox="1"/>
          <p:nvPr/>
        </p:nvSpPr>
        <p:spPr>
          <a:xfrm>
            <a:off x="325174" y="1437556"/>
            <a:ext cx="3960440"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2000" dirty="0"/>
              <a:t>Pratiques sur les lieux de travail</a:t>
            </a:r>
          </a:p>
        </p:txBody>
      </p:sp>
      <p:pic>
        <p:nvPicPr>
          <p:cNvPr id="17" name="Image 16">
            <a:extLst>
              <a:ext uri="{FF2B5EF4-FFF2-40B4-BE49-F238E27FC236}">
                <a16:creationId xmlns:a16="http://schemas.microsoft.com/office/drawing/2014/main" id="{A4C12C3C-DCA4-478C-9E94-70B384F5C009}"/>
              </a:ext>
            </a:extLst>
          </p:cNvPr>
          <p:cNvPicPr>
            <a:picLocks noChangeAspect="1"/>
          </p:cNvPicPr>
          <p:nvPr/>
        </p:nvPicPr>
        <p:blipFill>
          <a:blip r:embed="rId2"/>
          <a:stretch>
            <a:fillRect/>
          </a:stretch>
        </p:blipFill>
        <p:spPr>
          <a:xfrm>
            <a:off x="9737" y="190640"/>
            <a:ext cx="2282400" cy="1080945"/>
          </a:xfrm>
          <a:prstGeom prst="rect">
            <a:avLst/>
          </a:prstGeom>
        </p:spPr>
      </p:pic>
      <p:cxnSp>
        <p:nvCxnSpPr>
          <p:cNvPr id="18" name="Connecteur droit 17">
            <a:extLst>
              <a:ext uri="{FF2B5EF4-FFF2-40B4-BE49-F238E27FC236}">
                <a16:creationId xmlns:a16="http://schemas.microsoft.com/office/drawing/2014/main" id="{1EA9373C-18F5-4E88-AB98-6549BFC8DACA}"/>
              </a:ext>
            </a:extLst>
          </p:cNvPr>
          <p:cNvCxnSpPr/>
          <p:nvPr/>
        </p:nvCxnSpPr>
        <p:spPr>
          <a:xfrm>
            <a:off x="4572000" y="1407812"/>
            <a:ext cx="0" cy="5051641"/>
          </a:xfrm>
          <a:prstGeom prst="line">
            <a:avLst/>
          </a:prstGeom>
          <a:ln w="571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2962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Reconstitution de la consommation d’eau des foyers</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28</a:t>
            </a:fld>
            <a:endParaRPr lang="fr-FR" dirty="0"/>
          </a:p>
        </p:txBody>
      </p:sp>
      <p:sp>
        <p:nvSpPr>
          <p:cNvPr id="4" name="Espace réservé du texte 3"/>
          <p:cNvSpPr>
            <a:spLocks noGrp="1"/>
          </p:cNvSpPr>
          <p:nvPr>
            <p:ph type="body" sz="quarter" idx="13"/>
          </p:nvPr>
        </p:nvSpPr>
        <p:spPr>
          <a:xfrm>
            <a:off x="539750" y="1628775"/>
            <a:ext cx="8147050" cy="5040585"/>
          </a:xfrm>
        </p:spPr>
        <p:txBody>
          <a:bodyPr>
            <a:normAutofit/>
          </a:bodyPr>
          <a:lstStyle/>
          <a:p>
            <a:pPr marL="857250" lvl="1" indent="-342900">
              <a:spcBef>
                <a:spcPts val="1800"/>
              </a:spcBef>
              <a:buClr>
                <a:schemeClr val="accent2"/>
              </a:buClr>
              <a:buSzPct val="100000"/>
              <a:buFont typeface="Arial" panose="020B0604020202020204" pitchFamily="34" charset="0"/>
              <a:buChar char="•"/>
            </a:pPr>
            <a:endParaRPr lang="fr-FR" sz="2000" dirty="0">
              <a:latin typeface="Calibri"/>
              <a:ea typeface="Calibri"/>
              <a:cs typeface="Arial"/>
            </a:endParaRPr>
          </a:p>
          <a:p>
            <a:pPr marL="857250" lvl="1" indent="-342900">
              <a:spcBef>
                <a:spcPts val="1800"/>
              </a:spcBef>
              <a:buClr>
                <a:schemeClr val="accent2"/>
              </a:buClr>
              <a:buSzPct val="100000"/>
              <a:buFont typeface="Arial" panose="020B0604020202020204" pitchFamily="34" charset="0"/>
              <a:buChar char="•"/>
            </a:pPr>
            <a:endParaRPr lang="fr-FR" sz="2000" dirty="0">
              <a:latin typeface="Calibri"/>
              <a:ea typeface="Calibri"/>
              <a:cs typeface="Arial"/>
            </a:endParaRPr>
          </a:p>
          <a:p>
            <a:pPr marL="857250" lvl="1" indent="-342900">
              <a:spcBef>
                <a:spcPts val="1800"/>
              </a:spcBef>
              <a:buClr>
                <a:schemeClr val="accent2"/>
              </a:buClr>
              <a:buSzPct val="100000"/>
              <a:buFont typeface="Arial" panose="020B0604020202020204" pitchFamily="34" charset="0"/>
              <a:buChar char="•"/>
            </a:pPr>
            <a:endParaRPr lang="fr-FR" sz="2000" dirty="0">
              <a:latin typeface="+mj-lt"/>
            </a:endParaRPr>
          </a:p>
        </p:txBody>
      </p:sp>
      <p:sp>
        <p:nvSpPr>
          <p:cNvPr id="6" name="Espace réservé du texte 3">
            <a:extLst>
              <a:ext uri="{FF2B5EF4-FFF2-40B4-BE49-F238E27FC236}">
                <a16:creationId xmlns:a16="http://schemas.microsoft.com/office/drawing/2014/main" id="{EF516B43-1188-45F5-B30E-2B20EA7F5E12}"/>
              </a:ext>
            </a:extLst>
          </p:cNvPr>
          <p:cNvSpPr txBox="1">
            <a:spLocks/>
          </p:cNvSpPr>
          <p:nvPr/>
        </p:nvSpPr>
        <p:spPr>
          <a:xfrm>
            <a:off x="395536" y="1500008"/>
            <a:ext cx="8147050" cy="5040585"/>
          </a:xfrm>
          <a:prstGeom prst="rect">
            <a:avLst/>
          </a:prstGeom>
        </p:spPr>
        <p:txBody>
          <a:bodyPr vert="horz" lIns="91440" tIns="45720" rIns="91440" bIns="45720" numCol="1" rtlCol="0">
            <a:normAutofit/>
          </a:bodyPr>
          <a:lstStyle>
            <a:lvl1pPr marL="342900" indent="-342900" algn="l" defTabSz="457200" rtl="0" eaLnBrk="1" latinLnBrk="0" hangingPunct="1">
              <a:spcBef>
                <a:spcPct val="20000"/>
              </a:spcBef>
              <a:buFont typeface="Arial"/>
              <a:buChar char="•"/>
              <a:defRPr sz="3200" kern="1200">
                <a:solidFill>
                  <a:srgbClr val="0070C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70C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70C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70C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70C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a:spcBef>
                <a:spcPts val="1800"/>
              </a:spcBef>
              <a:buClr>
                <a:schemeClr val="accent2"/>
              </a:buClr>
              <a:buSzPct val="100000"/>
              <a:buFont typeface="Arial" panose="020B0604020202020204" pitchFamily="34" charset="0"/>
              <a:buChar char="•"/>
            </a:pPr>
            <a:endParaRPr lang="fr-FR" sz="1800" u="sng" dirty="0"/>
          </a:p>
          <a:p>
            <a:pPr marL="457200">
              <a:spcBef>
                <a:spcPts val="1800"/>
              </a:spcBef>
              <a:buClr>
                <a:schemeClr val="accent2"/>
              </a:buClr>
              <a:buSzPct val="100000"/>
              <a:buFont typeface="Arial" panose="020B0604020202020204" pitchFamily="34" charset="0"/>
              <a:buChar char="•"/>
            </a:pPr>
            <a:endParaRPr lang="fr-FR" sz="2400" dirty="0"/>
          </a:p>
          <a:p>
            <a:pPr marL="857250" lvl="1">
              <a:spcBef>
                <a:spcPts val="1800"/>
              </a:spcBef>
              <a:buClr>
                <a:schemeClr val="accent2"/>
              </a:buClr>
              <a:buSzPct val="100000"/>
              <a:buFont typeface="Arial" panose="020B0604020202020204" pitchFamily="34" charset="0"/>
              <a:buChar char="•"/>
            </a:pPr>
            <a:endParaRPr lang="fr-FR" sz="2000" dirty="0"/>
          </a:p>
          <a:p>
            <a:pPr marL="857250" lvl="1">
              <a:spcBef>
                <a:spcPts val="1800"/>
              </a:spcBef>
              <a:buClr>
                <a:schemeClr val="accent2"/>
              </a:buClr>
              <a:buSzPct val="100000"/>
              <a:buFont typeface="Arial" panose="020B0604020202020204" pitchFamily="34" charset="0"/>
              <a:buChar char="•"/>
            </a:pPr>
            <a:endParaRPr lang="fr-FR" sz="2000" dirty="0"/>
          </a:p>
          <a:p>
            <a:pPr marL="857250" lvl="1">
              <a:spcBef>
                <a:spcPts val="1800"/>
              </a:spcBef>
              <a:buClr>
                <a:schemeClr val="accent2"/>
              </a:buClr>
              <a:buSzPct val="100000"/>
              <a:buFont typeface="Arial" panose="020B0604020202020204" pitchFamily="34" charset="0"/>
              <a:buChar char="•"/>
            </a:pPr>
            <a:endParaRPr lang="fr-FR" sz="2000" dirty="0"/>
          </a:p>
          <a:p>
            <a:pPr marL="857250" lvl="1">
              <a:spcBef>
                <a:spcPts val="1800"/>
              </a:spcBef>
              <a:buClr>
                <a:schemeClr val="accent2"/>
              </a:buClr>
              <a:buSzPct val="100000"/>
              <a:buFont typeface="Arial" panose="020B0604020202020204" pitchFamily="34" charset="0"/>
              <a:buChar char="•"/>
            </a:pPr>
            <a:endParaRPr lang="fr-FR" sz="2000" dirty="0"/>
          </a:p>
          <a:p>
            <a:pPr marL="457200">
              <a:spcBef>
                <a:spcPts val="1800"/>
              </a:spcBef>
              <a:buClr>
                <a:schemeClr val="accent2"/>
              </a:buClr>
              <a:buSzPct val="100000"/>
              <a:buFont typeface="Arial" panose="020B0604020202020204" pitchFamily="34" charset="0"/>
              <a:buChar char="•"/>
            </a:pPr>
            <a:endParaRPr lang="fr-FR" sz="1700" dirty="0"/>
          </a:p>
        </p:txBody>
      </p:sp>
      <p:sp>
        <p:nvSpPr>
          <p:cNvPr id="7" name="ZoneTexte 6">
            <a:extLst>
              <a:ext uri="{FF2B5EF4-FFF2-40B4-BE49-F238E27FC236}">
                <a16:creationId xmlns:a16="http://schemas.microsoft.com/office/drawing/2014/main" id="{968F971C-F16B-4DE9-8F93-1758BC82CFCC}"/>
              </a:ext>
            </a:extLst>
          </p:cNvPr>
          <p:cNvSpPr txBox="1"/>
          <p:nvPr/>
        </p:nvSpPr>
        <p:spPr>
          <a:xfrm>
            <a:off x="4217773" y="2973859"/>
            <a:ext cx="914400" cy="914400"/>
          </a:xfrm>
          <a:prstGeom prst="rect">
            <a:avLst/>
          </a:prstGeom>
          <a:noFill/>
        </p:spPr>
        <p:txBody>
          <a:bodyPr wrap="square" rtlCol="0">
            <a:spAutoFit/>
          </a:bodyPr>
          <a:lstStyle/>
          <a:p>
            <a:endParaRPr lang="fr-FR" dirty="0"/>
          </a:p>
        </p:txBody>
      </p:sp>
      <p:sp>
        <p:nvSpPr>
          <p:cNvPr id="11" name="ZoneTexte 10">
            <a:extLst>
              <a:ext uri="{FF2B5EF4-FFF2-40B4-BE49-F238E27FC236}">
                <a16:creationId xmlns:a16="http://schemas.microsoft.com/office/drawing/2014/main" id="{FF02A714-2C28-4426-AD65-4D9A4E031BEA}"/>
              </a:ext>
            </a:extLst>
          </p:cNvPr>
          <p:cNvSpPr txBox="1"/>
          <p:nvPr/>
        </p:nvSpPr>
        <p:spPr>
          <a:xfrm>
            <a:off x="4911827" y="3717032"/>
            <a:ext cx="184731" cy="369332"/>
          </a:xfrm>
          <a:prstGeom prst="rect">
            <a:avLst/>
          </a:prstGeom>
          <a:noFill/>
        </p:spPr>
        <p:txBody>
          <a:bodyPr wrap="none" rtlCol="0">
            <a:spAutoFit/>
          </a:bodyPr>
          <a:lstStyle/>
          <a:p>
            <a:endParaRPr lang="fr-FR" dirty="0"/>
          </a:p>
        </p:txBody>
      </p:sp>
      <p:sp>
        <p:nvSpPr>
          <p:cNvPr id="12" name="ZoneTexte 11">
            <a:extLst>
              <a:ext uri="{FF2B5EF4-FFF2-40B4-BE49-F238E27FC236}">
                <a16:creationId xmlns:a16="http://schemas.microsoft.com/office/drawing/2014/main" id="{49875552-F2C5-4879-AE73-0DAA5DE1BA4B}"/>
              </a:ext>
            </a:extLst>
          </p:cNvPr>
          <p:cNvSpPr txBox="1"/>
          <p:nvPr/>
        </p:nvSpPr>
        <p:spPr>
          <a:xfrm>
            <a:off x="4073559" y="2492896"/>
            <a:ext cx="184731" cy="369332"/>
          </a:xfrm>
          <a:prstGeom prst="rect">
            <a:avLst/>
          </a:prstGeom>
          <a:noFill/>
        </p:spPr>
        <p:txBody>
          <a:bodyPr wrap="none" rtlCol="0">
            <a:spAutoFit/>
          </a:bodyPr>
          <a:lstStyle/>
          <a:p>
            <a:endParaRPr lang="fr-FR" dirty="0"/>
          </a:p>
        </p:txBody>
      </p:sp>
      <p:sp>
        <p:nvSpPr>
          <p:cNvPr id="19" name="Espace réservé du texte 3">
            <a:extLst>
              <a:ext uri="{FF2B5EF4-FFF2-40B4-BE49-F238E27FC236}">
                <a16:creationId xmlns:a16="http://schemas.microsoft.com/office/drawing/2014/main" id="{24E6B5DA-ABD9-4D8C-9D33-E21622CA3C53}"/>
              </a:ext>
            </a:extLst>
          </p:cNvPr>
          <p:cNvSpPr txBox="1">
            <a:spLocks/>
          </p:cNvSpPr>
          <p:nvPr/>
        </p:nvSpPr>
        <p:spPr>
          <a:xfrm>
            <a:off x="323528" y="1501689"/>
            <a:ext cx="8596552" cy="50405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rgbClr val="0070C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70C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70C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70C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70C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4300" indent="0">
              <a:spcBef>
                <a:spcPts val="1800"/>
              </a:spcBef>
              <a:buClr>
                <a:schemeClr val="accent2"/>
              </a:buClr>
              <a:buSzPct val="100000"/>
              <a:buNone/>
            </a:pPr>
            <a:r>
              <a:rPr lang="fr-FR" sz="2200" dirty="0">
                <a:solidFill>
                  <a:srgbClr val="0077D4"/>
                </a:solidFill>
                <a:latin typeface="Trebuchet MS" panose="020B0603020202020204" pitchFamily="34" charset="0"/>
              </a:rPr>
              <a:t>Des constats :</a:t>
            </a:r>
          </a:p>
          <a:p>
            <a:pPr marL="857250" lvl="1">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fréquences de douche et durées dépendent de l'âge</a:t>
            </a:r>
          </a:p>
          <a:p>
            <a:pPr marL="857250" lvl="1">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présence plus fréquente d'un lave-vaisselle dans les maisons</a:t>
            </a:r>
          </a:p>
          <a:p>
            <a:pPr marL="857250" lvl="1">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pratiques indépendantes des territoires</a:t>
            </a:r>
          </a:p>
          <a:p>
            <a:pPr marL="114300" indent="0">
              <a:spcBef>
                <a:spcPts val="1200"/>
              </a:spcBef>
              <a:buClr>
                <a:schemeClr val="accent2"/>
              </a:buClr>
              <a:buSzPct val="100000"/>
              <a:buNone/>
            </a:pPr>
            <a:endParaRPr lang="fr-FR" sz="2200" dirty="0"/>
          </a:p>
          <a:p>
            <a:pPr marL="114300" indent="0">
              <a:spcBef>
                <a:spcPts val="1200"/>
              </a:spcBef>
              <a:buClr>
                <a:schemeClr val="accent2"/>
              </a:buClr>
              <a:buSzPct val="100000"/>
              <a:buNone/>
            </a:pPr>
            <a:r>
              <a:rPr lang="fr-FR" sz="2200" dirty="0"/>
              <a:t>Exercice de reconstitution des consommations sur la base :</a:t>
            </a:r>
          </a:p>
          <a:p>
            <a:pPr marL="857250" lvl="1">
              <a:spcBef>
                <a:spcPts val="1200"/>
              </a:spcBef>
              <a:buClr>
                <a:schemeClr val="accent2"/>
              </a:buClr>
              <a:buSzPct val="100000"/>
              <a:buFont typeface="Arial" panose="020B0604020202020204" pitchFamily="34" charset="0"/>
              <a:buChar char="•"/>
            </a:pPr>
            <a:r>
              <a:rPr lang="fr-FR" sz="2200" dirty="0"/>
              <a:t>des réponses des enquêtés</a:t>
            </a:r>
          </a:p>
          <a:p>
            <a:pPr marL="857250" lvl="1">
              <a:spcBef>
                <a:spcPts val="1200"/>
              </a:spcBef>
              <a:buClr>
                <a:schemeClr val="accent2"/>
              </a:buClr>
              <a:buSzPct val="100000"/>
              <a:buFont typeface="Arial" panose="020B0604020202020204" pitchFamily="34" charset="0"/>
              <a:buChar char="•"/>
            </a:pPr>
            <a:r>
              <a:rPr lang="fr-FR" sz="2200" dirty="0"/>
              <a:t>d'hypothèses de consommations unitaires</a:t>
            </a:r>
            <a:endParaRPr lang="fr-FR" sz="1600" dirty="0">
              <a:solidFill>
                <a:srgbClr val="0077D4"/>
              </a:solidFill>
              <a:latin typeface="Trebuchet MS" panose="020B0603020202020204" pitchFamily="34" charset="0"/>
            </a:endParaRPr>
          </a:p>
          <a:p>
            <a:pPr marL="1257300" lvl="2">
              <a:spcBef>
                <a:spcPts val="1800"/>
              </a:spcBef>
              <a:buClr>
                <a:schemeClr val="accent2"/>
              </a:buClr>
              <a:buSzPct val="100000"/>
              <a:buFont typeface="Arial" panose="020B0604020202020204" pitchFamily="34" charset="0"/>
              <a:buChar char="•"/>
            </a:pPr>
            <a:endParaRPr lang="fr-FR" sz="1600" dirty="0">
              <a:solidFill>
                <a:srgbClr val="0077D4"/>
              </a:solidFill>
              <a:latin typeface="Trebuchet MS" panose="020B0603020202020204" pitchFamily="34" charset="0"/>
            </a:endParaRPr>
          </a:p>
          <a:p>
            <a:pPr marL="457200">
              <a:spcBef>
                <a:spcPts val="1800"/>
              </a:spcBef>
              <a:buClr>
                <a:schemeClr val="accent2"/>
              </a:buClr>
              <a:buSzPct val="100000"/>
              <a:buFont typeface="Arial" panose="020B0604020202020204" pitchFamily="34" charset="0"/>
              <a:buChar char="•"/>
            </a:pPr>
            <a:endParaRPr lang="fr-FR" dirty="0">
              <a:solidFill>
                <a:srgbClr val="0077D4"/>
              </a:solidFill>
              <a:latin typeface="Trebuchet MS" panose="020B0603020202020204" pitchFamily="34" charset="0"/>
            </a:endParaRPr>
          </a:p>
        </p:txBody>
      </p:sp>
      <p:pic>
        <p:nvPicPr>
          <p:cNvPr id="13" name="Image 12">
            <a:extLst>
              <a:ext uri="{FF2B5EF4-FFF2-40B4-BE49-F238E27FC236}">
                <a16:creationId xmlns:a16="http://schemas.microsoft.com/office/drawing/2014/main" id="{C9023C7A-D397-491A-A6EF-0FC0F9EC8283}"/>
              </a:ext>
            </a:extLst>
          </p:cNvPr>
          <p:cNvPicPr>
            <a:picLocks noChangeAspect="1"/>
          </p:cNvPicPr>
          <p:nvPr/>
        </p:nvPicPr>
        <p:blipFill>
          <a:blip r:embed="rId2"/>
          <a:stretch>
            <a:fillRect/>
          </a:stretch>
        </p:blipFill>
        <p:spPr>
          <a:xfrm>
            <a:off x="9737" y="190640"/>
            <a:ext cx="2282400" cy="1080945"/>
          </a:xfrm>
          <a:prstGeom prst="rect">
            <a:avLst/>
          </a:prstGeom>
        </p:spPr>
      </p:pic>
      <p:grpSp>
        <p:nvGrpSpPr>
          <p:cNvPr id="14" name="Groupe 13">
            <a:extLst>
              <a:ext uri="{FF2B5EF4-FFF2-40B4-BE49-F238E27FC236}">
                <a16:creationId xmlns:a16="http://schemas.microsoft.com/office/drawing/2014/main" id="{7D6C89E3-945E-44CC-B8E4-B7861D802027}"/>
              </a:ext>
            </a:extLst>
          </p:cNvPr>
          <p:cNvGrpSpPr/>
          <p:nvPr/>
        </p:nvGrpSpPr>
        <p:grpSpPr>
          <a:xfrm>
            <a:off x="4393830" y="6119364"/>
            <a:ext cx="4682108" cy="421228"/>
            <a:chOff x="19557" y="5415908"/>
            <a:chExt cx="9089609" cy="817750"/>
          </a:xfrm>
        </p:grpSpPr>
        <p:pic>
          <p:nvPicPr>
            <p:cNvPr id="15" name="Picture 2" descr="\\serveur\DONNEES\Projets\Commun\SMEGREG\Locaux_Info_Materiel\Logos\Autres logos\INRAE\Logo-INRAE_Quadri-[HD].jpg">
              <a:extLst>
                <a:ext uri="{FF2B5EF4-FFF2-40B4-BE49-F238E27FC236}">
                  <a16:creationId xmlns:a16="http://schemas.microsoft.com/office/drawing/2014/main" id="{B789BB6C-E629-4366-9734-003B6A548104}"/>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a:extLst>
                <a:ext uri="{FF2B5EF4-FFF2-40B4-BE49-F238E27FC236}">
                  <a16:creationId xmlns:a16="http://schemas.microsoft.com/office/drawing/2014/main" id="{B4C62CE3-D1A5-4A03-ADB0-0AB54209C276}"/>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7">
              <a:extLst>
                <a:ext uri="{FF2B5EF4-FFF2-40B4-BE49-F238E27FC236}">
                  <a16:creationId xmlns:a16="http://schemas.microsoft.com/office/drawing/2014/main" id="{275B7BF8-B182-4EF8-A200-AFFBB41391A7}"/>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5">
              <a:extLst>
                <a:ext uri="{FF2B5EF4-FFF2-40B4-BE49-F238E27FC236}">
                  <a16:creationId xmlns:a16="http://schemas.microsoft.com/office/drawing/2014/main" id="{1EE52ECC-563A-49EF-830B-F7B221D670A2}"/>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Image 19" descr="SMEGREG EPTB logo Quad.jpg">
              <a:extLst>
                <a:ext uri="{FF2B5EF4-FFF2-40B4-BE49-F238E27FC236}">
                  <a16:creationId xmlns:a16="http://schemas.microsoft.com/office/drawing/2014/main" id="{63D07ACD-601E-41A9-B9AA-193B9F7B0F18}"/>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4094527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3200" dirty="0"/>
              <a:t>Exercice de reconstitution de la consommation "Hypothèses basses"</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29</a:t>
            </a:fld>
            <a:endParaRPr lang="fr-FR" dirty="0"/>
          </a:p>
        </p:txBody>
      </p:sp>
      <p:sp>
        <p:nvSpPr>
          <p:cNvPr id="4" name="Espace réservé du texte 3"/>
          <p:cNvSpPr>
            <a:spLocks noGrp="1"/>
          </p:cNvSpPr>
          <p:nvPr>
            <p:ph type="body" sz="quarter" idx="13"/>
          </p:nvPr>
        </p:nvSpPr>
        <p:spPr>
          <a:xfrm>
            <a:off x="539750" y="1628775"/>
            <a:ext cx="8147050" cy="5040585"/>
          </a:xfrm>
        </p:spPr>
        <p:txBody>
          <a:bodyPr>
            <a:normAutofit/>
          </a:bodyPr>
          <a:lstStyle/>
          <a:p>
            <a:pPr marL="857250" lvl="1" indent="-342900">
              <a:spcBef>
                <a:spcPts val="1800"/>
              </a:spcBef>
              <a:buClr>
                <a:schemeClr val="accent2"/>
              </a:buClr>
              <a:buSzPct val="100000"/>
              <a:buFont typeface="Arial" panose="020B0604020202020204" pitchFamily="34" charset="0"/>
              <a:buChar char="•"/>
            </a:pPr>
            <a:endParaRPr lang="fr-FR" sz="2000" dirty="0">
              <a:latin typeface="Calibri"/>
              <a:ea typeface="Calibri"/>
              <a:cs typeface="Arial"/>
            </a:endParaRPr>
          </a:p>
          <a:p>
            <a:pPr marL="857250" lvl="1" indent="-342900">
              <a:spcBef>
                <a:spcPts val="1800"/>
              </a:spcBef>
              <a:buClr>
                <a:schemeClr val="accent2"/>
              </a:buClr>
              <a:buSzPct val="100000"/>
              <a:buFont typeface="Arial" panose="020B0604020202020204" pitchFamily="34" charset="0"/>
              <a:buChar char="•"/>
            </a:pPr>
            <a:endParaRPr lang="fr-FR" sz="2000" dirty="0">
              <a:latin typeface="Calibri"/>
              <a:ea typeface="Calibri"/>
              <a:cs typeface="Arial"/>
            </a:endParaRPr>
          </a:p>
          <a:p>
            <a:pPr marL="857250" lvl="1" indent="-342900">
              <a:spcBef>
                <a:spcPts val="1800"/>
              </a:spcBef>
              <a:buClr>
                <a:schemeClr val="accent2"/>
              </a:buClr>
              <a:buSzPct val="100000"/>
              <a:buFont typeface="Arial" panose="020B0604020202020204" pitchFamily="34" charset="0"/>
              <a:buChar char="•"/>
            </a:pPr>
            <a:endParaRPr lang="fr-FR" sz="2000" dirty="0">
              <a:latin typeface="+mj-lt"/>
            </a:endParaRPr>
          </a:p>
        </p:txBody>
      </p:sp>
      <p:pic>
        <p:nvPicPr>
          <p:cNvPr id="5" name="Image 4">
            <a:extLst>
              <a:ext uri="{FF2B5EF4-FFF2-40B4-BE49-F238E27FC236}">
                <a16:creationId xmlns:a16="http://schemas.microsoft.com/office/drawing/2014/main" id="{97C0CAEA-E7D1-488A-8EFB-EAF00CDA56CA}"/>
              </a:ext>
            </a:extLst>
          </p:cNvPr>
          <p:cNvPicPr>
            <a:picLocks noChangeAspect="1"/>
          </p:cNvPicPr>
          <p:nvPr/>
        </p:nvPicPr>
        <p:blipFill>
          <a:blip r:embed="rId2"/>
          <a:stretch>
            <a:fillRect/>
          </a:stretch>
        </p:blipFill>
        <p:spPr>
          <a:xfrm>
            <a:off x="236863" y="1426732"/>
            <a:ext cx="8670274" cy="4409333"/>
          </a:xfrm>
          <a:prstGeom prst="rect">
            <a:avLst/>
          </a:prstGeom>
        </p:spPr>
      </p:pic>
      <p:pic>
        <p:nvPicPr>
          <p:cNvPr id="6" name="Image 5">
            <a:extLst>
              <a:ext uri="{FF2B5EF4-FFF2-40B4-BE49-F238E27FC236}">
                <a16:creationId xmlns:a16="http://schemas.microsoft.com/office/drawing/2014/main" id="{54963311-CE3E-4C4E-900D-0799FE9F2E46}"/>
              </a:ext>
            </a:extLst>
          </p:cNvPr>
          <p:cNvPicPr>
            <a:picLocks noChangeAspect="1"/>
          </p:cNvPicPr>
          <p:nvPr/>
        </p:nvPicPr>
        <p:blipFill>
          <a:blip r:embed="rId3"/>
          <a:stretch>
            <a:fillRect/>
          </a:stretch>
        </p:blipFill>
        <p:spPr>
          <a:xfrm>
            <a:off x="9737" y="190640"/>
            <a:ext cx="2282400" cy="1080945"/>
          </a:xfrm>
          <a:prstGeom prst="rect">
            <a:avLst/>
          </a:prstGeom>
        </p:spPr>
      </p:pic>
      <p:grpSp>
        <p:nvGrpSpPr>
          <p:cNvPr id="7" name="Groupe 6">
            <a:extLst>
              <a:ext uri="{FF2B5EF4-FFF2-40B4-BE49-F238E27FC236}">
                <a16:creationId xmlns:a16="http://schemas.microsoft.com/office/drawing/2014/main" id="{B25DEF88-BF24-4DC8-8198-68B144AE95B7}"/>
              </a:ext>
            </a:extLst>
          </p:cNvPr>
          <p:cNvGrpSpPr/>
          <p:nvPr/>
        </p:nvGrpSpPr>
        <p:grpSpPr>
          <a:xfrm>
            <a:off x="4393830" y="6119364"/>
            <a:ext cx="4682108" cy="421228"/>
            <a:chOff x="19557" y="5415908"/>
            <a:chExt cx="9089609" cy="817750"/>
          </a:xfrm>
        </p:grpSpPr>
        <p:pic>
          <p:nvPicPr>
            <p:cNvPr id="8" name="Picture 2" descr="\\serveur\DONNEES\Projets\Commun\SMEGREG\Locaux_Info_Materiel\Logos\Autres logos\INRAE\Logo-INRAE_Quadri-[HD].jpg">
              <a:extLst>
                <a:ext uri="{FF2B5EF4-FFF2-40B4-BE49-F238E27FC236}">
                  <a16:creationId xmlns:a16="http://schemas.microsoft.com/office/drawing/2014/main" id="{3C423204-69C6-42BC-AFF0-4BE60135D38B}"/>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53E7D664-3572-47E4-B00D-A0408DFE65D1}"/>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7">
              <a:extLst>
                <a:ext uri="{FF2B5EF4-FFF2-40B4-BE49-F238E27FC236}">
                  <a16:creationId xmlns:a16="http://schemas.microsoft.com/office/drawing/2014/main" id="{21E380B0-8FE9-4E1D-B8FB-5436486C5A1C}"/>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a:extLst>
                <a:ext uri="{FF2B5EF4-FFF2-40B4-BE49-F238E27FC236}">
                  <a16:creationId xmlns:a16="http://schemas.microsoft.com/office/drawing/2014/main" id="{5111D554-9455-4752-81F1-A39F86CBC1EC}"/>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Image 11" descr="SMEGREG EPTB logo Quad.jpg">
              <a:extLst>
                <a:ext uri="{FF2B5EF4-FFF2-40B4-BE49-F238E27FC236}">
                  <a16:creationId xmlns:a16="http://schemas.microsoft.com/office/drawing/2014/main" id="{FC318688-3906-4280-97CB-4BC44249A734}"/>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2201933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Suite du projet</a:t>
            </a:r>
          </a:p>
        </p:txBody>
      </p:sp>
      <p:sp>
        <p:nvSpPr>
          <p:cNvPr id="4" name="Espace réservé du numéro de diapositive 3"/>
          <p:cNvSpPr>
            <a:spLocks noGrp="1"/>
          </p:cNvSpPr>
          <p:nvPr>
            <p:ph type="sldNum" sz="quarter" idx="12"/>
          </p:nvPr>
        </p:nvSpPr>
        <p:spPr/>
        <p:txBody>
          <a:bodyPr/>
          <a:lstStyle/>
          <a:p>
            <a:fld id="{A69E00E3-DEE3-4217-B4F6-3EC050798811}" type="slidenum">
              <a:rPr lang="fr-FR" smtClean="0"/>
              <a:t>30</a:t>
            </a:fld>
            <a:endParaRPr lang="fr-FR" dirty="0"/>
          </a:p>
        </p:txBody>
      </p:sp>
      <p:sp>
        <p:nvSpPr>
          <p:cNvPr id="7" name="Text Box 15">
            <a:extLst>
              <a:ext uri="{FF2B5EF4-FFF2-40B4-BE49-F238E27FC236}">
                <a16:creationId xmlns:a16="http://schemas.microsoft.com/office/drawing/2014/main" id="{D4A7F208-6907-43E8-939D-FC4E6D4C07A9}"/>
              </a:ext>
            </a:extLst>
          </p:cNvPr>
          <p:cNvSpPr txBox="1">
            <a:spLocks noGrp="1" noChangeArrowheads="1"/>
          </p:cNvSpPr>
          <p:nvPr>
            <p:ph idx="1"/>
          </p:nvPr>
        </p:nvSpPr>
        <p:spPr bwMode="auto">
          <a:xfrm>
            <a:off x="457200" y="1600200"/>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2400"/>
              </a:spcBef>
              <a:buClr>
                <a:schemeClr val="accent2"/>
              </a:buClr>
              <a:buSzPct val="100000"/>
            </a:pPr>
            <a:endParaRPr lang="fr-FR" altLang="fr-FR" sz="2000" dirty="0">
              <a:solidFill>
                <a:srgbClr val="0077D4"/>
              </a:solidFill>
              <a:latin typeface="Trebuchet MS" panose="020B0603020202020204" pitchFamily="34" charset="0"/>
            </a:endParaRPr>
          </a:p>
          <a:p>
            <a:pPr marL="342900" indent="-342900" algn="just">
              <a:spcBef>
                <a:spcPts val="2400"/>
              </a:spcBef>
              <a:buClr>
                <a:schemeClr val="accent2"/>
              </a:buClr>
              <a:buSzPct val="100000"/>
              <a:buFont typeface="Arial" panose="020B0604020202020204" pitchFamily="34" charset="0"/>
              <a:buChar char="•"/>
            </a:pPr>
            <a:endParaRPr lang="fr-FR" altLang="fr-FR" sz="1600" b="1" dirty="0">
              <a:solidFill>
                <a:srgbClr val="0077D4"/>
              </a:solidFill>
              <a:latin typeface="Trebuchet MS" panose="020B0603020202020204" pitchFamily="34" charset="0"/>
            </a:endParaRPr>
          </a:p>
        </p:txBody>
      </p:sp>
      <p:sp>
        <p:nvSpPr>
          <p:cNvPr id="11" name="ZoneTexte 10">
            <a:extLst>
              <a:ext uri="{FF2B5EF4-FFF2-40B4-BE49-F238E27FC236}">
                <a16:creationId xmlns:a16="http://schemas.microsoft.com/office/drawing/2014/main" id="{A0FA2BB8-2CD4-49E2-AF72-E0D4B192FB0B}"/>
              </a:ext>
            </a:extLst>
          </p:cNvPr>
          <p:cNvSpPr txBox="1"/>
          <p:nvPr/>
        </p:nvSpPr>
        <p:spPr>
          <a:xfrm>
            <a:off x="220824" y="1417638"/>
            <a:ext cx="3960000" cy="1559779"/>
          </a:xfrm>
          <a:prstGeom prst="rect">
            <a:avLst/>
          </a:prstGeom>
          <a:solidFill>
            <a:schemeClr val="accent1">
              <a:lumMod val="40000"/>
              <a:lumOff val="60000"/>
            </a:schemeClr>
          </a:solidFill>
          <a:effectLst>
            <a:innerShdw blurRad="114300">
              <a:prstClr val="black"/>
            </a:innerShdw>
          </a:effectLst>
        </p:spPr>
        <p:txBody>
          <a:bodyPr wrap="square" rtlCol="0" anchor="ctr" anchorCtr="0">
            <a:noAutofit/>
          </a:bodyPr>
          <a:lstStyle/>
          <a:p>
            <a:pPr algn="ctr"/>
            <a:r>
              <a:rPr lang="fr-FR" sz="2000" b="1" dirty="0">
                <a:solidFill>
                  <a:schemeClr val="accent1">
                    <a:lumMod val="75000"/>
                  </a:schemeClr>
                </a:solidFill>
              </a:rPr>
              <a:t>Caractérisation de la consommation d’eau à l’échelle des territoires de la Gironde</a:t>
            </a:r>
            <a:endParaRPr lang="fr-FR" sz="2000" dirty="0"/>
          </a:p>
        </p:txBody>
      </p:sp>
      <p:sp>
        <p:nvSpPr>
          <p:cNvPr id="12" name="ZoneTexte 11">
            <a:extLst>
              <a:ext uri="{FF2B5EF4-FFF2-40B4-BE49-F238E27FC236}">
                <a16:creationId xmlns:a16="http://schemas.microsoft.com/office/drawing/2014/main" id="{EC7E9ED4-2DBD-44B2-8CE3-B28753DEA8B7}"/>
              </a:ext>
            </a:extLst>
          </p:cNvPr>
          <p:cNvSpPr txBox="1"/>
          <p:nvPr/>
        </p:nvSpPr>
        <p:spPr>
          <a:xfrm>
            <a:off x="4657340" y="1417638"/>
            <a:ext cx="3960000" cy="1559779"/>
          </a:xfrm>
          <a:prstGeom prst="rect">
            <a:avLst/>
          </a:prstGeom>
          <a:solidFill>
            <a:schemeClr val="accent2">
              <a:lumMod val="40000"/>
              <a:lumOff val="60000"/>
            </a:schemeClr>
          </a:solidFill>
          <a:effectLst>
            <a:innerShdw blurRad="114300">
              <a:prstClr val="black"/>
            </a:innerShdw>
          </a:effectLst>
        </p:spPr>
        <p:txBody>
          <a:bodyPr wrap="square" rtlCol="0" anchor="ctr" anchorCtr="0">
            <a:noAutofit/>
          </a:bodyPr>
          <a:lstStyle/>
          <a:p>
            <a:pPr algn="ctr"/>
            <a:r>
              <a:rPr lang="fr-FR" sz="2000" b="1" dirty="0">
                <a:solidFill>
                  <a:schemeClr val="accent1">
                    <a:lumMod val="75000"/>
                  </a:schemeClr>
                </a:solidFill>
              </a:rPr>
              <a:t>Influence de la météorologie et de variables temporelles sur les prélèvements ou les volumes distribués</a:t>
            </a:r>
            <a:endParaRPr lang="fr-FR" sz="2000" dirty="0"/>
          </a:p>
        </p:txBody>
      </p:sp>
      <p:sp>
        <p:nvSpPr>
          <p:cNvPr id="13" name="ZoneTexte 12">
            <a:extLst>
              <a:ext uri="{FF2B5EF4-FFF2-40B4-BE49-F238E27FC236}">
                <a16:creationId xmlns:a16="http://schemas.microsoft.com/office/drawing/2014/main" id="{06D5EAF5-D7E7-463D-84D4-04711C02E18C}"/>
              </a:ext>
            </a:extLst>
          </p:cNvPr>
          <p:cNvSpPr txBox="1"/>
          <p:nvPr/>
        </p:nvSpPr>
        <p:spPr>
          <a:xfrm>
            <a:off x="4657340" y="3159979"/>
            <a:ext cx="3960000" cy="1485679"/>
          </a:xfrm>
          <a:prstGeom prst="rect">
            <a:avLst/>
          </a:prstGeom>
          <a:solidFill>
            <a:schemeClr val="accent3">
              <a:lumMod val="60000"/>
              <a:lumOff val="40000"/>
            </a:schemeClr>
          </a:solidFill>
          <a:effectLst>
            <a:innerShdw blurRad="114300">
              <a:prstClr val="black"/>
            </a:innerShdw>
          </a:effectLst>
        </p:spPr>
        <p:txBody>
          <a:bodyPr wrap="square" rtlCol="0" anchor="ctr" anchorCtr="0">
            <a:noAutofit/>
          </a:bodyPr>
          <a:lstStyle/>
          <a:p>
            <a:pPr algn="ctr"/>
            <a:r>
              <a:rPr lang="fr-FR" sz="2000" b="1" dirty="0">
                <a:solidFill>
                  <a:schemeClr val="accent1">
                    <a:lumMod val="75000"/>
                  </a:schemeClr>
                </a:solidFill>
              </a:rPr>
              <a:t>Enquête qualitative</a:t>
            </a:r>
          </a:p>
          <a:p>
            <a:pPr algn="ctr"/>
            <a:endParaRPr lang="fr-FR" sz="2000" b="1" dirty="0">
              <a:solidFill>
                <a:schemeClr val="accent1">
                  <a:lumMod val="75000"/>
                </a:schemeClr>
              </a:solidFill>
            </a:endParaRPr>
          </a:p>
          <a:p>
            <a:pPr algn="ctr"/>
            <a:r>
              <a:rPr lang="fr-FR" sz="2000" b="1" dirty="0">
                <a:solidFill>
                  <a:schemeClr val="accent1">
                    <a:lumMod val="75000"/>
                  </a:schemeClr>
                </a:solidFill>
              </a:rPr>
              <a:t>Analyse des pratiques domestiques de consommation d’eau potable</a:t>
            </a:r>
            <a:endParaRPr lang="fr-FR" sz="2000" dirty="0"/>
          </a:p>
        </p:txBody>
      </p:sp>
      <p:sp>
        <p:nvSpPr>
          <p:cNvPr id="14" name="ZoneTexte 13">
            <a:extLst>
              <a:ext uri="{FF2B5EF4-FFF2-40B4-BE49-F238E27FC236}">
                <a16:creationId xmlns:a16="http://schemas.microsoft.com/office/drawing/2014/main" id="{A3251331-E4E3-4EA8-8924-3FB2ADE2EA29}"/>
              </a:ext>
            </a:extLst>
          </p:cNvPr>
          <p:cNvSpPr txBox="1"/>
          <p:nvPr/>
        </p:nvSpPr>
        <p:spPr>
          <a:xfrm>
            <a:off x="223920" y="3140020"/>
            <a:ext cx="3960000" cy="1505638"/>
          </a:xfrm>
          <a:prstGeom prst="rect">
            <a:avLst/>
          </a:prstGeom>
          <a:solidFill>
            <a:schemeClr val="accent6">
              <a:lumMod val="60000"/>
              <a:lumOff val="40000"/>
            </a:schemeClr>
          </a:solidFill>
          <a:effectLst>
            <a:innerShdw blurRad="114300">
              <a:prstClr val="black"/>
            </a:innerShdw>
          </a:effectLst>
        </p:spPr>
        <p:txBody>
          <a:bodyPr wrap="square" rtlCol="0" anchor="ctr" anchorCtr="0">
            <a:noAutofit/>
          </a:bodyPr>
          <a:lstStyle/>
          <a:p>
            <a:pPr algn="ctr"/>
            <a:r>
              <a:rPr lang="fr-FR" sz="2000" b="1" dirty="0">
                <a:solidFill>
                  <a:schemeClr val="accent1">
                    <a:lumMod val="75000"/>
                  </a:schemeClr>
                </a:solidFill>
              </a:rPr>
              <a:t>Enquête quantitative</a:t>
            </a:r>
          </a:p>
          <a:p>
            <a:pPr algn="ctr"/>
            <a:endParaRPr lang="fr-FR" sz="2000" b="1" dirty="0">
              <a:solidFill>
                <a:schemeClr val="accent1">
                  <a:lumMod val="75000"/>
                </a:schemeClr>
              </a:solidFill>
            </a:endParaRPr>
          </a:p>
          <a:p>
            <a:pPr algn="ctr"/>
            <a:r>
              <a:rPr lang="fr-FR" sz="2000" b="1" dirty="0">
                <a:solidFill>
                  <a:schemeClr val="accent1">
                    <a:lumMod val="75000"/>
                  </a:schemeClr>
                </a:solidFill>
              </a:rPr>
              <a:t>Les composantes de la consommation domestique</a:t>
            </a:r>
            <a:endParaRPr lang="fr-FR" sz="2000" dirty="0"/>
          </a:p>
        </p:txBody>
      </p:sp>
      <p:sp>
        <p:nvSpPr>
          <p:cNvPr id="3" name="Flèche : droite 2">
            <a:extLst>
              <a:ext uri="{FF2B5EF4-FFF2-40B4-BE49-F238E27FC236}">
                <a16:creationId xmlns:a16="http://schemas.microsoft.com/office/drawing/2014/main" id="{67DF11D6-2492-45A3-AC1C-B495EAFF02C3}"/>
              </a:ext>
            </a:extLst>
          </p:cNvPr>
          <p:cNvSpPr/>
          <p:nvPr/>
        </p:nvSpPr>
        <p:spPr>
          <a:xfrm>
            <a:off x="4021156" y="1901429"/>
            <a:ext cx="792088" cy="288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Flèche : droite 14">
            <a:extLst>
              <a:ext uri="{FF2B5EF4-FFF2-40B4-BE49-F238E27FC236}">
                <a16:creationId xmlns:a16="http://schemas.microsoft.com/office/drawing/2014/main" id="{BF6D4478-385F-4FBD-828C-465938A44819}"/>
              </a:ext>
            </a:extLst>
          </p:cNvPr>
          <p:cNvSpPr/>
          <p:nvPr/>
        </p:nvSpPr>
        <p:spPr>
          <a:xfrm rot="10800000">
            <a:off x="4021156" y="2287806"/>
            <a:ext cx="792088" cy="288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 </a:t>
            </a:r>
          </a:p>
        </p:txBody>
      </p:sp>
      <p:sp>
        <p:nvSpPr>
          <p:cNvPr id="16" name="Flèche : droite 15">
            <a:extLst>
              <a:ext uri="{FF2B5EF4-FFF2-40B4-BE49-F238E27FC236}">
                <a16:creationId xmlns:a16="http://schemas.microsoft.com/office/drawing/2014/main" id="{08D7AA72-4582-4ADF-85B6-7A7654F34A29}"/>
              </a:ext>
            </a:extLst>
          </p:cNvPr>
          <p:cNvSpPr/>
          <p:nvPr/>
        </p:nvSpPr>
        <p:spPr>
          <a:xfrm>
            <a:off x="4021156" y="3545941"/>
            <a:ext cx="792088" cy="288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7" name="Flèche : droite 16">
            <a:extLst>
              <a:ext uri="{FF2B5EF4-FFF2-40B4-BE49-F238E27FC236}">
                <a16:creationId xmlns:a16="http://schemas.microsoft.com/office/drawing/2014/main" id="{D8F0DA28-151C-480D-A9E7-DEED480F8F9C}"/>
              </a:ext>
            </a:extLst>
          </p:cNvPr>
          <p:cNvSpPr/>
          <p:nvPr/>
        </p:nvSpPr>
        <p:spPr>
          <a:xfrm rot="10800000">
            <a:off x="4021156" y="3932318"/>
            <a:ext cx="792088" cy="288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Flèche : droite 17">
            <a:extLst>
              <a:ext uri="{FF2B5EF4-FFF2-40B4-BE49-F238E27FC236}">
                <a16:creationId xmlns:a16="http://schemas.microsoft.com/office/drawing/2014/main" id="{BE63BE0B-4819-40DC-BE92-56791FAF4BD2}"/>
              </a:ext>
            </a:extLst>
          </p:cNvPr>
          <p:cNvSpPr/>
          <p:nvPr/>
        </p:nvSpPr>
        <p:spPr>
          <a:xfrm rot="16200000">
            <a:off x="1818053" y="2909791"/>
            <a:ext cx="457958" cy="288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9" name="Flèche : droite 18">
            <a:extLst>
              <a:ext uri="{FF2B5EF4-FFF2-40B4-BE49-F238E27FC236}">
                <a16:creationId xmlns:a16="http://schemas.microsoft.com/office/drawing/2014/main" id="{9687E373-A011-47ED-8FF1-2FE4983ED016}"/>
              </a:ext>
            </a:extLst>
          </p:cNvPr>
          <p:cNvSpPr/>
          <p:nvPr/>
        </p:nvSpPr>
        <p:spPr>
          <a:xfrm rot="5400000">
            <a:off x="2182781" y="2913065"/>
            <a:ext cx="457957" cy="288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Espace réservé du texte 3">
            <a:extLst>
              <a:ext uri="{FF2B5EF4-FFF2-40B4-BE49-F238E27FC236}">
                <a16:creationId xmlns:a16="http://schemas.microsoft.com/office/drawing/2014/main" id="{064A4B23-D570-4A3E-A86D-5BBB6735EFAA}"/>
              </a:ext>
            </a:extLst>
          </p:cNvPr>
          <p:cNvSpPr txBox="1">
            <a:spLocks/>
          </p:cNvSpPr>
          <p:nvPr/>
        </p:nvSpPr>
        <p:spPr>
          <a:xfrm>
            <a:off x="190154" y="4691780"/>
            <a:ext cx="8596552" cy="96246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rgbClr val="0070C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70C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70C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70C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70C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Adaptation des résultats au contexte départemental</a:t>
            </a:r>
          </a:p>
          <a:p>
            <a:pPr marL="114300" indent="0" algn="ctr">
              <a:spcBef>
                <a:spcPts val="0"/>
              </a:spcBef>
              <a:buClr>
                <a:schemeClr val="accent2"/>
              </a:buClr>
              <a:buSzPct val="100000"/>
              <a:buNone/>
            </a:pPr>
            <a:r>
              <a:rPr lang="fr-FR" sz="2200" dirty="0">
                <a:solidFill>
                  <a:srgbClr val="0077D4"/>
                </a:solidFill>
                <a:latin typeface="Trebuchet MS" panose="020B0603020202020204" pitchFamily="34" charset="0"/>
              </a:rPr>
              <a:t>            			 (enseignements mobilisables pour le schéma)</a:t>
            </a:r>
          </a:p>
          <a:p>
            <a:pPr marL="457200" algn="ctr">
              <a:spcBef>
                <a:spcPts val="1200"/>
              </a:spcBef>
              <a:buClr>
                <a:schemeClr val="accent2"/>
              </a:buClr>
              <a:buSzPct val="100000"/>
            </a:pPr>
            <a:r>
              <a:rPr lang="fr-FR" sz="2200" dirty="0"/>
              <a:t>Réflexion en cours avec les partenaires pour la suite du projet</a:t>
            </a:r>
          </a:p>
          <a:p>
            <a:pPr marL="114300" indent="0" algn="r">
              <a:spcBef>
                <a:spcPts val="0"/>
              </a:spcBef>
              <a:buClr>
                <a:schemeClr val="accent2"/>
              </a:buClr>
              <a:buSzPct val="100000"/>
              <a:buNone/>
            </a:pPr>
            <a:r>
              <a:rPr lang="fr-FR" sz="2200" dirty="0"/>
              <a:t> (élaboration d'outils adaptés aux objectifs schéma / SAGE)</a:t>
            </a:r>
            <a:endParaRPr lang="fr-FR" sz="2000" dirty="0">
              <a:solidFill>
                <a:srgbClr val="0077D4"/>
              </a:solidFill>
              <a:latin typeface="Trebuchet MS" panose="020B0603020202020204" pitchFamily="34" charset="0"/>
            </a:endParaRPr>
          </a:p>
        </p:txBody>
      </p:sp>
    </p:spTree>
    <p:extLst>
      <p:ext uri="{BB962C8B-B14F-4D97-AF65-F5344CB8AC3E}">
        <p14:creationId xmlns:p14="http://schemas.microsoft.com/office/powerpoint/2010/main" val="19124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6" grpId="0" animBg="1"/>
      <p:bldP spid="17" grpId="0" animBg="1"/>
      <p:bldP spid="18" grpId="0" animBg="1"/>
      <p:bldP spid="19" grpId="0" animBg="1"/>
    </p:bldLst>
  </p:timing>
</p:sld>
</file>

<file path=ppt/theme/theme1.xml><?xml version="1.0" encoding="utf-8"?>
<a:theme xmlns:a="http://schemas.openxmlformats.org/drawingml/2006/main" name="Modèle diaporama SMEGRE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522C6049F07E847B77407BA8AB8C141" ma:contentTypeVersion="2" ma:contentTypeDescription="Crée un document." ma:contentTypeScope="" ma:versionID="d5c17cfbd49c8c26d8f44c68adf1dfb5">
  <xsd:schema xmlns:xsd="http://www.w3.org/2001/XMLSchema" xmlns:xs="http://www.w3.org/2001/XMLSchema" xmlns:p="http://schemas.microsoft.com/office/2006/metadata/properties" xmlns:ns2="954671e6-cbb8-4aac-93bc-2d8d05f18c3f" targetNamespace="http://schemas.microsoft.com/office/2006/metadata/properties" ma:root="true" ma:fieldsID="4e82bfea25d967a1500dd4c6969bdf21" ns2:_="">
    <xsd:import namespace="954671e6-cbb8-4aac-93bc-2d8d05f18c3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4671e6-cbb8-4aac-93bc-2d8d05f18c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1F17CCC-1457-49A2-A2F2-2EB738379747}">
  <ds:schemaRefs>
    <ds:schemaRef ds:uri="http://schemas.microsoft.com/sharepoint/v3/contenttype/forms"/>
  </ds:schemaRefs>
</ds:datastoreItem>
</file>

<file path=customXml/itemProps2.xml><?xml version="1.0" encoding="utf-8"?>
<ds:datastoreItem xmlns:ds="http://schemas.openxmlformats.org/officeDocument/2006/customXml" ds:itemID="{ACA630F1-DB8E-4E9B-AC70-7C26BE97C7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4671e6-cbb8-4aac-93bc-2d8d05f18c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C799EBC-7708-4594-89F7-D78CC96AAEFE}">
  <ds:schemaRefs>
    <ds:schemaRef ds:uri="http://purl.org/dc/terms/"/>
    <ds:schemaRef ds:uri="http://purl.org/dc/elements/1.1/"/>
    <ds:schemaRef ds:uri="http://purl.org/dc/dcmitype/"/>
    <ds:schemaRef ds:uri="http://schemas.openxmlformats.org/package/2006/metadata/core-properties"/>
    <ds:schemaRef ds:uri="http://schemas.microsoft.com/office/infopath/2007/PartnerControls"/>
    <ds:schemaRef ds:uri="http://schemas.microsoft.com/office/2006/documentManagement/types"/>
    <ds:schemaRef ds:uri="http://schemas.microsoft.com/office/2006/metadata/properties"/>
    <ds:schemaRef ds:uri="954671e6-cbb8-4aac-93bc-2d8d05f18c3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Modèle diaporama SMEGREG</Template>
  <TotalTime>4847</TotalTime>
  <Words>2658</Words>
  <Application>Microsoft Office PowerPoint</Application>
  <PresentationFormat>Affichage à l'écran (4:3)</PresentationFormat>
  <Paragraphs>351</Paragraphs>
  <Slides>30</Slides>
  <Notes>0</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30</vt:i4>
      </vt:variant>
    </vt:vector>
  </HeadingPairs>
  <TitlesOfParts>
    <vt:vector size="39" baseType="lpstr">
      <vt:lpstr>Arial</vt:lpstr>
      <vt:lpstr>Calibri</vt:lpstr>
      <vt:lpstr>Calibri Light</vt:lpstr>
      <vt:lpstr>Symbol</vt:lpstr>
      <vt:lpstr>Times New Roman</vt:lpstr>
      <vt:lpstr>Trebuchet MS</vt:lpstr>
      <vt:lpstr>Wingdings</vt:lpstr>
      <vt:lpstr>Modèle diaporama SMEGREG</vt:lpstr>
      <vt:lpstr>Conception personnalisée</vt:lpstr>
      <vt:lpstr>Projet de recherche « prospective de la demande en eau potable » SMEGREG / INRAE (ex-IRSTEA) ENSEGID–Université Bordeaux Montaigne (EA G&amp;E et UMR PASSAGES)</vt:lpstr>
      <vt:lpstr>A l'origine du projet</vt:lpstr>
      <vt:lpstr>A l'origine du projet</vt:lpstr>
      <vt:lpstr>Le projet</vt:lpstr>
      <vt:lpstr>Facteurs explicatifs de la consommation </vt:lpstr>
      <vt:lpstr>Présentation PowerPoint</vt:lpstr>
      <vt:lpstr>Typologie départementale</vt:lpstr>
      <vt:lpstr>Typologie du Grand-Libournais et transposition à l'échelle départementale</vt:lpstr>
      <vt:lpstr>Impact du (télé)travail / du tourisme</vt:lpstr>
      <vt:lpstr>Objectifs de la tâche</vt:lpstr>
      <vt:lpstr>Les données de prélèvements ou de distribution disponibles</vt:lpstr>
      <vt:lpstr>Comparaison des modèles de  Bordeaux Métropole et Lège Cap Ferret</vt:lpstr>
      <vt:lpstr>Modélisation de l'effet "température"</vt:lpstr>
      <vt:lpstr>Résultats projection – Volumes de pointe</vt:lpstr>
      <vt:lpstr>Effet de l'évolution de la température max et du rang de jour sec sur les VLAR</vt:lpstr>
      <vt:lpstr>Orientation de la recherche</vt:lpstr>
      <vt:lpstr>Les profils des enquêtés</vt:lpstr>
      <vt:lpstr>Les dimensions de la perception de l'eau potable</vt:lpstr>
      <vt:lpstr>Les dimensions de la perception de l'eau potable</vt:lpstr>
      <vt:lpstr>Les dimensions de la perception de l'eau potable</vt:lpstr>
      <vt:lpstr>Les dimensions de la perception de l'eau potable</vt:lpstr>
      <vt:lpstr>8 statuts et usages de l’eau</vt:lpstr>
      <vt:lpstr>Enquête quantitative</vt:lpstr>
      <vt:lpstr>Le questionnaire</vt:lpstr>
      <vt:lpstr>Analyse des pratiques individuelles - Pratiques au domicile</vt:lpstr>
      <vt:lpstr>Analyse des pratiques « individuelles »</vt:lpstr>
      <vt:lpstr>D'autres valeurs</vt:lpstr>
      <vt:lpstr>Reconstitution de la consommation d’eau des foyers</vt:lpstr>
      <vt:lpstr>Exercice de reconstitution de la consommation "Hypothèses basses"</vt:lpstr>
      <vt:lpstr>Suite du projet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Espaces Info économies d'eau Bilan année 2015</dc:title>
  <dc:creator>Patrick Eisenbeis</dc:creator>
  <cp:lastModifiedBy>Bruno de Grissac</cp:lastModifiedBy>
  <cp:revision>322</cp:revision>
  <cp:lastPrinted>2015-12-16T08:43:17Z</cp:lastPrinted>
  <dcterms:created xsi:type="dcterms:W3CDTF">2016-01-13T10:55:46Z</dcterms:created>
  <dcterms:modified xsi:type="dcterms:W3CDTF">2021-03-16T20:25:07Z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0x010100A522C6049F07E847B77407BA8AB8C141</vt:lpwstr>
  </property>
</Properties>
</file>