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274" r:id="rId5"/>
    <p:sldId id="300" r:id="rId6"/>
    <p:sldId id="301" r:id="rId7"/>
    <p:sldId id="302" r:id="rId8"/>
    <p:sldId id="303" r:id="rId9"/>
    <p:sldId id="304" r:id="rId10"/>
    <p:sldId id="305" r:id="rId11"/>
    <p:sldId id="306" r:id="rId12"/>
    <p:sldId id="307" r:id="rId1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CC"/>
    <a:srgbClr val="E87B1C"/>
    <a:srgbClr val="C7C7C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08" autoAdjust="0"/>
    <p:restoredTop sz="94660"/>
  </p:normalViewPr>
  <p:slideViewPr>
    <p:cSldViewPr snapToGrid="0">
      <p:cViewPr varScale="1">
        <p:scale>
          <a:sx n="117" d="100"/>
          <a:sy n="117" d="100"/>
        </p:scale>
        <p:origin x="182" y="8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C3D898-583B-4AC3-8379-DE732F81E886}" type="datetimeFigureOut">
              <a:rPr lang="fr-FR" smtClean="0"/>
              <a:t>16/03/2021</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E5EFEB-E5DA-41EE-93DF-F11CDADEA48F}" type="slidenum">
              <a:rPr lang="fr-FR" smtClean="0"/>
              <a:t>‹N°›</a:t>
            </a:fld>
            <a:endParaRPr lang="fr-FR"/>
          </a:p>
        </p:txBody>
      </p:sp>
    </p:spTree>
    <p:extLst>
      <p:ext uri="{BB962C8B-B14F-4D97-AF65-F5344CB8AC3E}">
        <p14:creationId xmlns:p14="http://schemas.microsoft.com/office/powerpoint/2010/main" val="850159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p:spTree>
      <p:nvGrpSpPr>
        <p:cNvPr id="1" name=""/>
        <p:cNvGrpSpPr/>
        <p:nvPr/>
      </p:nvGrpSpPr>
      <p:grpSpPr>
        <a:xfrm>
          <a:off x="0" y="0"/>
          <a:ext cx="0" cy="0"/>
          <a:chOff x="0" y="0"/>
          <a:chExt cx="0" cy="0"/>
        </a:xfrm>
      </p:grpSpPr>
      <p:sp>
        <p:nvSpPr>
          <p:cNvPr id="2" name="Espace réservé du numéro de diapositive 3">
            <a:extLst>
              <a:ext uri="{FF2B5EF4-FFF2-40B4-BE49-F238E27FC236}">
                <a16:creationId xmlns:a16="http://schemas.microsoft.com/office/drawing/2014/main" id="{75F36785-ECEB-4602-B519-97E502E1764C}"/>
              </a:ext>
            </a:extLst>
          </p:cNvPr>
          <p:cNvSpPr>
            <a:spLocks noGrp="1"/>
          </p:cNvSpPr>
          <p:nvPr>
            <p:ph type="sldNum" sz="quarter" idx="4"/>
          </p:nvPr>
        </p:nvSpPr>
        <p:spPr>
          <a:xfrm>
            <a:off x="4724400" y="6311900"/>
            <a:ext cx="2743200" cy="365125"/>
          </a:xfrm>
          <a:prstGeom prst="rect">
            <a:avLst/>
          </a:prstGeom>
        </p:spPr>
        <p:txBody>
          <a:bodyPr/>
          <a:lstStyle>
            <a:lvl1pPr>
              <a:defRPr/>
            </a:lvl1pPr>
          </a:lstStyle>
          <a:p>
            <a:pPr algn="ctr"/>
            <a:fld id="{F350894E-0509-424B-B937-9012733DE64A}" type="slidenum">
              <a:rPr lang="fr-FR" sz="1200" smtClean="0">
                <a:solidFill>
                  <a:schemeClr val="bg1">
                    <a:lumMod val="50000"/>
                  </a:schemeClr>
                </a:solidFill>
              </a:rPr>
              <a:pPr algn="ctr"/>
              <a:t>‹N°›</a:t>
            </a:fld>
            <a:endParaRPr lang="fr-FR" sz="1200" dirty="0">
              <a:solidFill>
                <a:schemeClr val="bg1">
                  <a:lumMod val="50000"/>
                </a:schemeClr>
              </a:solidFill>
            </a:endParaRPr>
          </a:p>
        </p:txBody>
      </p:sp>
    </p:spTree>
    <p:extLst>
      <p:ext uri="{BB962C8B-B14F-4D97-AF65-F5344CB8AC3E}">
        <p14:creationId xmlns:p14="http://schemas.microsoft.com/office/powerpoint/2010/main" val="1883300998"/>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numéro de diapositive 3">
            <a:extLst>
              <a:ext uri="{FF2B5EF4-FFF2-40B4-BE49-F238E27FC236}">
                <a16:creationId xmlns:a16="http://schemas.microsoft.com/office/drawing/2014/main" id="{75F36785-ECEB-4602-B519-97E502E1764C}"/>
              </a:ext>
            </a:extLst>
          </p:cNvPr>
          <p:cNvSpPr>
            <a:spLocks noGrp="1"/>
          </p:cNvSpPr>
          <p:nvPr>
            <p:ph type="sldNum" sz="quarter" idx="4"/>
          </p:nvPr>
        </p:nvSpPr>
        <p:spPr>
          <a:xfrm>
            <a:off x="4724400" y="6311900"/>
            <a:ext cx="2743200" cy="365125"/>
          </a:xfrm>
          <a:prstGeom prst="rect">
            <a:avLst/>
          </a:prstGeom>
        </p:spPr>
        <p:txBody>
          <a:bodyPr/>
          <a:lstStyle>
            <a:lvl1pPr>
              <a:defRPr/>
            </a:lvl1pPr>
          </a:lstStyle>
          <a:p>
            <a:pPr algn="ctr"/>
            <a:fld id="{F350894E-0509-424B-B937-9012733DE64A}" type="slidenum">
              <a:rPr lang="fr-FR" sz="1200" smtClean="0">
                <a:solidFill>
                  <a:schemeClr val="bg1">
                    <a:lumMod val="50000"/>
                  </a:schemeClr>
                </a:solidFill>
              </a:rPr>
              <a:pPr algn="ctr"/>
              <a:t>‹N°›</a:t>
            </a:fld>
            <a:endParaRPr lang="fr-FR" sz="1200" dirty="0">
              <a:solidFill>
                <a:schemeClr val="bg1">
                  <a:lumMod val="50000"/>
                </a:schemeClr>
              </a:solidFill>
            </a:endParaRPr>
          </a:p>
        </p:txBody>
      </p:sp>
      <p:pic>
        <p:nvPicPr>
          <p:cNvPr id="3" name="Image 2">
            <a:extLst>
              <a:ext uri="{FF2B5EF4-FFF2-40B4-BE49-F238E27FC236}">
                <a16:creationId xmlns:a16="http://schemas.microsoft.com/office/drawing/2014/main" id="{FBCB9244-30DE-4337-88F4-10AFD1FD34D4}"/>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434861" y="6428069"/>
            <a:ext cx="3064117" cy="140683"/>
          </a:xfrm>
          <a:prstGeom prst="rect">
            <a:avLst/>
          </a:prstGeom>
        </p:spPr>
      </p:pic>
      <p:pic>
        <p:nvPicPr>
          <p:cNvPr id="4" name="Image 3">
            <a:extLst>
              <a:ext uri="{FF2B5EF4-FFF2-40B4-BE49-F238E27FC236}">
                <a16:creationId xmlns:a16="http://schemas.microsoft.com/office/drawing/2014/main" id="{93981C30-F601-4EA0-BDB8-C4987C30F63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84135" y="6010964"/>
            <a:ext cx="1532478" cy="604443"/>
          </a:xfrm>
          <a:prstGeom prst="rect">
            <a:avLst/>
          </a:prstGeom>
        </p:spPr>
      </p:pic>
    </p:spTree>
    <p:extLst>
      <p:ext uri="{BB962C8B-B14F-4D97-AF65-F5344CB8AC3E}">
        <p14:creationId xmlns:p14="http://schemas.microsoft.com/office/powerpoint/2010/main" val="889519560"/>
      </p:ext>
    </p:extLst>
  </p:cSld>
  <p:clrMap bg1="lt1" tx1="dk1" bg2="lt2" tx2="dk2" accent1="accent1" accent2="accent2" accent3="accent3" accent4="accent4" accent5="accent5" accent6="accent6" hlink="hlink" folHlink="folHlink"/>
  <p:sldLayoutIdLst>
    <p:sldLayoutId id="2147483649" r:id="rId1"/>
  </p:sldLayoutIdLst>
  <p:transition>
    <p:fade/>
  </p:transition>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e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97575D9F-F445-48A9-945F-BEFFC6418D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5" name="Groupe 4">
            <a:extLst>
              <a:ext uri="{FF2B5EF4-FFF2-40B4-BE49-F238E27FC236}">
                <a16:creationId xmlns:a16="http://schemas.microsoft.com/office/drawing/2014/main" id="{4606D34E-18D8-4D79-BF13-3450B21094D9}"/>
              </a:ext>
            </a:extLst>
          </p:cNvPr>
          <p:cNvGrpSpPr/>
          <p:nvPr/>
        </p:nvGrpSpPr>
        <p:grpSpPr>
          <a:xfrm>
            <a:off x="494522" y="5533596"/>
            <a:ext cx="11283621" cy="1142766"/>
            <a:chOff x="494522" y="5533596"/>
            <a:chExt cx="11283621" cy="1142766"/>
          </a:xfrm>
        </p:grpSpPr>
        <p:pic>
          <p:nvPicPr>
            <p:cNvPr id="6" name="Image 5">
              <a:extLst>
                <a:ext uri="{FF2B5EF4-FFF2-40B4-BE49-F238E27FC236}">
                  <a16:creationId xmlns:a16="http://schemas.microsoft.com/office/drawing/2014/main" id="{0CF8BEA3-E8B8-45E3-B084-64D549885AD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94522" y="6016886"/>
              <a:ext cx="1082351" cy="450291"/>
            </a:xfrm>
            <a:prstGeom prst="rect">
              <a:avLst/>
            </a:prstGeom>
          </p:spPr>
        </p:pic>
        <p:pic>
          <p:nvPicPr>
            <p:cNvPr id="7" name="Image 6">
              <a:extLst>
                <a:ext uri="{FF2B5EF4-FFF2-40B4-BE49-F238E27FC236}">
                  <a16:creationId xmlns:a16="http://schemas.microsoft.com/office/drawing/2014/main" id="{805CF631-5056-4EE2-9C17-7FE842B834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61810" y="5533596"/>
              <a:ext cx="2616333" cy="1142766"/>
            </a:xfrm>
            <a:prstGeom prst="rect">
              <a:avLst/>
            </a:prstGeom>
          </p:spPr>
        </p:pic>
      </p:grpSp>
      <p:sp>
        <p:nvSpPr>
          <p:cNvPr id="11" name="ZoneTexte 10">
            <a:extLst>
              <a:ext uri="{FF2B5EF4-FFF2-40B4-BE49-F238E27FC236}">
                <a16:creationId xmlns:a16="http://schemas.microsoft.com/office/drawing/2014/main" id="{9466F2AA-8AB1-46D9-9AE0-565677DE3FD0}"/>
              </a:ext>
            </a:extLst>
          </p:cNvPr>
          <p:cNvSpPr txBox="1"/>
          <p:nvPr/>
        </p:nvSpPr>
        <p:spPr>
          <a:xfrm>
            <a:off x="0" y="1395957"/>
            <a:ext cx="12192000" cy="2713765"/>
          </a:xfrm>
          <a:prstGeom prst="rect">
            <a:avLst/>
          </a:prstGeom>
          <a:solidFill>
            <a:schemeClr val="tx1">
              <a:alpha val="50000"/>
            </a:schemeClr>
          </a:solidFill>
          <a:ln>
            <a:noFill/>
          </a:ln>
        </p:spPr>
        <p:txBody>
          <a:bodyPr wrap="square" lIns="432000" tIns="288000" rIns="432000" bIns="144000" rtlCol="0">
            <a:spAutoFit/>
          </a:bodyPr>
          <a:lstStyle/>
          <a:p>
            <a:r>
              <a:rPr lang="fr-FR" sz="3400" b="1" cap="all" dirty="0" smtClean="0">
                <a:solidFill>
                  <a:schemeClr val="bg1"/>
                </a:solidFill>
                <a:latin typeface="Arial" panose="020B0604020202020204" pitchFamily="34" charset="0"/>
                <a:cs typeface="Arial" panose="020B0604020202020204" pitchFamily="34" charset="0"/>
              </a:rPr>
              <a:t>Carte de vulnérabilité des nappes profondes de Gironde</a:t>
            </a:r>
            <a:endParaRPr lang="fr-FR" sz="3400" b="1" cap="all" dirty="0">
              <a:solidFill>
                <a:schemeClr val="bg1"/>
              </a:solidFill>
              <a:latin typeface="Arial" panose="020B0604020202020204" pitchFamily="34" charset="0"/>
              <a:cs typeface="Arial" panose="020B0604020202020204" pitchFamily="34" charset="0"/>
            </a:endParaRPr>
          </a:p>
          <a:p>
            <a:endParaRPr lang="fr-FR" sz="2000" dirty="0" smtClean="0">
              <a:solidFill>
                <a:schemeClr val="bg1"/>
              </a:solidFill>
              <a:latin typeface="Arial" panose="020B0604020202020204" pitchFamily="34" charset="0"/>
              <a:cs typeface="Arial" panose="020B0604020202020204" pitchFamily="34" charset="0"/>
            </a:endParaRPr>
          </a:p>
          <a:p>
            <a:r>
              <a:rPr lang="fr-FR" sz="2000" dirty="0" smtClean="0">
                <a:solidFill>
                  <a:schemeClr val="bg1"/>
                </a:solidFill>
                <a:latin typeface="Arial" panose="020B0604020202020204" pitchFamily="34" charset="0"/>
                <a:cs typeface="Arial" panose="020B0604020202020204" pitchFamily="34" charset="0"/>
              </a:rPr>
              <a:t>Méthode et présentation des cartes</a:t>
            </a:r>
            <a:endParaRPr lang="fr-FR" sz="2000" dirty="0">
              <a:solidFill>
                <a:schemeClr val="bg1"/>
              </a:solidFill>
              <a:latin typeface="Arial" panose="020B0604020202020204" pitchFamily="34" charset="0"/>
              <a:cs typeface="Arial" panose="020B0604020202020204" pitchFamily="34" charset="0"/>
            </a:endParaRPr>
          </a:p>
          <a:p>
            <a:endParaRPr lang="fr-FR" sz="2000" dirty="0">
              <a:solidFill>
                <a:schemeClr val="bg1"/>
              </a:solidFill>
              <a:latin typeface="Arial" panose="020B0604020202020204" pitchFamily="34" charset="0"/>
              <a:cs typeface="Arial" panose="020B0604020202020204" pitchFamily="34" charset="0"/>
            </a:endParaRPr>
          </a:p>
          <a:p>
            <a:r>
              <a:rPr lang="nb-NO" sz="2000" dirty="0" smtClean="0">
                <a:solidFill>
                  <a:schemeClr val="bg1"/>
                </a:solidFill>
                <a:latin typeface="Arial" panose="020B0604020202020204" pitchFamily="34" charset="0"/>
                <a:cs typeface="Arial" panose="020B0604020202020204" pitchFamily="34" charset="0"/>
              </a:rPr>
              <a:t>B. Ayache</a:t>
            </a:r>
            <a:endParaRPr lang="nb-NO" sz="2000" dirty="0">
              <a:solidFill>
                <a:schemeClr val="bg1"/>
              </a:solidFill>
              <a:latin typeface="Arial" panose="020B0604020202020204" pitchFamily="34" charset="0"/>
              <a:cs typeface="Arial" panose="020B0604020202020204" pitchFamily="34" charset="0"/>
            </a:endParaRPr>
          </a:p>
        </p:txBody>
      </p:sp>
      <p:pic>
        <p:nvPicPr>
          <p:cNvPr id="8" name="Image 7"/>
          <p:cNvPicPr>
            <a:picLocks noChangeAspect="1"/>
          </p:cNvPicPr>
          <p:nvPr/>
        </p:nvPicPr>
        <p:blipFill>
          <a:blip r:embed="rId5"/>
          <a:stretch>
            <a:fillRect/>
          </a:stretch>
        </p:blipFill>
        <p:spPr>
          <a:xfrm>
            <a:off x="2570112" y="5951106"/>
            <a:ext cx="2566665" cy="581850"/>
          </a:xfrm>
          <a:prstGeom prst="rect">
            <a:avLst/>
          </a:prstGeom>
        </p:spPr>
      </p:pic>
    </p:spTree>
    <p:extLst>
      <p:ext uri="{BB962C8B-B14F-4D97-AF65-F5344CB8AC3E}">
        <p14:creationId xmlns:p14="http://schemas.microsoft.com/office/powerpoint/2010/main" val="1526845176"/>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pPr algn="ctr"/>
            <a:fld id="{F350894E-0509-424B-B937-9012733DE64A}" type="slidenum">
              <a:rPr lang="fr-FR" sz="1200" smtClean="0">
                <a:solidFill>
                  <a:schemeClr val="bg1">
                    <a:lumMod val="50000"/>
                  </a:schemeClr>
                </a:solidFill>
              </a:rPr>
              <a:pPr algn="ctr"/>
              <a:t>2</a:t>
            </a:fld>
            <a:endParaRPr lang="fr-FR" sz="1200" dirty="0">
              <a:solidFill>
                <a:schemeClr val="bg1">
                  <a:lumMod val="50000"/>
                </a:schemeClr>
              </a:solidFill>
            </a:endParaRPr>
          </a:p>
        </p:txBody>
      </p:sp>
      <p:pic>
        <p:nvPicPr>
          <p:cNvPr id="3" name="Image 2"/>
          <p:cNvPicPr>
            <a:picLocks noChangeAspect="1"/>
          </p:cNvPicPr>
          <p:nvPr/>
        </p:nvPicPr>
        <p:blipFill>
          <a:blip r:embed="rId2"/>
          <a:stretch>
            <a:fillRect/>
          </a:stretch>
        </p:blipFill>
        <p:spPr>
          <a:xfrm>
            <a:off x="2909710" y="1792356"/>
            <a:ext cx="5299265" cy="2507493"/>
          </a:xfrm>
          <a:prstGeom prst="rect">
            <a:avLst/>
          </a:prstGeom>
        </p:spPr>
      </p:pic>
      <p:sp>
        <p:nvSpPr>
          <p:cNvPr id="4" name="ZoneTexte 3"/>
          <p:cNvSpPr txBox="1"/>
          <p:nvPr/>
        </p:nvSpPr>
        <p:spPr>
          <a:xfrm>
            <a:off x="1425239" y="260500"/>
            <a:ext cx="3894905" cy="461665"/>
          </a:xfrm>
          <a:prstGeom prst="rect">
            <a:avLst/>
          </a:prstGeom>
          <a:noFill/>
        </p:spPr>
        <p:txBody>
          <a:bodyPr wrap="square" rtlCol="0">
            <a:spAutoFit/>
          </a:bodyPr>
          <a:lstStyle/>
          <a:p>
            <a:r>
              <a:rPr lang="fr-FR" sz="2400" dirty="0" smtClean="0"/>
              <a:t>Contexte</a:t>
            </a:r>
            <a:endParaRPr lang="fr-FR" sz="2400" dirty="0"/>
          </a:p>
        </p:txBody>
      </p:sp>
      <p:sp>
        <p:nvSpPr>
          <p:cNvPr id="5" name="ZoneTexte 4"/>
          <p:cNvSpPr txBox="1"/>
          <p:nvPr/>
        </p:nvSpPr>
        <p:spPr>
          <a:xfrm>
            <a:off x="707913" y="862151"/>
            <a:ext cx="10776173" cy="5539978"/>
          </a:xfrm>
          <a:prstGeom prst="rect">
            <a:avLst/>
          </a:prstGeom>
          <a:noFill/>
        </p:spPr>
        <p:txBody>
          <a:bodyPr wrap="square" rtlCol="0">
            <a:spAutoFit/>
          </a:bodyPr>
          <a:lstStyle/>
          <a:p>
            <a:pPr marL="285750" indent="-285750">
              <a:buFont typeface="Arial" panose="020B0604020202020204" pitchFamily="34" charset="0"/>
              <a:buChar char="•"/>
            </a:pPr>
            <a:r>
              <a:rPr lang="fr-FR" dirty="0"/>
              <a:t>SAGE « Nappes Profondes de Gironde », approuvée le 18 juin </a:t>
            </a:r>
            <a:r>
              <a:rPr lang="fr-FR" dirty="0" smtClean="0"/>
              <a:t>2013, </a:t>
            </a:r>
            <a:r>
              <a:rPr lang="fr-FR" dirty="0"/>
              <a:t>a pour objectifs d’atteindre le bon fonctionnement quantitatif et qualitatif de la ressource souterraine</a:t>
            </a:r>
            <a:endParaRPr lang="fr-FR" dirty="0" smtClean="0"/>
          </a:p>
          <a:p>
            <a:pPr marL="285750" indent="-285750">
              <a:buFont typeface="Arial" panose="020B0604020202020204" pitchFamily="34" charset="0"/>
              <a:buChar char="•"/>
            </a:pPr>
            <a:r>
              <a:rPr lang="fr-FR" dirty="0" smtClean="0"/>
              <a:t>Pour cela, le </a:t>
            </a:r>
            <a:r>
              <a:rPr lang="fr-FR" dirty="0"/>
              <a:t>Plan d’Aménagement et de Gestion Durable (PAGD) de la </a:t>
            </a:r>
            <a:r>
              <a:rPr lang="fr-FR" dirty="0" smtClean="0"/>
              <a:t>ressource, prévoit entre autre la disposition 76</a:t>
            </a:r>
          </a:p>
          <a:p>
            <a:pPr marL="285750" indent="-285750">
              <a:buFontTx/>
              <a:buChar char="-"/>
            </a:pPr>
            <a:endParaRPr lang="fr-FR" dirty="0"/>
          </a:p>
          <a:p>
            <a:pPr marL="285750" indent="-285750">
              <a:buFontTx/>
              <a:buChar char="-"/>
            </a:pPr>
            <a:endParaRPr lang="fr-FR" dirty="0" smtClean="0"/>
          </a:p>
          <a:p>
            <a:pPr marL="285750" indent="-285750">
              <a:buFontTx/>
              <a:buChar char="-"/>
            </a:pPr>
            <a:endParaRPr lang="fr-FR" dirty="0"/>
          </a:p>
          <a:p>
            <a:pPr marL="285750" indent="-285750">
              <a:buFontTx/>
              <a:buChar char="-"/>
            </a:pPr>
            <a:endParaRPr lang="fr-FR" dirty="0" smtClean="0"/>
          </a:p>
          <a:p>
            <a:pPr marL="285750" indent="-285750">
              <a:buFontTx/>
              <a:buChar char="-"/>
            </a:pPr>
            <a:endParaRPr lang="fr-FR" dirty="0"/>
          </a:p>
          <a:p>
            <a:pPr marL="285750" indent="-285750">
              <a:buFontTx/>
              <a:buChar char="-"/>
            </a:pPr>
            <a:endParaRPr lang="fr-FR" dirty="0" smtClean="0"/>
          </a:p>
          <a:p>
            <a:pPr marL="285750" indent="-285750">
              <a:buFontTx/>
              <a:buChar char="-"/>
            </a:pPr>
            <a:endParaRPr lang="fr-FR" dirty="0"/>
          </a:p>
          <a:p>
            <a:pPr marL="285750" indent="-285750">
              <a:buFontTx/>
              <a:buChar char="-"/>
            </a:pPr>
            <a:endParaRPr lang="fr-FR" dirty="0" smtClean="0"/>
          </a:p>
          <a:p>
            <a:pPr marL="285750" indent="-285750">
              <a:buFontTx/>
              <a:buChar char="-"/>
            </a:pPr>
            <a:endParaRPr lang="fr-FR" dirty="0"/>
          </a:p>
          <a:p>
            <a:pPr marL="285750" indent="-285750">
              <a:buFont typeface="Arial" panose="020B0604020202020204" pitchFamily="34" charset="0"/>
              <a:buChar char="•"/>
            </a:pPr>
            <a:r>
              <a:rPr lang="fr-FR" dirty="0" smtClean="0"/>
              <a:t>3 </a:t>
            </a:r>
            <a:r>
              <a:rPr lang="fr-FR" dirty="0"/>
              <a:t>cartes permettent </a:t>
            </a:r>
            <a:r>
              <a:rPr lang="fr-FR" dirty="0" smtClean="0"/>
              <a:t>de </a:t>
            </a:r>
            <a:r>
              <a:rPr lang="fr-FR" dirty="0"/>
              <a:t>répondre aux différents critères indiqués dans la disposition 76  :</a:t>
            </a:r>
          </a:p>
          <a:p>
            <a:pPr marL="800100" lvl="1" indent="-342900">
              <a:buFont typeface="+mj-lt"/>
              <a:buAutoNum type="arabicPeriod"/>
            </a:pPr>
            <a:r>
              <a:rPr lang="fr-FR" sz="1400" dirty="0"/>
              <a:t>Vulnérabilité à l’affleurement, pour les activités de surface potentiellement polluantes par exemple en cas d’activités industrielles ou </a:t>
            </a:r>
            <a:r>
              <a:rPr lang="fr-FR" sz="1400" dirty="0" smtClean="0"/>
              <a:t>agricoles;</a:t>
            </a:r>
          </a:p>
          <a:p>
            <a:pPr marL="800100" lvl="1" indent="-342900">
              <a:buFont typeface="+mj-lt"/>
              <a:buAutoNum type="arabicPeriod"/>
            </a:pPr>
            <a:r>
              <a:rPr lang="fr-FR" sz="1400" dirty="0" smtClean="0"/>
              <a:t>Vulnérabilité </a:t>
            </a:r>
            <a:r>
              <a:rPr lang="fr-FR" sz="1400" dirty="0"/>
              <a:t>à 10m de profondeur, pour les activités nécessitant une excavation jusqu’à 10 mètres, les projets d’aménagement en particulier ; </a:t>
            </a:r>
            <a:endParaRPr lang="fr-FR" sz="1400" dirty="0" smtClean="0"/>
          </a:p>
          <a:p>
            <a:pPr marL="800100" lvl="1" indent="-342900">
              <a:buFont typeface="+mj-lt"/>
              <a:buAutoNum type="arabicPeriod"/>
            </a:pPr>
            <a:r>
              <a:rPr lang="fr-FR" sz="1400" dirty="0" smtClean="0"/>
              <a:t>Vulnérabilité </a:t>
            </a:r>
            <a:r>
              <a:rPr lang="fr-FR" sz="1400" dirty="0"/>
              <a:t>à 30m de profondeur, pour les activités nécessitant une excavation jusqu’à 30 mètres, illustrant notamment les ouvrages individuels peu profonds présentant trop souvent des malfaçons.</a:t>
            </a:r>
          </a:p>
          <a:p>
            <a:pPr marL="285750" indent="-285750">
              <a:buFontTx/>
              <a:buChar char="-"/>
            </a:pPr>
            <a:endParaRPr lang="fr-FR" dirty="0"/>
          </a:p>
        </p:txBody>
      </p:sp>
    </p:spTree>
    <p:extLst>
      <p:ext uri="{BB962C8B-B14F-4D97-AF65-F5344CB8AC3E}">
        <p14:creationId xmlns:p14="http://schemas.microsoft.com/office/powerpoint/2010/main" val="229650972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pPr algn="ctr"/>
            <a:fld id="{F350894E-0509-424B-B937-9012733DE64A}" type="slidenum">
              <a:rPr lang="fr-FR" sz="1200" smtClean="0">
                <a:solidFill>
                  <a:schemeClr val="bg1">
                    <a:lumMod val="50000"/>
                  </a:schemeClr>
                </a:solidFill>
              </a:rPr>
              <a:pPr algn="ctr"/>
              <a:t>3</a:t>
            </a:fld>
            <a:endParaRPr lang="fr-FR" sz="1200" dirty="0">
              <a:solidFill>
                <a:schemeClr val="bg1">
                  <a:lumMod val="50000"/>
                </a:schemeClr>
              </a:solidFill>
            </a:endParaRPr>
          </a:p>
        </p:txBody>
      </p:sp>
      <p:sp>
        <p:nvSpPr>
          <p:cNvPr id="3" name="ZoneTexte 2"/>
          <p:cNvSpPr txBox="1"/>
          <p:nvPr/>
        </p:nvSpPr>
        <p:spPr>
          <a:xfrm>
            <a:off x="707913" y="2571362"/>
            <a:ext cx="10776173" cy="2031325"/>
          </a:xfrm>
          <a:prstGeom prst="rect">
            <a:avLst/>
          </a:prstGeom>
          <a:noFill/>
        </p:spPr>
        <p:txBody>
          <a:bodyPr wrap="square" rtlCol="0">
            <a:spAutoFit/>
          </a:bodyPr>
          <a:lstStyle/>
          <a:p>
            <a:endParaRPr lang="fr-FR" dirty="0" smtClean="0">
              <a:solidFill>
                <a:srgbClr val="FF0000"/>
              </a:solidFill>
            </a:endParaRPr>
          </a:p>
          <a:p>
            <a:endParaRPr lang="fr-FR" dirty="0">
              <a:solidFill>
                <a:srgbClr val="FF0000"/>
              </a:solidFill>
            </a:endParaRPr>
          </a:p>
          <a:p>
            <a:endParaRPr lang="fr-FR" dirty="0" smtClean="0">
              <a:solidFill>
                <a:srgbClr val="FF0000"/>
              </a:solidFill>
            </a:endParaRPr>
          </a:p>
          <a:p>
            <a:r>
              <a:rPr lang="fr-FR" dirty="0" smtClean="0"/>
              <a:t>Les </a:t>
            </a:r>
            <a:r>
              <a:rPr lang="fr-FR" dirty="0"/>
              <a:t>cartes de vulnérabilité réalisées dans le cadre de ce travail permettent ainsi d’identifier les secteurs à l’affleurement ou sous couverture où les nappes « profondes » de Gironde présentent un risque de contamination vis-à-vis des activités anthropiques </a:t>
            </a:r>
            <a:r>
              <a:rPr lang="fr-FR" dirty="0">
                <a:solidFill>
                  <a:srgbClr val="FF0000"/>
                </a:solidFill>
              </a:rPr>
              <a:t>et constituent un outil d’orientation et d’aide à la décision, qui ne se substituent pas une étude hydrogéologique locale.</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8033" y="455076"/>
            <a:ext cx="2438400" cy="2438400"/>
          </a:xfrm>
          <a:prstGeom prst="rect">
            <a:avLst/>
          </a:prstGeom>
        </p:spPr>
      </p:pic>
      <p:sp>
        <p:nvSpPr>
          <p:cNvPr id="5" name="ZoneTexte 4"/>
          <p:cNvSpPr txBox="1"/>
          <p:nvPr/>
        </p:nvSpPr>
        <p:spPr>
          <a:xfrm>
            <a:off x="1425239" y="260500"/>
            <a:ext cx="3894905" cy="461665"/>
          </a:xfrm>
          <a:prstGeom prst="rect">
            <a:avLst/>
          </a:prstGeom>
          <a:noFill/>
        </p:spPr>
        <p:txBody>
          <a:bodyPr wrap="square" rtlCol="0">
            <a:spAutoFit/>
          </a:bodyPr>
          <a:lstStyle/>
          <a:p>
            <a:r>
              <a:rPr lang="fr-FR" sz="2400" dirty="0" smtClean="0"/>
              <a:t>Contexte</a:t>
            </a:r>
            <a:endParaRPr lang="fr-FR" sz="2400" dirty="0"/>
          </a:p>
        </p:txBody>
      </p:sp>
    </p:spTree>
    <p:extLst>
      <p:ext uri="{BB962C8B-B14F-4D97-AF65-F5344CB8AC3E}">
        <p14:creationId xmlns:p14="http://schemas.microsoft.com/office/powerpoint/2010/main" val="4228001960"/>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pPr algn="ctr"/>
            <a:fld id="{F350894E-0509-424B-B937-9012733DE64A}" type="slidenum">
              <a:rPr lang="fr-FR" sz="1200" smtClean="0">
                <a:solidFill>
                  <a:schemeClr val="bg1">
                    <a:lumMod val="50000"/>
                  </a:schemeClr>
                </a:solidFill>
              </a:rPr>
              <a:pPr algn="ctr"/>
              <a:t>4</a:t>
            </a:fld>
            <a:endParaRPr lang="fr-FR" sz="1200" dirty="0">
              <a:solidFill>
                <a:schemeClr val="bg1">
                  <a:lumMod val="50000"/>
                </a:schemeClr>
              </a:solidFill>
            </a:endParaRPr>
          </a:p>
        </p:txBody>
      </p:sp>
      <p:pic>
        <p:nvPicPr>
          <p:cNvPr id="3" name="Image 2"/>
          <p:cNvPicPr/>
          <p:nvPr/>
        </p:nvPicPr>
        <p:blipFill>
          <a:blip r:embed="rId2">
            <a:extLst>
              <a:ext uri="{28A0092B-C50C-407E-A947-70E740481C1C}">
                <a14:useLocalDpi xmlns:a14="http://schemas.microsoft.com/office/drawing/2010/main" val="0"/>
              </a:ext>
            </a:extLst>
          </a:blip>
          <a:srcRect/>
          <a:stretch>
            <a:fillRect/>
          </a:stretch>
        </p:blipFill>
        <p:spPr bwMode="auto">
          <a:xfrm>
            <a:off x="842850" y="1074171"/>
            <a:ext cx="4676140" cy="3389630"/>
          </a:xfrm>
          <a:prstGeom prst="rect">
            <a:avLst/>
          </a:prstGeom>
          <a:noFill/>
        </p:spPr>
      </p:pic>
      <p:pic>
        <p:nvPicPr>
          <p:cNvPr id="4" name="Image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4796" y="1463183"/>
            <a:ext cx="5758815" cy="2721610"/>
          </a:xfrm>
          <a:prstGeom prst="rect">
            <a:avLst/>
          </a:prstGeom>
          <a:noFill/>
          <a:ln>
            <a:noFill/>
          </a:ln>
        </p:spPr>
      </p:pic>
      <p:cxnSp>
        <p:nvCxnSpPr>
          <p:cNvPr id="5" name="Connecteur droit 4"/>
          <p:cNvCxnSpPr/>
          <p:nvPr/>
        </p:nvCxnSpPr>
        <p:spPr>
          <a:xfrm flipV="1">
            <a:off x="1135733" y="1518971"/>
            <a:ext cx="3526790" cy="1468755"/>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6" name="ZoneTexte 5"/>
          <p:cNvSpPr txBox="1"/>
          <p:nvPr/>
        </p:nvSpPr>
        <p:spPr>
          <a:xfrm>
            <a:off x="1425239" y="260500"/>
            <a:ext cx="3894905" cy="461665"/>
          </a:xfrm>
          <a:prstGeom prst="rect">
            <a:avLst/>
          </a:prstGeom>
          <a:noFill/>
        </p:spPr>
        <p:txBody>
          <a:bodyPr wrap="square" rtlCol="0">
            <a:spAutoFit/>
          </a:bodyPr>
          <a:lstStyle/>
          <a:p>
            <a:r>
              <a:rPr lang="fr-FR" sz="2400" dirty="0" smtClean="0"/>
              <a:t>Contexte</a:t>
            </a:r>
            <a:endParaRPr lang="fr-FR" sz="2400" dirty="0"/>
          </a:p>
        </p:txBody>
      </p:sp>
      <p:sp>
        <p:nvSpPr>
          <p:cNvPr id="7" name="ZoneTexte 6"/>
          <p:cNvSpPr txBox="1"/>
          <p:nvPr/>
        </p:nvSpPr>
        <p:spPr>
          <a:xfrm>
            <a:off x="980354" y="4973356"/>
            <a:ext cx="10776173" cy="369332"/>
          </a:xfrm>
          <a:prstGeom prst="rect">
            <a:avLst/>
          </a:prstGeom>
          <a:noFill/>
        </p:spPr>
        <p:txBody>
          <a:bodyPr wrap="square" rtlCol="0">
            <a:spAutoFit/>
          </a:bodyPr>
          <a:lstStyle/>
          <a:p>
            <a:r>
              <a:rPr lang="fr-FR" dirty="0" smtClean="0"/>
              <a:t>Utilisation du Modèle Nord Aquitain V4, au pas de 500 m</a:t>
            </a:r>
            <a:endParaRPr lang="fr-FR" dirty="0"/>
          </a:p>
        </p:txBody>
      </p:sp>
    </p:spTree>
    <p:extLst>
      <p:ext uri="{BB962C8B-B14F-4D97-AF65-F5344CB8AC3E}">
        <p14:creationId xmlns:p14="http://schemas.microsoft.com/office/powerpoint/2010/main" val="118505069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02508" y="6228920"/>
            <a:ext cx="9666515" cy="629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4"/>
          </p:nvPr>
        </p:nvSpPr>
        <p:spPr/>
        <p:txBody>
          <a:bodyPr/>
          <a:lstStyle/>
          <a:p>
            <a:pPr algn="ctr"/>
            <a:fld id="{F350894E-0509-424B-B937-9012733DE64A}" type="slidenum">
              <a:rPr lang="fr-FR" sz="1200" smtClean="0">
                <a:solidFill>
                  <a:schemeClr val="bg1">
                    <a:lumMod val="50000"/>
                  </a:schemeClr>
                </a:solidFill>
              </a:rPr>
              <a:pPr algn="ctr"/>
              <a:t>5</a:t>
            </a:fld>
            <a:endParaRPr lang="fr-FR" sz="1200" dirty="0">
              <a:solidFill>
                <a:schemeClr val="bg1">
                  <a:lumMod val="50000"/>
                </a:schemeClr>
              </a:solidFill>
            </a:endParaRPr>
          </a:p>
        </p:txBody>
      </p:sp>
      <p:sp>
        <p:nvSpPr>
          <p:cNvPr id="3" name="ZoneTexte 2"/>
          <p:cNvSpPr txBox="1"/>
          <p:nvPr/>
        </p:nvSpPr>
        <p:spPr>
          <a:xfrm>
            <a:off x="1425239" y="260500"/>
            <a:ext cx="3894905" cy="461665"/>
          </a:xfrm>
          <a:prstGeom prst="rect">
            <a:avLst/>
          </a:prstGeom>
          <a:noFill/>
        </p:spPr>
        <p:txBody>
          <a:bodyPr wrap="square" rtlCol="0">
            <a:spAutoFit/>
          </a:bodyPr>
          <a:lstStyle/>
          <a:p>
            <a:r>
              <a:rPr lang="fr-FR" sz="2400" dirty="0" smtClean="0"/>
              <a:t>Méthode</a:t>
            </a:r>
            <a:endParaRPr lang="fr-FR" sz="2400" dirty="0"/>
          </a:p>
        </p:txBody>
      </p:sp>
      <p:sp>
        <p:nvSpPr>
          <p:cNvPr id="4" name="ZoneTexte 3"/>
          <p:cNvSpPr txBox="1"/>
          <p:nvPr/>
        </p:nvSpPr>
        <p:spPr>
          <a:xfrm>
            <a:off x="1103653" y="982010"/>
            <a:ext cx="10776173" cy="6370975"/>
          </a:xfrm>
          <a:prstGeom prst="rect">
            <a:avLst/>
          </a:prstGeom>
          <a:noFill/>
        </p:spPr>
        <p:txBody>
          <a:bodyPr wrap="square" rtlCol="0">
            <a:spAutoFit/>
          </a:bodyPr>
          <a:lstStyle/>
          <a:p>
            <a:pPr marL="285750" indent="-285750">
              <a:buFontTx/>
              <a:buChar char="-"/>
            </a:pPr>
            <a:r>
              <a:rPr lang="fr-FR" dirty="0" smtClean="0"/>
              <a:t>Afin de répondre à la disposition 76 du SAGE, réalisation de 3 cartes, </a:t>
            </a:r>
          </a:p>
          <a:p>
            <a:pPr marL="742950" lvl="1" indent="-285750">
              <a:buFontTx/>
              <a:buChar char="-"/>
            </a:pPr>
            <a:r>
              <a:rPr lang="fr-FR" dirty="0" smtClean="0"/>
              <a:t>à l’affleurement, </a:t>
            </a:r>
          </a:p>
          <a:p>
            <a:pPr marL="742950" lvl="1" indent="-285750">
              <a:buFontTx/>
              <a:buChar char="-"/>
            </a:pPr>
            <a:r>
              <a:rPr lang="fr-FR" dirty="0" smtClean="0"/>
              <a:t>à Z-10 m et </a:t>
            </a:r>
          </a:p>
          <a:p>
            <a:pPr marL="742950" lvl="1" indent="-285750">
              <a:buFontTx/>
              <a:buChar char="-"/>
            </a:pPr>
            <a:r>
              <a:rPr lang="fr-FR" dirty="0" smtClean="0"/>
              <a:t>à Z-30 m</a:t>
            </a:r>
          </a:p>
          <a:p>
            <a:pPr marL="285750" indent="-285750">
              <a:buFontTx/>
              <a:buChar char="-"/>
            </a:pPr>
            <a:endParaRPr lang="fr-FR" dirty="0"/>
          </a:p>
          <a:p>
            <a:pPr marL="285750" indent="-285750">
              <a:buFontTx/>
              <a:buChar char="-"/>
            </a:pPr>
            <a:r>
              <a:rPr lang="fr-FR" dirty="0" smtClean="0"/>
              <a:t>Les cartes disposent 3 classes de vulnérabilité </a:t>
            </a:r>
          </a:p>
          <a:p>
            <a:pPr marL="285750" indent="-285750">
              <a:buFontTx/>
              <a:buChar char="-"/>
            </a:pPr>
            <a:endParaRPr lang="fr-FR" dirty="0"/>
          </a:p>
          <a:p>
            <a:pPr marL="285750" indent="-285750">
              <a:buFontTx/>
              <a:buChar char="-"/>
            </a:pPr>
            <a:endParaRPr lang="fr-FR" dirty="0" smtClean="0"/>
          </a:p>
          <a:p>
            <a:pPr marL="285750" indent="-285750">
              <a:buFontTx/>
              <a:buChar char="-"/>
            </a:pPr>
            <a:endParaRPr lang="fr-FR" dirty="0"/>
          </a:p>
          <a:p>
            <a:pPr marL="285750" indent="-285750">
              <a:buFontTx/>
              <a:buChar char="-"/>
            </a:pPr>
            <a:endParaRPr lang="fr-FR" dirty="0" smtClean="0"/>
          </a:p>
          <a:p>
            <a:pPr marL="285750" indent="-285750">
              <a:buFontTx/>
              <a:buChar char="-"/>
            </a:pPr>
            <a:r>
              <a:rPr lang="fr-FR" dirty="0" smtClean="0">
                <a:solidFill>
                  <a:srgbClr val="CC00CC"/>
                </a:solidFill>
              </a:rPr>
              <a:t>Très vulnérable </a:t>
            </a:r>
            <a:r>
              <a:rPr lang="fr-FR" dirty="0" smtClean="0"/>
              <a:t>si présence d’une NP à la profondeur considérée</a:t>
            </a:r>
          </a:p>
          <a:p>
            <a:pPr marL="742950" lvl="1" indent="-285750">
              <a:buFontTx/>
              <a:buChar char="-"/>
            </a:pPr>
            <a:r>
              <a:rPr lang="fr-FR" dirty="0" smtClean="0"/>
              <a:t>Tolérance* si présence </a:t>
            </a:r>
            <a:r>
              <a:rPr lang="fr-FR" dirty="0"/>
              <a:t>de 2m d’épaisseur max de </a:t>
            </a:r>
            <a:r>
              <a:rPr lang="fr-FR" dirty="0" smtClean="0"/>
              <a:t>formation </a:t>
            </a:r>
            <a:r>
              <a:rPr lang="fr-FR" dirty="0" err="1" smtClean="0"/>
              <a:t>plio</a:t>
            </a:r>
            <a:r>
              <a:rPr lang="fr-FR" dirty="0" smtClean="0"/>
              <a:t>-quaternaire</a:t>
            </a:r>
          </a:p>
          <a:p>
            <a:pPr marL="742950" lvl="1" indent="-285750">
              <a:buFontTx/>
              <a:buChar char="-"/>
            </a:pPr>
            <a:r>
              <a:rPr lang="fr-FR" dirty="0" smtClean="0"/>
              <a:t>Tolérance* si présence </a:t>
            </a:r>
            <a:r>
              <a:rPr lang="fr-FR" dirty="0"/>
              <a:t>de 2m d’épaisseur max d’éponte </a:t>
            </a:r>
            <a:endParaRPr lang="fr-FR" dirty="0" smtClean="0"/>
          </a:p>
          <a:p>
            <a:endParaRPr lang="fr-FR" dirty="0"/>
          </a:p>
          <a:p>
            <a:pPr marL="285750" indent="-285750">
              <a:buFontTx/>
              <a:buChar char="-"/>
            </a:pPr>
            <a:r>
              <a:rPr lang="fr-FR" dirty="0" smtClean="0">
                <a:solidFill>
                  <a:srgbClr val="0070C0"/>
                </a:solidFill>
              </a:rPr>
              <a:t>Vulnérable</a:t>
            </a:r>
            <a:r>
              <a:rPr lang="fr-FR" dirty="0" smtClean="0"/>
              <a:t> si présence d’une NP sous 10 m d’épaisseur d’aquifère à la profondeur considérée</a:t>
            </a:r>
          </a:p>
          <a:p>
            <a:pPr marL="742950" lvl="1" indent="-285750">
              <a:buFontTx/>
              <a:buChar char="-"/>
            </a:pPr>
            <a:r>
              <a:rPr lang="fr-FR" dirty="0" smtClean="0"/>
              <a:t>Tolérance* </a:t>
            </a:r>
            <a:r>
              <a:rPr lang="fr-FR" dirty="0"/>
              <a:t>si présence de 2m d’épaisseur max d’éponte </a:t>
            </a:r>
            <a:r>
              <a:rPr lang="fr-FR" dirty="0" smtClean="0"/>
              <a:t>dans les 10 m</a:t>
            </a:r>
          </a:p>
          <a:p>
            <a:pPr marL="742950" lvl="1" indent="-285750">
              <a:buFontTx/>
              <a:buChar char="-"/>
            </a:pPr>
            <a:endParaRPr lang="fr-FR" dirty="0" smtClean="0"/>
          </a:p>
          <a:p>
            <a:pPr marL="285750" indent="-285750">
              <a:buFontTx/>
              <a:buChar char="-"/>
            </a:pPr>
            <a:r>
              <a:rPr lang="fr-FR" dirty="0" smtClean="0"/>
              <a:t>En Z-10 m et Z-30 m, si traverse une NP alors celle-ci est très vulnérable</a:t>
            </a:r>
            <a:endParaRPr lang="fr-FR" dirty="0"/>
          </a:p>
          <a:p>
            <a:pPr marL="285750" indent="-285750">
              <a:buFontTx/>
              <a:buChar char="-"/>
            </a:pPr>
            <a:endParaRPr lang="fr-FR" dirty="0" smtClean="0"/>
          </a:p>
          <a:p>
            <a:r>
              <a:rPr lang="fr-FR" sz="1000" dirty="0"/>
              <a:t>* : tolérance doit d’une part permettre de prendre en compte au maximum les écarts entre la présence ou l’absence d’une formation dans la réalité et celle dans le modèle du fait des incertitudes liées aux valeurs moyennées dans les mailles de ce dernier.</a:t>
            </a:r>
          </a:p>
          <a:p>
            <a:r>
              <a:rPr lang="fr-FR" sz="1000" dirty="0"/>
              <a:t>D’autre part, il permet d’illustrer que la présence de seulement 2 m de </a:t>
            </a:r>
            <a:r>
              <a:rPr lang="fr-FR" sz="1000" dirty="0" err="1"/>
              <a:t>Plio</a:t>
            </a:r>
            <a:r>
              <a:rPr lang="fr-FR" sz="1000" dirty="0"/>
              <a:t>-quaternaire et/ou 2 m d’épontes ne sont pas suffisantes pour protéger le réservoir sous-jacent.</a:t>
            </a:r>
          </a:p>
          <a:p>
            <a:endParaRPr lang="fr-FR" sz="1000" dirty="0"/>
          </a:p>
          <a:p>
            <a:endParaRPr lang="fr-FR" dirty="0" smtClean="0"/>
          </a:p>
        </p:txBody>
      </p:sp>
      <p:pic>
        <p:nvPicPr>
          <p:cNvPr id="5" name="Image 4"/>
          <p:cNvPicPr>
            <a:picLocks noChangeAspect="1"/>
          </p:cNvPicPr>
          <p:nvPr/>
        </p:nvPicPr>
        <p:blipFill>
          <a:blip r:embed="rId2"/>
          <a:stretch>
            <a:fillRect/>
          </a:stretch>
        </p:blipFill>
        <p:spPr>
          <a:xfrm>
            <a:off x="1786080" y="2708465"/>
            <a:ext cx="2638425" cy="781050"/>
          </a:xfrm>
          <a:prstGeom prst="rect">
            <a:avLst/>
          </a:prstGeom>
        </p:spPr>
      </p:pic>
    </p:spTree>
    <p:extLst>
      <p:ext uri="{BB962C8B-B14F-4D97-AF65-F5344CB8AC3E}">
        <p14:creationId xmlns:p14="http://schemas.microsoft.com/office/powerpoint/2010/main" val="142861595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pPr algn="ctr"/>
            <a:fld id="{F350894E-0509-424B-B937-9012733DE64A}" type="slidenum">
              <a:rPr lang="fr-FR" sz="1200" smtClean="0">
                <a:solidFill>
                  <a:schemeClr val="bg1">
                    <a:lumMod val="50000"/>
                  </a:schemeClr>
                </a:solidFill>
              </a:rPr>
              <a:pPr algn="ctr"/>
              <a:t>6</a:t>
            </a:fld>
            <a:endParaRPr lang="fr-FR" sz="1200" dirty="0">
              <a:solidFill>
                <a:schemeClr val="bg1">
                  <a:lumMod val="50000"/>
                </a:schemeClr>
              </a:solidFill>
            </a:endParaRPr>
          </a:p>
        </p:txBody>
      </p:sp>
      <p:pic>
        <p:nvPicPr>
          <p:cNvPr id="3" name="Image 2"/>
          <p:cNvPicPr/>
          <p:nvPr/>
        </p:nvPicPr>
        <p:blipFill>
          <a:blip r:embed="rId2">
            <a:extLst>
              <a:ext uri="{28A0092B-C50C-407E-A947-70E740481C1C}">
                <a14:useLocalDpi xmlns:a14="http://schemas.microsoft.com/office/drawing/2010/main" val="0"/>
              </a:ext>
            </a:extLst>
          </a:blip>
          <a:stretch>
            <a:fillRect/>
          </a:stretch>
        </p:blipFill>
        <p:spPr>
          <a:xfrm>
            <a:off x="1" y="333102"/>
            <a:ext cx="4624250" cy="6524897"/>
          </a:xfrm>
          <a:prstGeom prst="rect">
            <a:avLst/>
          </a:prstGeom>
        </p:spPr>
      </p:pic>
      <p:pic>
        <p:nvPicPr>
          <p:cNvPr id="4" name="Image 3"/>
          <p:cNvPicPr/>
          <p:nvPr/>
        </p:nvPicPr>
        <p:blipFill rotWithShape="1">
          <a:blip r:embed="rId3">
            <a:extLst>
              <a:ext uri="{28A0092B-C50C-407E-A947-70E740481C1C}">
                <a14:useLocalDpi xmlns:a14="http://schemas.microsoft.com/office/drawing/2010/main" val="0"/>
              </a:ext>
            </a:extLst>
          </a:blip>
          <a:srcRect b="60026"/>
          <a:stretch/>
        </p:blipFill>
        <p:spPr bwMode="auto">
          <a:xfrm>
            <a:off x="5712777" y="4858231"/>
            <a:ext cx="5399405" cy="624840"/>
          </a:xfrm>
          <a:prstGeom prst="rect">
            <a:avLst/>
          </a:prstGeom>
          <a:noFill/>
          <a:ln>
            <a:noFill/>
          </a:ln>
          <a:extLst>
            <a:ext uri="{53640926-AAD7-44D8-BBD7-CCE9431645EC}">
              <a14:shadowObscured xmlns:a14="http://schemas.microsoft.com/office/drawing/2010/main"/>
            </a:ext>
          </a:extLst>
        </p:spPr>
      </p:pic>
      <p:sp>
        <p:nvSpPr>
          <p:cNvPr id="5" name="Rectangle 4"/>
          <p:cNvSpPr/>
          <p:nvPr/>
        </p:nvSpPr>
        <p:spPr>
          <a:xfrm>
            <a:off x="5364480" y="253038"/>
            <a:ext cx="6096000" cy="4401205"/>
          </a:xfrm>
          <a:prstGeom prst="rect">
            <a:avLst/>
          </a:prstGeom>
        </p:spPr>
        <p:txBody>
          <a:bodyPr>
            <a:spAutoFit/>
          </a:bodyPr>
          <a:lstStyle/>
          <a:p>
            <a:pPr algn="just">
              <a:spcBef>
                <a:spcPts val="1200"/>
              </a:spcBef>
              <a:spcAft>
                <a:spcPts val="0"/>
              </a:spcAft>
            </a:pPr>
            <a:r>
              <a:rPr lang="fr-FR" dirty="0" smtClean="0">
                <a:latin typeface="Arial" panose="020B0604020202020204" pitchFamily="34" charset="0"/>
                <a:ea typeface="Times New Roman" panose="02020603050405020304" pitchFamily="18" charset="0"/>
              </a:rPr>
              <a:t>Les </a:t>
            </a:r>
            <a:r>
              <a:rPr lang="fr-FR" dirty="0">
                <a:latin typeface="Arial" panose="020B0604020202020204" pitchFamily="34" charset="0"/>
                <a:ea typeface="Times New Roman" panose="02020603050405020304" pitchFamily="18" charset="0"/>
              </a:rPr>
              <a:t>zones d’affleurements dans la vallée de la Leyre, à l’ouest de la Garonne et de la Gironde, en rive droite de Dordogne et Gironde ainsi qu’au niveau du plateau de l’Entre-Deux-Mers. Ils apparaissent comme « Nappes profondes très vulnérables »</a:t>
            </a:r>
          </a:p>
          <a:p>
            <a:pPr algn="just">
              <a:spcBef>
                <a:spcPts val="1200"/>
              </a:spcBef>
              <a:spcAft>
                <a:spcPts val="0"/>
              </a:spcAft>
            </a:pPr>
            <a:r>
              <a:rPr lang="fr-FR" dirty="0">
                <a:latin typeface="Arial" panose="020B0604020202020204" pitchFamily="34" charset="0"/>
                <a:ea typeface="Times New Roman" panose="02020603050405020304" pitchFamily="18" charset="0"/>
              </a:rPr>
              <a:t>La classe intermédiaire « vulnérable » est particulièrement représentée sur cette première carte à l’ouest de la Garonne du fait de la présence à l’affleurement de la formation aquifère </a:t>
            </a:r>
            <a:r>
              <a:rPr lang="fr-FR" dirty="0" err="1">
                <a:latin typeface="Arial" panose="020B0604020202020204" pitchFamily="34" charset="0"/>
                <a:ea typeface="Times New Roman" panose="02020603050405020304" pitchFamily="18" charset="0"/>
              </a:rPr>
              <a:t>Plio</a:t>
            </a:r>
            <a:r>
              <a:rPr lang="fr-FR" dirty="0">
                <a:latin typeface="Arial" panose="020B0604020202020204" pitchFamily="34" charset="0"/>
                <a:ea typeface="Times New Roman" panose="02020603050405020304" pitchFamily="18" charset="0"/>
              </a:rPr>
              <a:t>-quaternaire qui n’est pas considérée comme étant une nappe profonde par le SAGE Nappes Profondes. </a:t>
            </a:r>
            <a:r>
              <a:rPr lang="fr-FR" dirty="0" smtClean="0">
                <a:latin typeface="Arial" panose="020B0604020202020204" pitchFamily="34" charset="0"/>
                <a:ea typeface="Times New Roman" panose="02020603050405020304" pitchFamily="18" charset="0"/>
              </a:rPr>
              <a:t>Le critère cherchant à maximiser la vulnérabilité, recherche la </a:t>
            </a:r>
            <a:r>
              <a:rPr lang="fr-FR" dirty="0">
                <a:latin typeface="Arial" panose="020B0604020202020204" pitchFamily="34" charset="0"/>
                <a:ea typeface="Times New Roman" panose="02020603050405020304" pitchFamily="18" charset="0"/>
              </a:rPr>
              <a:t>présence d’aquifère à 10 m maximum de la surface. Ces zones bleues correspondent ainsi à la présence de nappes profondes sous 10 m de </a:t>
            </a:r>
            <a:r>
              <a:rPr lang="fr-FR" dirty="0" err="1">
                <a:latin typeface="Arial" panose="020B0604020202020204" pitchFamily="34" charset="0"/>
                <a:ea typeface="Times New Roman" panose="02020603050405020304" pitchFamily="18" charset="0"/>
              </a:rPr>
              <a:t>Plio</a:t>
            </a:r>
            <a:r>
              <a:rPr lang="fr-FR" dirty="0">
                <a:latin typeface="Arial" panose="020B0604020202020204" pitchFamily="34" charset="0"/>
                <a:ea typeface="Times New Roman" panose="02020603050405020304" pitchFamily="18" charset="0"/>
              </a:rPr>
              <a:t>-quaternaire.</a:t>
            </a:r>
          </a:p>
        </p:txBody>
      </p:sp>
      <p:sp>
        <p:nvSpPr>
          <p:cNvPr id="6" name="ZoneTexte 5"/>
          <p:cNvSpPr txBox="1"/>
          <p:nvPr/>
        </p:nvSpPr>
        <p:spPr>
          <a:xfrm>
            <a:off x="829495" y="0"/>
            <a:ext cx="3894905" cy="461665"/>
          </a:xfrm>
          <a:prstGeom prst="rect">
            <a:avLst/>
          </a:prstGeom>
          <a:noFill/>
        </p:spPr>
        <p:txBody>
          <a:bodyPr wrap="square" rtlCol="0">
            <a:spAutoFit/>
          </a:bodyPr>
          <a:lstStyle/>
          <a:p>
            <a:r>
              <a:rPr lang="fr-FR" sz="2400" dirty="0" smtClean="0"/>
              <a:t>Résultat</a:t>
            </a:r>
            <a:endParaRPr lang="fr-FR" sz="2400" dirty="0"/>
          </a:p>
        </p:txBody>
      </p:sp>
    </p:spTree>
    <p:extLst>
      <p:ext uri="{BB962C8B-B14F-4D97-AF65-F5344CB8AC3E}">
        <p14:creationId xmlns:p14="http://schemas.microsoft.com/office/powerpoint/2010/main" val="325028681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p:nvPr/>
        </p:nvPicPr>
        <p:blipFill rotWithShape="1">
          <a:blip r:embed="rId2">
            <a:extLst>
              <a:ext uri="{28A0092B-C50C-407E-A947-70E740481C1C}">
                <a14:useLocalDpi xmlns:a14="http://schemas.microsoft.com/office/drawing/2010/main" val="0"/>
              </a:ext>
            </a:extLst>
          </a:blip>
          <a:srcRect b="89917"/>
          <a:stretch/>
        </p:blipFill>
        <p:spPr bwMode="auto">
          <a:xfrm>
            <a:off x="5756320" y="4316431"/>
            <a:ext cx="5399405" cy="157598"/>
          </a:xfrm>
          <a:prstGeom prst="rect">
            <a:avLst/>
          </a:prstGeom>
          <a:noFill/>
          <a:ln>
            <a:noFill/>
          </a:ln>
          <a:extLst>
            <a:ext uri="{53640926-AAD7-44D8-BBD7-CCE9431645EC}">
              <a14:shadowObscured xmlns:a14="http://schemas.microsoft.com/office/drawing/2010/main"/>
            </a:ext>
          </a:extLst>
        </p:spPr>
      </p:pic>
      <p:sp>
        <p:nvSpPr>
          <p:cNvPr id="2" name="Espace réservé du numéro de diapositive 1"/>
          <p:cNvSpPr>
            <a:spLocks noGrp="1"/>
          </p:cNvSpPr>
          <p:nvPr>
            <p:ph type="sldNum" sz="quarter" idx="4"/>
          </p:nvPr>
        </p:nvSpPr>
        <p:spPr/>
        <p:txBody>
          <a:bodyPr/>
          <a:lstStyle/>
          <a:p>
            <a:pPr algn="ctr"/>
            <a:fld id="{F350894E-0509-424B-B937-9012733DE64A}" type="slidenum">
              <a:rPr lang="fr-FR" sz="1200" smtClean="0">
                <a:solidFill>
                  <a:schemeClr val="bg1">
                    <a:lumMod val="50000"/>
                  </a:schemeClr>
                </a:solidFill>
              </a:rPr>
              <a:pPr algn="ctr"/>
              <a:t>7</a:t>
            </a:fld>
            <a:endParaRPr lang="fr-FR" sz="1200" dirty="0">
              <a:solidFill>
                <a:schemeClr val="bg1">
                  <a:lumMod val="50000"/>
                </a:schemeClr>
              </a:solidFill>
            </a:endParaRPr>
          </a:p>
        </p:txBody>
      </p:sp>
      <p:pic>
        <p:nvPicPr>
          <p:cNvPr id="4" name="Image 3"/>
          <p:cNvPicPr/>
          <p:nvPr/>
        </p:nvPicPr>
        <p:blipFill>
          <a:blip r:embed="rId3">
            <a:extLst>
              <a:ext uri="{28A0092B-C50C-407E-A947-70E740481C1C}">
                <a14:useLocalDpi xmlns:a14="http://schemas.microsoft.com/office/drawing/2010/main" val="0"/>
              </a:ext>
            </a:extLst>
          </a:blip>
          <a:stretch>
            <a:fillRect/>
          </a:stretch>
        </p:blipFill>
        <p:spPr>
          <a:xfrm>
            <a:off x="0" y="331200"/>
            <a:ext cx="4626000" cy="6526800"/>
          </a:xfrm>
          <a:prstGeom prst="rect">
            <a:avLst/>
          </a:prstGeom>
        </p:spPr>
      </p:pic>
      <p:pic>
        <p:nvPicPr>
          <p:cNvPr id="5" name="Image 4"/>
          <p:cNvPicPr/>
          <p:nvPr/>
        </p:nvPicPr>
        <p:blipFill rotWithShape="1">
          <a:blip r:embed="rId2">
            <a:extLst>
              <a:ext uri="{28A0092B-C50C-407E-A947-70E740481C1C}">
                <a14:useLocalDpi xmlns:a14="http://schemas.microsoft.com/office/drawing/2010/main" val="0"/>
              </a:ext>
            </a:extLst>
          </a:blip>
          <a:srcRect t="39487" b="30272"/>
          <a:stretch/>
        </p:blipFill>
        <p:spPr bwMode="auto">
          <a:xfrm>
            <a:off x="5756320" y="4474029"/>
            <a:ext cx="5399405" cy="472440"/>
          </a:xfrm>
          <a:prstGeom prst="rect">
            <a:avLst/>
          </a:prstGeom>
          <a:noFill/>
          <a:ln>
            <a:noFill/>
          </a:ln>
          <a:extLst>
            <a:ext uri="{53640926-AAD7-44D8-BBD7-CCE9431645EC}">
              <a14:shadowObscured xmlns:a14="http://schemas.microsoft.com/office/drawing/2010/main"/>
            </a:ext>
          </a:extLst>
        </p:spPr>
      </p:pic>
      <p:sp>
        <p:nvSpPr>
          <p:cNvPr id="7" name="Rectangle 6"/>
          <p:cNvSpPr/>
          <p:nvPr/>
        </p:nvSpPr>
        <p:spPr>
          <a:xfrm>
            <a:off x="5285232" y="195875"/>
            <a:ext cx="6096000" cy="3847207"/>
          </a:xfrm>
          <a:prstGeom prst="rect">
            <a:avLst/>
          </a:prstGeom>
        </p:spPr>
        <p:txBody>
          <a:bodyPr>
            <a:spAutoFit/>
          </a:bodyPr>
          <a:lstStyle/>
          <a:p>
            <a:pPr algn="just">
              <a:spcBef>
                <a:spcPts val="1200"/>
              </a:spcBef>
              <a:spcAft>
                <a:spcPts val="0"/>
              </a:spcAft>
            </a:pPr>
            <a:r>
              <a:rPr lang="fr-FR" dirty="0">
                <a:latin typeface="Arial" panose="020B0604020202020204" pitchFamily="34" charset="0"/>
                <a:ea typeface="Times New Roman" panose="02020603050405020304" pitchFamily="18" charset="0"/>
              </a:rPr>
              <a:t>À 10 m de profondeur la présence de nappes profondes augmente naturellement. La vulnérabilité des nappes profondes croit ainsi de plus de 50 % passant de </a:t>
            </a:r>
            <a:r>
              <a:rPr lang="fr-FR" dirty="0" smtClean="0">
                <a:latin typeface="Arial" panose="020B0604020202020204" pitchFamily="34" charset="0"/>
                <a:ea typeface="Times New Roman" panose="02020603050405020304" pitchFamily="18" charset="0"/>
              </a:rPr>
              <a:t>13,9 </a:t>
            </a:r>
            <a:r>
              <a:rPr lang="fr-FR" dirty="0">
                <a:latin typeface="Arial" panose="020B0604020202020204" pitchFamily="34" charset="0"/>
                <a:ea typeface="Times New Roman" panose="02020603050405020304" pitchFamily="18" charset="0"/>
              </a:rPr>
              <a:t>% à </a:t>
            </a:r>
            <a:r>
              <a:rPr lang="fr-FR" dirty="0" smtClean="0">
                <a:latin typeface="Arial" panose="020B0604020202020204" pitchFamily="34" charset="0"/>
                <a:ea typeface="Times New Roman" panose="02020603050405020304" pitchFamily="18" charset="0"/>
              </a:rPr>
              <a:t>26,6 </a:t>
            </a:r>
            <a:r>
              <a:rPr lang="fr-FR" dirty="0">
                <a:latin typeface="Arial" panose="020B0604020202020204" pitchFamily="34" charset="0"/>
                <a:ea typeface="Times New Roman" panose="02020603050405020304" pitchFamily="18" charset="0"/>
              </a:rPr>
              <a:t>% du territoire girondin.</a:t>
            </a:r>
          </a:p>
          <a:p>
            <a:pPr algn="just">
              <a:spcBef>
                <a:spcPts val="1200"/>
              </a:spcBef>
              <a:spcAft>
                <a:spcPts val="0"/>
              </a:spcAft>
            </a:pPr>
            <a:r>
              <a:rPr lang="fr-FR" dirty="0">
                <a:latin typeface="Arial" panose="020B0604020202020204" pitchFamily="34" charset="0"/>
                <a:ea typeface="Times New Roman" panose="02020603050405020304" pitchFamily="18" charset="0"/>
              </a:rPr>
              <a:t>Les secteurs vulnérables restent bien entendu les mêmes mais les zones les plus concernées par cette accroissement se trouvent dans le plateau de l’Entre-Deux-Mers où les molasses de recouvrement ne sont pas épaisses et la rive gauche de la Garonne et de la Gironde où les aquifères aquitanien et oligocène se retrouvent à proximité de la surface et ne sont pas particulièrement protégés par des formations </a:t>
            </a:r>
            <a:r>
              <a:rPr lang="fr-FR" dirty="0" err="1">
                <a:latin typeface="Arial" panose="020B0604020202020204" pitchFamily="34" charset="0"/>
                <a:ea typeface="Times New Roman" panose="02020603050405020304" pitchFamily="18" charset="0"/>
              </a:rPr>
              <a:t>Plio</a:t>
            </a:r>
            <a:r>
              <a:rPr lang="fr-FR" dirty="0">
                <a:latin typeface="Arial" panose="020B0604020202020204" pitchFamily="34" charset="0"/>
                <a:ea typeface="Times New Roman" panose="02020603050405020304" pitchFamily="18" charset="0"/>
              </a:rPr>
              <a:t>-quaternaire ou des épontes sus-jacentes épaisses.</a:t>
            </a:r>
          </a:p>
        </p:txBody>
      </p:sp>
      <p:sp>
        <p:nvSpPr>
          <p:cNvPr id="8" name="ZoneTexte 7"/>
          <p:cNvSpPr txBox="1"/>
          <p:nvPr/>
        </p:nvSpPr>
        <p:spPr>
          <a:xfrm>
            <a:off x="829495" y="0"/>
            <a:ext cx="3894905" cy="461665"/>
          </a:xfrm>
          <a:prstGeom prst="rect">
            <a:avLst/>
          </a:prstGeom>
          <a:noFill/>
        </p:spPr>
        <p:txBody>
          <a:bodyPr wrap="square" rtlCol="0">
            <a:spAutoFit/>
          </a:bodyPr>
          <a:lstStyle/>
          <a:p>
            <a:r>
              <a:rPr lang="fr-FR" sz="2400" dirty="0" smtClean="0"/>
              <a:t>Résultat</a:t>
            </a:r>
            <a:endParaRPr lang="fr-FR" sz="2400" dirty="0"/>
          </a:p>
        </p:txBody>
      </p:sp>
    </p:spTree>
    <p:extLst>
      <p:ext uri="{BB962C8B-B14F-4D97-AF65-F5344CB8AC3E}">
        <p14:creationId xmlns:p14="http://schemas.microsoft.com/office/powerpoint/2010/main" val="365477791"/>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pPr algn="ctr"/>
            <a:fld id="{F350894E-0509-424B-B937-9012733DE64A}" type="slidenum">
              <a:rPr lang="fr-FR" sz="1200" smtClean="0">
                <a:solidFill>
                  <a:schemeClr val="bg1">
                    <a:lumMod val="50000"/>
                  </a:schemeClr>
                </a:solidFill>
              </a:rPr>
              <a:pPr algn="ctr"/>
              <a:t>8</a:t>
            </a:fld>
            <a:endParaRPr lang="fr-FR" sz="1200" dirty="0">
              <a:solidFill>
                <a:schemeClr val="bg1">
                  <a:lumMod val="50000"/>
                </a:schemeClr>
              </a:solidFill>
            </a:endParaRPr>
          </a:p>
        </p:txBody>
      </p:sp>
      <p:pic>
        <p:nvPicPr>
          <p:cNvPr id="3" name="Image 2"/>
          <p:cNvPicPr/>
          <p:nvPr/>
        </p:nvPicPr>
        <p:blipFill>
          <a:blip r:embed="rId2">
            <a:extLst>
              <a:ext uri="{28A0092B-C50C-407E-A947-70E740481C1C}">
                <a14:useLocalDpi xmlns:a14="http://schemas.microsoft.com/office/drawing/2010/main" val="0"/>
              </a:ext>
            </a:extLst>
          </a:blip>
          <a:stretch>
            <a:fillRect/>
          </a:stretch>
        </p:blipFill>
        <p:spPr>
          <a:xfrm>
            <a:off x="0" y="331200"/>
            <a:ext cx="4626000" cy="6526800"/>
          </a:xfrm>
          <a:prstGeom prst="rect">
            <a:avLst/>
          </a:prstGeom>
        </p:spPr>
      </p:pic>
      <p:pic>
        <p:nvPicPr>
          <p:cNvPr id="4" name="Image 3"/>
          <p:cNvPicPr/>
          <p:nvPr/>
        </p:nvPicPr>
        <p:blipFill rotWithShape="1">
          <a:blip r:embed="rId3">
            <a:extLst>
              <a:ext uri="{28A0092B-C50C-407E-A947-70E740481C1C}">
                <a14:useLocalDpi xmlns:a14="http://schemas.microsoft.com/office/drawing/2010/main" val="0"/>
              </a:ext>
            </a:extLst>
          </a:blip>
          <a:srcRect t="69180"/>
          <a:stretch/>
        </p:blipFill>
        <p:spPr bwMode="auto">
          <a:xfrm>
            <a:off x="5745308" y="4237228"/>
            <a:ext cx="5399405" cy="481478"/>
          </a:xfrm>
          <a:prstGeom prst="rect">
            <a:avLst/>
          </a:prstGeom>
          <a:noFill/>
          <a:ln>
            <a:noFill/>
          </a:ln>
          <a:extLst>
            <a:ext uri="{53640926-AAD7-44D8-BBD7-CCE9431645EC}">
              <a14:shadowObscured xmlns:a14="http://schemas.microsoft.com/office/drawing/2010/main"/>
            </a:ext>
          </a:extLst>
        </p:spPr>
      </p:pic>
      <p:pic>
        <p:nvPicPr>
          <p:cNvPr id="5" name="Image 4"/>
          <p:cNvPicPr/>
          <p:nvPr/>
        </p:nvPicPr>
        <p:blipFill rotWithShape="1">
          <a:blip r:embed="rId3">
            <a:extLst>
              <a:ext uri="{28A0092B-C50C-407E-A947-70E740481C1C}">
                <a14:useLocalDpi xmlns:a14="http://schemas.microsoft.com/office/drawing/2010/main" val="0"/>
              </a:ext>
            </a:extLst>
          </a:blip>
          <a:srcRect b="89917"/>
          <a:stretch/>
        </p:blipFill>
        <p:spPr bwMode="auto">
          <a:xfrm>
            <a:off x="5745307" y="4079630"/>
            <a:ext cx="5399405" cy="157598"/>
          </a:xfrm>
          <a:prstGeom prst="rect">
            <a:avLst/>
          </a:prstGeom>
          <a:noFill/>
          <a:ln>
            <a:noFill/>
          </a:ln>
          <a:extLst>
            <a:ext uri="{53640926-AAD7-44D8-BBD7-CCE9431645EC}">
              <a14:shadowObscured xmlns:a14="http://schemas.microsoft.com/office/drawing/2010/main"/>
            </a:ext>
          </a:extLst>
        </p:spPr>
      </p:pic>
      <p:sp>
        <p:nvSpPr>
          <p:cNvPr id="6" name="Rectangle 5"/>
          <p:cNvSpPr/>
          <p:nvPr/>
        </p:nvSpPr>
        <p:spPr>
          <a:xfrm>
            <a:off x="5164183" y="375625"/>
            <a:ext cx="6096000" cy="2462213"/>
          </a:xfrm>
          <a:prstGeom prst="rect">
            <a:avLst/>
          </a:prstGeom>
        </p:spPr>
        <p:txBody>
          <a:bodyPr>
            <a:spAutoFit/>
          </a:bodyPr>
          <a:lstStyle/>
          <a:p>
            <a:pPr algn="just">
              <a:spcBef>
                <a:spcPts val="1200"/>
              </a:spcBef>
              <a:spcAft>
                <a:spcPts val="0"/>
              </a:spcAft>
            </a:pPr>
            <a:r>
              <a:rPr lang="fr-FR" dirty="0">
                <a:latin typeface="Arial" panose="020B0604020202020204" pitchFamily="34" charset="0"/>
                <a:ea typeface="Times New Roman" panose="02020603050405020304" pitchFamily="18" charset="0"/>
              </a:rPr>
              <a:t>À 30 m de profondeur la présence de nappes profondes augmente d’autant plus. La vulnérabilité des nappes profondes représente ici près de 50% du territoire.</a:t>
            </a:r>
          </a:p>
          <a:p>
            <a:pPr algn="just">
              <a:spcBef>
                <a:spcPts val="1200"/>
              </a:spcBef>
              <a:spcAft>
                <a:spcPts val="0"/>
              </a:spcAft>
            </a:pPr>
            <a:r>
              <a:rPr lang="fr-FR" dirty="0">
                <a:latin typeface="Arial" panose="020B0604020202020204" pitchFamily="34" charset="0"/>
                <a:ea typeface="Times New Roman" panose="02020603050405020304" pitchFamily="18" charset="0"/>
              </a:rPr>
              <a:t>Les secteurs épargnés restent l’ouest du triangle landais où à quelques exceptions près, les nappes profondes sont sous recouvrement </a:t>
            </a:r>
            <a:r>
              <a:rPr lang="fr-FR" dirty="0" err="1">
                <a:latin typeface="Arial" panose="020B0604020202020204" pitchFamily="34" charset="0"/>
                <a:ea typeface="Times New Roman" panose="02020603050405020304" pitchFamily="18" charset="0"/>
              </a:rPr>
              <a:t>plio</a:t>
            </a:r>
            <a:r>
              <a:rPr lang="fr-FR" dirty="0">
                <a:latin typeface="Arial" panose="020B0604020202020204" pitchFamily="34" charset="0"/>
                <a:ea typeface="Times New Roman" panose="02020603050405020304" pitchFamily="18" charset="0"/>
              </a:rPr>
              <a:t>-quaternaire épais et la vallée de la Dordogne et l’aval de la Garonne du fait de molasses épaisse en surface.</a:t>
            </a:r>
          </a:p>
        </p:txBody>
      </p:sp>
      <p:sp>
        <p:nvSpPr>
          <p:cNvPr id="7" name="ZoneTexte 6"/>
          <p:cNvSpPr txBox="1"/>
          <p:nvPr/>
        </p:nvSpPr>
        <p:spPr>
          <a:xfrm>
            <a:off x="829495" y="0"/>
            <a:ext cx="3894905" cy="461665"/>
          </a:xfrm>
          <a:prstGeom prst="rect">
            <a:avLst/>
          </a:prstGeom>
          <a:noFill/>
        </p:spPr>
        <p:txBody>
          <a:bodyPr wrap="square" rtlCol="0">
            <a:spAutoFit/>
          </a:bodyPr>
          <a:lstStyle/>
          <a:p>
            <a:r>
              <a:rPr lang="fr-FR" sz="2400" dirty="0" smtClean="0"/>
              <a:t>Résultat</a:t>
            </a:r>
            <a:endParaRPr lang="fr-FR" sz="2400" dirty="0"/>
          </a:p>
        </p:txBody>
      </p:sp>
    </p:spTree>
    <p:extLst>
      <p:ext uri="{BB962C8B-B14F-4D97-AF65-F5344CB8AC3E}">
        <p14:creationId xmlns:p14="http://schemas.microsoft.com/office/powerpoint/2010/main" val="57762247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pPr algn="ctr"/>
            <a:fld id="{F350894E-0509-424B-B937-9012733DE64A}" type="slidenum">
              <a:rPr lang="fr-FR" sz="1200" smtClean="0">
                <a:solidFill>
                  <a:schemeClr val="bg1">
                    <a:lumMod val="50000"/>
                  </a:schemeClr>
                </a:solidFill>
              </a:rPr>
              <a:pPr algn="ctr"/>
              <a:t>9</a:t>
            </a:fld>
            <a:endParaRPr lang="fr-FR" sz="1200" dirty="0">
              <a:solidFill>
                <a:schemeClr val="bg1">
                  <a:lumMod val="50000"/>
                </a:schemeClr>
              </a:solidFill>
            </a:endParaRPr>
          </a:p>
        </p:txBody>
      </p:sp>
      <p:pic>
        <p:nvPicPr>
          <p:cNvPr id="3" name="Image 2"/>
          <p:cNvPicPr>
            <a:picLocks noChangeAspect="1"/>
          </p:cNvPicPr>
          <p:nvPr/>
        </p:nvPicPr>
        <p:blipFill>
          <a:blip r:embed="rId2"/>
          <a:stretch>
            <a:fillRect/>
          </a:stretch>
        </p:blipFill>
        <p:spPr>
          <a:xfrm>
            <a:off x="165387" y="115415"/>
            <a:ext cx="2713399" cy="2742946"/>
          </a:xfrm>
          <a:prstGeom prst="rect">
            <a:avLst/>
          </a:prstGeom>
        </p:spPr>
      </p:pic>
      <p:pic>
        <p:nvPicPr>
          <p:cNvPr id="4" name="Image 3"/>
          <p:cNvPicPr>
            <a:picLocks noChangeAspect="1"/>
          </p:cNvPicPr>
          <p:nvPr/>
        </p:nvPicPr>
        <p:blipFill>
          <a:blip r:embed="rId3"/>
          <a:stretch>
            <a:fillRect/>
          </a:stretch>
        </p:blipFill>
        <p:spPr>
          <a:xfrm>
            <a:off x="3313669" y="64263"/>
            <a:ext cx="5921771" cy="3298396"/>
          </a:xfrm>
          <a:prstGeom prst="rect">
            <a:avLst/>
          </a:prstGeom>
        </p:spPr>
      </p:pic>
      <p:cxnSp>
        <p:nvCxnSpPr>
          <p:cNvPr id="6" name="Connecteur droit 5"/>
          <p:cNvCxnSpPr/>
          <p:nvPr/>
        </p:nvCxnSpPr>
        <p:spPr>
          <a:xfrm flipH="1">
            <a:off x="3096227" y="64263"/>
            <a:ext cx="0" cy="319609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Image 7"/>
          <p:cNvPicPr>
            <a:picLocks noChangeAspect="1"/>
          </p:cNvPicPr>
          <p:nvPr/>
        </p:nvPicPr>
        <p:blipFill>
          <a:blip r:embed="rId4"/>
          <a:stretch>
            <a:fillRect/>
          </a:stretch>
        </p:blipFill>
        <p:spPr>
          <a:xfrm>
            <a:off x="9627367" y="68339"/>
            <a:ext cx="2564633" cy="3334022"/>
          </a:xfrm>
          <a:prstGeom prst="rect">
            <a:avLst/>
          </a:prstGeom>
        </p:spPr>
      </p:pic>
      <p:cxnSp>
        <p:nvCxnSpPr>
          <p:cNvPr id="11" name="Connecteur droit 10"/>
          <p:cNvCxnSpPr/>
          <p:nvPr/>
        </p:nvCxnSpPr>
        <p:spPr>
          <a:xfrm flipV="1">
            <a:off x="49395" y="3442063"/>
            <a:ext cx="11863931" cy="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5" name="Rectangle 14"/>
          <p:cNvSpPr/>
          <p:nvPr/>
        </p:nvSpPr>
        <p:spPr>
          <a:xfrm>
            <a:off x="2534194" y="6394269"/>
            <a:ext cx="4219303" cy="2155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4" name="Connecteur droit 13"/>
          <p:cNvCxnSpPr/>
          <p:nvPr/>
        </p:nvCxnSpPr>
        <p:spPr>
          <a:xfrm flipH="1">
            <a:off x="3083162" y="3616603"/>
            <a:ext cx="0" cy="318769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6" name="Image 15"/>
          <p:cNvPicPr>
            <a:picLocks noChangeAspect="1"/>
          </p:cNvPicPr>
          <p:nvPr/>
        </p:nvPicPr>
        <p:blipFill>
          <a:blip r:embed="rId5"/>
          <a:stretch>
            <a:fillRect/>
          </a:stretch>
        </p:blipFill>
        <p:spPr>
          <a:xfrm>
            <a:off x="63545" y="3631211"/>
            <a:ext cx="2956595" cy="3181213"/>
          </a:xfrm>
          <a:prstGeom prst="rect">
            <a:avLst/>
          </a:prstGeom>
        </p:spPr>
      </p:pic>
      <p:cxnSp>
        <p:nvCxnSpPr>
          <p:cNvPr id="18" name="Connecteur droit 17"/>
          <p:cNvCxnSpPr/>
          <p:nvPr/>
        </p:nvCxnSpPr>
        <p:spPr>
          <a:xfrm flipH="1">
            <a:off x="6174707" y="3608204"/>
            <a:ext cx="0" cy="319609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9" name="Image 18"/>
          <p:cNvPicPr>
            <a:picLocks noChangeAspect="1"/>
          </p:cNvPicPr>
          <p:nvPr/>
        </p:nvPicPr>
        <p:blipFill rotWithShape="1">
          <a:blip r:embed="rId6"/>
          <a:srcRect b="9401"/>
          <a:stretch/>
        </p:blipFill>
        <p:spPr>
          <a:xfrm>
            <a:off x="3178747" y="3631211"/>
            <a:ext cx="2657994" cy="3021196"/>
          </a:xfrm>
          <a:prstGeom prst="rect">
            <a:avLst/>
          </a:prstGeom>
        </p:spPr>
      </p:pic>
      <p:cxnSp>
        <p:nvCxnSpPr>
          <p:cNvPr id="20" name="Connecteur droit 19"/>
          <p:cNvCxnSpPr/>
          <p:nvPr/>
        </p:nvCxnSpPr>
        <p:spPr>
          <a:xfrm flipH="1">
            <a:off x="9433890" y="115415"/>
            <a:ext cx="0" cy="319609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1" name="Connecteur droit 20"/>
          <p:cNvCxnSpPr/>
          <p:nvPr/>
        </p:nvCxnSpPr>
        <p:spPr>
          <a:xfrm flipH="1">
            <a:off x="9425511" y="3623773"/>
            <a:ext cx="0" cy="319609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3" name="Image 22"/>
          <p:cNvPicPr>
            <a:picLocks noChangeAspect="1"/>
          </p:cNvPicPr>
          <p:nvPr/>
        </p:nvPicPr>
        <p:blipFill>
          <a:blip r:embed="rId7"/>
          <a:stretch>
            <a:fillRect/>
          </a:stretch>
        </p:blipFill>
        <p:spPr>
          <a:xfrm>
            <a:off x="9560104" y="3608204"/>
            <a:ext cx="2631896" cy="3102050"/>
          </a:xfrm>
          <a:prstGeom prst="rect">
            <a:avLst/>
          </a:prstGeom>
        </p:spPr>
      </p:pic>
      <p:pic>
        <p:nvPicPr>
          <p:cNvPr id="24" name="Image 23"/>
          <p:cNvPicPr>
            <a:picLocks noChangeAspect="1"/>
          </p:cNvPicPr>
          <p:nvPr/>
        </p:nvPicPr>
        <p:blipFill>
          <a:blip r:embed="rId8"/>
          <a:stretch>
            <a:fillRect/>
          </a:stretch>
        </p:blipFill>
        <p:spPr>
          <a:xfrm>
            <a:off x="6248257" y="3616602"/>
            <a:ext cx="2765371" cy="3203261"/>
          </a:xfrm>
          <a:prstGeom prst="rect">
            <a:avLst/>
          </a:prstGeom>
        </p:spPr>
      </p:pic>
    </p:spTree>
    <p:extLst>
      <p:ext uri="{BB962C8B-B14F-4D97-AF65-F5344CB8AC3E}">
        <p14:creationId xmlns:p14="http://schemas.microsoft.com/office/powerpoint/2010/main" val="2267247597"/>
      </p:ext>
    </p:extLst>
  </p:cSld>
  <p:clrMapOvr>
    <a:masterClrMapping/>
  </p:clrMapOvr>
  <p:transition>
    <p:fade/>
  </p:transition>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8922FBD8491854CB10CFE5DD11E201B" ma:contentTypeVersion="0" ma:contentTypeDescription="Crée un document." ma:contentTypeScope="" ma:versionID="61216afb7da1b279a2316098f2582ed4">
  <xsd:schema xmlns:xsd="http://www.w3.org/2001/XMLSchema" xmlns:xs="http://www.w3.org/2001/XMLSchema" xmlns:p="http://schemas.microsoft.com/office/2006/metadata/properties" targetNamespace="http://schemas.microsoft.com/office/2006/metadata/properties" ma:root="true" ma:fieldsID="dab5d8becdbb399d1898b770c667765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6DC9588-D89B-490C-AD64-E8EDAC818E67}">
  <ds:schemaRefs>
    <ds:schemaRef ds:uri="http://schemas.microsoft.com/sharepoint/v3/contenttype/forms"/>
  </ds:schemaRefs>
</ds:datastoreItem>
</file>

<file path=customXml/itemProps2.xml><?xml version="1.0" encoding="utf-8"?>
<ds:datastoreItem xmlns:ds="http://schemas.openxmlformats.org/officeDocument/2006/customXml" ds:itemID="{51A8122F-FF10-40FA-910F-E5039BA450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B56AEB6D-7F49-4130-A932-7971F03276EA}">
  <ds:schemaRefs>
    <ds:schemaRef ds:uri="http://schemas.microsoft.com/office/infopath/2007/PartnerControls"/>
    <ds:schemaRef ds:uri="http://www.w3.org/XML/1998/namespace"/>
    <ds:schemaRef ds:uri="http://purl.org/dc/dcmitype/"/>
    <ds:schemaRef ds:uri="http://schemas.microsoft.com/office/2006/metadata/properties"/>
    <ds:schemaRef ds:uri="http://purl.org/dc/elements/1.1/"/>
    <ds:schemaRef ds:uri="http://schemas.microsoft.com/office/2006/documentManagement/types"/>
    <ds:schemaRef ds:uri="http://schemas.openxmlformats.org/package/2006/metadata/core-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2258</TotalTime>
  <Words>730</Words>
  <Application>Microsoft Office PowerPoint</Application>
  <PresentationFormat>Grand écran</PresentationFormat>
  <Paragraphs>67</Paragraphs>
  <Slides>9</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9</vt:i4>
      </vt:variant>
    </vt:vector>
  </HeadingPairs>
  <TitlesOfParts>
    <vt:vector size="13" baseType="lpstr">
      <vt:lpstr>Arial</vt:lpstr>
      <vt:lpstr>Calibri</vt:lpstr>
      <vt:lpstr>Times New Roman</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Modèle de présentation - Version française</dc:title>
  <dc:creator>Sandrine</dc:creator>
  <cp:lastModifiedBy>Ayache Bruce</cp:lastModifiedBy>
  <cp:revision>170</cp:revision>
  <dcterms:created xsi:type="dcterms:W3CDTF">2018-10-03T08:36:16Z</dcterms:created>
  <dcterms:modified xsi:type="dcterms:W3CDTF">2021-03-16T14:31:22Z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0x010100C8922FBD8491854CB10CFE5DD11E201B</vt:lpwstr>
  </property>
</Properties>
</file>