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69" r:id="rId2"/>
    <p:sldId id="272" r:id="rId3"/>
    <p:sldId id="303" r:id="rId4"/>
    <p:sldId id="302" r:id="rId5"/>
    <p:sldId id="555" r:id="rId6"/>
    <p:sldId id="556" r:id="rId7"/>
    <p:sldId id="557" r:id="rId8"/>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xis Lafficher" initials="AL"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41A1"/>
    <a:srgbClr val="0000FF"/>
    <a:srgbClr val="FF0000"/>
    <a:srgbClr val="0077D4"/>
    <a:srgbClr val="333399"/>
    <a:srgbClr val="9606EE"/>
    <a:srgbClr val="03FF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110" d="100"/>
          <a:sy n="110" d="100"/>
        </p:scale>
        <p:origin x="1038"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B3835A-2CE6-424F-976F-060004DDC7C0}" type="datetimeFigureOut">
              <a:rPr lang="fr-FR" smtClean="0"/>
              <a:t>15/03/2021</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4D6616-047C-445B-82D7-A8BE044CA00C}" type="slidenum">
              <a:rPr lang="fr-FR" smtClean="0"/>
              <a:t>‹N°›</a:t>
            </a:fld>
            <a:endParaRPr lang="fr-FR"/>
          </a:p>
        </p:txBody>
      </p:sp>
    </p:spTree>
    <p:extLst>
      <p:ext uri="{BB962C8B-B14F-4D97-AF65-F5344CB8AC3E}">
        <p14:creationId xmlns:p14="http://schemas.microsoft.com/office/powerpoint/2010/main" val="1195165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4F81BD"/>
            </a:solidFill>
          </a:ln>
        </p:spPr>
      </p:pic>
      <p:sp>
        <p:nvSpPr>
          <p:cNvPr id="2" name="Title 1"/>
          <p:cNvSpPr>
            <a:spLocks noGrp="1"/>
          </p:cNvSpPr>
          <p:nvPr>
            <p:ph type="ctrTitle"/>
          </p:nvPr>
        </p:nvSpPr>
        <p:spPr>
          <a:xfrm>
            <a:off x="952092" y="2130429"/>
            <a:ext cx="7772400" cy="1470025"/>
          </a:xfrm>
        </p:spPr>
        <p:txBody>
          <a:bodyPr>
            <a:normAutofit/>
          </a:bodyPr>
          <a:lstStyle>
            <a:lvl1pPr>
              <a:defRPr sz="2625">
                <a:solidFill>
                  <a:srgbClr val="1341A1"/>
                </a:solidFill>
              </a:defRPr>
            </a:lvl1pPr>
          </a:lstStyle>
          <a:p>
            <a:r>
              <a:rPr lang="fr-FR"/>
              <a:t>Modifiez le style du titre</a:t>
            </a:r>
            <a:endParaRPr lang="en-US" dirty="0"/>
          </a:p>
        </p:txBody>
      </p:sp>
      <p:sp>
        <p:nvSpPr>
          <p:cNvPr id="3"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1" name="Image 10"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4" name="Image 3"/>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2989938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952092" y="2130429"/>
            <a:ext cx="7772400" cy="1470025"/>
          </a:xfrm>
        </p:spPr>
        <p:txBody>
          <a:bodyPr>
            <a:normAutofit/>
          </a:bodyPr>
          <a:lstStyle>
            <a:lvl1pPr>
              <a:defRPr sz="2625">
                <a:solidFill>
                  <a:schemeClr val="accent6">
                    <a:lumMod val="75000"/>
                  </a:schemeClr>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4257016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77"/>
            <a:ext cx="9144000" cy="6871678"/>
          </a:xfrm>
          <a:prstGeom prst="rect">
            <a:avLst/>
          </a:prstGeom>
        </p:spPr>
      </p:pic>
      <p:sp>
        <p:nvSpPr>
          <p:cNvPr id="6" name="Title 1"/>
          <p:cNvSpPr>
            <a:spLocks noGrp="1"/>
          </p:cNvSpPr>
          <p:nvPr>
            <p:ph type="ctrTitle"/>
          </p:nvPr>
        </p:nvSpPr>
        <p:spPr>
          <a:xfrm>
            <a:off x="952092" y="2130429"/>
            <a:ext cx="7772400" cy="1470025"/>
          </a:xfrm>
        </p:spPr>
        <p:txBody>
          <a:bodyPr>
            <a:normAutofit/>
          </a:bodyPr>
          <a:lstStyle>
            <a:lvl1pPr>
              <a:defRPr sz="2625">
                <a:solidFill>
                  <a:srgbClr val="FF0000"/>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3937225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552" y="0"/>
            <a:ext cx="1298448"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9"/>
            <a:ext cx="9144001" cy="1352053"/>
          </a:xfrm>
          <a:prstGeom prst="rect">
            <a:avLst/>
          </a:prstGeom>
        </p:spPr>
      </p:pic>
      <p:sp>
        <p:nvSpPr>
          <p:cNvPr id="3" name="Content Placeholder 2"/>
          <p:cNvSpPr>
            <a:spLocks noGrp="1"/>
          </p:cNvSpPr>
          <p:nvPr>
            <p:ph idx="1"/>
          </p:nvPr>
        </p:nvSpPr>
        <p:spPr>
          <a:xfrm>
            <a:off x="457200" y="1600201"/>
            <a:ext cx="8229600" cy="4451278"/>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Slide Number Placeholder 5"/>
          <p:cNvSpPr>
            <a:spLocks noGrp="1"/>
          </p:cNvSpPr>
          <p:nvPr>
            <p:ph type="sldNum" sz="quarter" idx="12"/>
          </p:nvPr>
        </p:nvSpPr>
        <p:spPr>
          <a:xfrm>
            <a:off x="223920" y="6356354"/>
            <a:ext cx="609060" cy="365125"/>
          </a:xfrm>
        </p:spPr>
        <p:txBody>
          <a:bodyPr/>
          <a:lstStyle>
            <a:lvl1pPr algn="l">
              <a:defRPr sz="1000">
                <a:solidFill>
                  <a:schemeClr val="bg1"/>
                </a:solidFill>
              </a:defRPr>
            </a:lvl1pPr>
          </a:lstStyle>
          <a:p>
            <a:fld id="{7CF807EE-CD1D-4590-8BC8-3307D96355C9}" type="slidenum">
              <a:rPr lang="fr-FR" smtClean="0"/>
              <a:pPr/>
              <a:t>‹N°›</a:t>
            </a:fld>
            <a:endParaRPr lang="fr-FR" dirty="0"/>
          </a:p>
        </p:txBody>
      </p:sp>
      <p:cxnSp>
        <p:nvCxnSpPr>
          <p:cNvPr id="12" name="Connecteur droit 11"/>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0" name="Image 9"/>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
        <p:nvSpPr>
          <p:cNvPr id="2" name="Titre 1"/>
          <p:cNvSpPr>
            <a:spLocks noGrp="1"/>
          </p:cNvSpPr>
          <p:nvPr>
            <p:ph type="title"/>
          </p:nvPr>
        </p:nvSpPr>
        <p:spPr>
          <a:xfrm>
            <a:off x="2198670" y="274638"/>
            <a:ext cx="6488130" cy="978809"/>
          </a:xfrm>
        </p:spPr>
        <p:txBody>
          <a:bodyPr/>
          <a:lstStyle>
            <a:lvl1pPr algn="l">
              <a:defRPr sz="2200">
                <a:solidFill>
                  <a:srgbClr val="0077D4"/>
                </a:solidFill>
              </a:defRPr>
            </a:lvl1pPr>
          </a:lstStyle>
          <a:p>
            <a:r>
              <a:rPr lang="fr-FR" dirty="0"/>
              <a:t>Modifiez le style du titre</a:t>
            </a:r>
          </a:p>
        </p:txBody>
      </p:sp>
    </p:spTree>
    <p:extLst>
      <p:ext uri="{BB962C8B-B14F-4D97-AF65-F5344CB8AC3E}">
        <p14:creationId xmlns:p14="http://schemas.microsoft.com/office/powerpoint/2010/main" val="3047653143"/>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4"/>
            <a:ext cx="9144000" cy="6857999"/>
          </a:xfrm>
          <a:prstGeom prst="rect">
            <a:avLst/>
          </a:prstGeom>
        </p:spPr>
      </p:pic>
      <p:sp>
        <p:nvSpPr>
          <p:cNvPr id="6" name="Title 1"/>
          <p:cNvSpPr>
            <a:spLocks noGrp="1"/>
          </p:cNvSpPr>
          <p:nvPr>
            <p:ph type="title"/>
          </p:nvPr>
        </p:nvSpPr>
        <p:spPr>
          <a:xfrm>
            <a:off x="2205350" y="274638"/>
            <a:ext cx="6481451" cy="1143000"/>
          </a:xfrm>
        </p:spPr>
        <p:txBody>
          <a:bodyPr>
            <a:normAutofit/>
          </a:bodyPr>
          <a:lstStyle>
            <a:lvl1pPr algn="l">
              <a:defRPr sz="1875">
                <a:solidFill>
                  <a:srgbClr val="E46C0A"/>
                </a:solidFill>
              </a:defRPr>
            </a:lvl1pPr>
          </a:lstStyle>
          <a:p>
            <a:r>
              <a:rPr lang="fr-FR"/>
              <a:t>Modifiez le style du titre</a:t>
            </a:r>
            <a:endParaRPr lang="en-US" dirty="0"/>
          </a:p>
        </p:txBody>
      </p:sp>
      <p:sp>
        <p:nvSpPr>
          <p:cNvPr id="7"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2" name="Image 11"/>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2103096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title"/>
          </p:nvPr>
        </p:nvSpPr>
        <p:spPr>
          <a:xfrm>
            <a:off x="2205350" y="274638"/>
            <a:ext cx="6481451" cy="1143000"/>
          </a:xfrm>
        </p:spPr>
        <p:txBody>
          <a:bodyPr>
            <a:normAutofit/>
          </a:bodyPr>
          <a:lstStyle>
            <a:lvl1pPr algn="l">
              <a:defRPr sz="1875">
                <a:solidFill>
                  <a:srgbClr val="FF0000"/>
                </a:solidFill>
              </a:defRPr>
            </a:lvl1pPr>
          </a:lstStyle>
          <a:p>
            <a:r>
              <a:rPr lang="fr-FR" dirty="0"/>
              <a:t>Modifiez le style du titre</a:t>
            </a:r>
            <a:endParaRPr lang="en-US" dirty="0"/>
          </a:p>
        </p:txBody>
      </p:sp>
      <p:sp>
        <p:nvSpPr>
          <p:cNvPr id="7" name="Content Placeholder 2"/>
          <p:cNvSpPr>
            <a:spLocks noGrp="1"/>
          </p:cNvSpPr>
          <p:nvPr>
            <p:ph idx="1"/>
          </p:nvPr>
        </p:nvSpPr>
        <p:spPr>
          <a:xfrm>
            <a:off x="457200" y="1600201"/>
            <a:ext cx="8229600" cy="4389633"/>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3" name="Image 12"/>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2267739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D70EBCB-75A6-48B6-A94F-15B940329A90}" type="datetimeFigureOut">
              <a:rPr lang="fr-FR" smtClean="0"/>
              <a:t>15/03/2021</a:t>
            </a:fld>
            <a:endParaRPr lang="fr-FR"/>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CF807EE-CD1D-4590-8BC8-3307D96355C9}" type="slidenum">
              <a:rPr lang="fr-FR" smtClean="0"/>
              <a:t>‹N°›</a:t>
            </a:fld>
            <a:endParaRPr lang="fr-FR"/>
          </a:p>
        </p:txBody>
      </p:sp>
    </p:spTree>
    <p:extLst>
      <p:ext uri="{BB962C8B-B14F-4D97-AF65-F5344CB8AC3E}">
        <p14:creationId xmlns:p14="http://schemas.microsoft.com/office/powerpoint/2010/main" val="26252623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4.xml"/><Relationship Id="rId4" Type="http://schemas.openxmlformats.org/officeDocument/2006/relationships/image" Target="../media/image18.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a:xfrm>
            <a:off x="793412" y="1706880"/>
            <a:ext cx="8176846" cy="1722120"/>
          </a:xfrm>
        </p:spPr>
        <p:txBody>
          <a:bodyPr>
            <a:normAutofit/>
          </a:bodyPr>
          <a:lstStyle/>
          <a:p>
            <a:r>
              <a:rPr lang="fr-FR" dirty="0"/>
              <a:t>Modifications du SAGE</a:t>
            </a:r>
            <a:br>
              <a:rPr lang="fr-FR" dirty="0"/>
            </a:br>
            <a:r>
              <a:rPr lang="fr-FR" dirty="0"/>
              <a:t>Constats et propositions</a:t>
            </a:r>
          </a:p>
        </p:txBody>
      </p:sp>
      <p:sp>
        <p:nvSpPr>
          <p:cNvPr id="6" name="Sous-titre 5"/>
          <p:cNvSpPr>
            <a:spLocks noGrp="1"/>
          </p:cNvSpPr>
          <p:nvPr>
            <p:ph type="subTitle" idx="1"/>
          </p:nvPr>
        </p:nvSpPr>
        <p:spPr/>
        <p:txBody>
          <a:bodyPr/>
          <a:lstStyle/>
          <a:p>
            <a:r>
              <a:rPr lang="fr-FR" dirty="0"/>
              <a:t>Bureau de la Commission locale de l'eau</a:t>
            </a:r>
          </a:p>
          <a:p>
            <a:r>
              <a:rPr lang="fr-FR" dirty="0"/>
              <a:t>Réunion </a:t>
            </a:r>
            <a:r>
              <a:rPr lang="fr-FR"/>
              <a:t>du 22 </a:t>
            </a:r>
            <a:r>
              <a:rPr lang="fr-FR" dirty="0"/>
              <a:t>mars 2021</a:t>
            </a:r>
          </a:p>
        </p:txBody>
      </p:sp>
      <p:sp>
        <p:nvSpPr>
          <p:cNvPr id="4" name="Espace réservé du numéro de diapositive 3"/>
          <p:cNvSpPr>
            <a:spLocks noGrp="1"/>
          </p:cNvSpPr>
          <p:nvPr>
            <p:ph type="sldNum" sz="quarter" idx="4294967295"/>
          </p:nvPr>
        </p:nvSpPr>
        <p:spPr>
          <a:xfrm>
            <a:off x="0" y="6356350"/>
            <a:ext cx="609600" cy="365125"/>
          </a:xfrm>
        </p:spPr>
        <p:txBody>
          <a:bodyPr/>
          <a:lstStyle/>
          <a:p>
            <a:fld id="{7CF807EE-CD1D-4590-8BC8-3307D96355C9}" type="slidenum">
              <a:rPr lang="fr-FR" smtClean="0"/>
              <a:t>1</a:t>
            </a:fld>
            <a:endParaRPr lang="fr-FR" dirty="0"/>
          </a:p>
        </p:txBody>
      </p:sp>
    </p:spTree>
    <p:extLst>
      <p:ext uri="{BB962C8B-B14F-4D97-AF65-F5344CB8AC3E}">
        <p14:creationId xmlns:p14="http://schemas.microsoft.com/office/powerpoint/2010/main" val="12879109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57200" y="1433347"/>
            <a:ext cx="8229600" cy="4451278"/>
          </a:xfrm>
        </p:spPr>
        <p:txBody>
          <a:bodyPr>
            <a:noAutofit/>
          </a:bodyPr>
          <a:lstStyle/>
          <a:p>
            <a:pPr marL="0" indent="0">
              <a:buNone/>
            </a:pPr>
            <a:r>
              <a:rPr lang="fr-FR" dirty="0"/>
              <a:t>Jusqu’à présent, un Sage en vigueur ne pouvait être que révisé.</a:t>
            </a:r>
          </a:p>
          <a:p>
            <a:pPr marL="0" indent="0">
              <a:buNone/>
            </a:pPr>
            <a:r>
              <a:rPr lang="fr-FR" dirty="0"/>
              <a:t>Désormais, il pourra également être modifié.</a:t>
            </a:r>
          </a:p>
          <a:p>
            <a:pPr marL="0" indent="0">
              <a:buNone/>
            </a:pPr>
            <a:r>
              <a:rPr lang="fr-FR" dirty="0"/>
              <a:t>Pour une modification, la CLE ne soumet le projet de Sage qu’à l’avis du comité de bassin, qui est réputé favorable à l’issue d’un délai de quatre mois.</a:t>
            </a:r>
          </a:p>
          <a:p>
            <a:pPr marL="0" indent="0">
              <a:buNone/>
            </a:pPr>
            <a:r>
              <a:rPr lang="fr-FR" dirty="0"/>
              <a:t>La modification (ou la révision) de tout ou partie du Sage peut intervenir à tout moment.</a:t>
            </a:r>
          </a:p>
        </p:txBody>
      </p:sp>
      <p:sp>
        <p:nvSpPr>
          <p:cNvPr id="3" name="Espace réservé du numéro de diapositive 2"/>
          <p:cNvSpPr>
            <a:spLocks noGrp="1"/>
          </p:cNvSpPr>
          <p:nvPr>
            <p:ph type="sldNum" sz="quarter" idx="12"/>
          </p:nvPr>
        </p:nvSpPr>
        <p:spPr/>
        <p:txBody>
          <a:bodyPr/>
          <a:lstStyle/>
          <a:p>
            <a:fld id="{7CF807EE-CD1D-4590-8BC8-3307D96355C9}" type="slidenum">
              <a:rPr lang="fr-FR" smtClean="0"/>
              <a:pPr/>
              <a:t>2</a:t>
            </a:fld>
            <a:endParaRPr lang="fr-FR" dirty="0"/>
          </a:p>
        </p:txBody>
      </p:sp>
      <p:sp>
        <p:nvSpPr>
          <p:cNvPr id="4" name="Titre 3"/>
          <p:cNvSpPr>
            <a:spLocks noGrp="1"/>
          </p:cNvSpPr>
          <p:nvPr>
            <p:ph type="title"/>
          </p:nvPr>
        </p:nvSpPr>
        <p:spPr/>
        <p:txBody>
          <a:bodyPr>
            <a:normAutofit/>
          </a:bodyPr>
          <a:lstStyle/>
          <a:p>
            <a:r>
              <a:rPr lang="fr-FR" dirty="0"/>
              <a:t>Décret 2018-847 : révision / modification du SAGE</a:t>
            </a:r>
          </a:p>
        </p:txBody>
      </p:sp>
      <p:pic>
        <p:nvPicPr>
          <p:cNvPr id="8" name="Image 7">
            <a:extLst>
              <a:ext uri="{FF2B5EF4-FFF2-40B4-BE49-F238E27FC236}">
                <a16:creationId xmlns:a16="http://schemas.microsoft.com/office/drawing/2014/main" id="{67DF1F85-1783-4415-9777-490B5525E2D2}"/>
              </a:ext>
            </a:extLst>
          </p:cNvPr>
          <p:cNvPicPr>
            <a:picLocks noChangeAspect="1"/>
          </p:cNvPicPr>
          <p:nvPr/>
        </p:nvPicPr>
        <p:blipFill rotWithShape="1">
          <a:blip r:embed="rId2"/>
          <a:srcRect l="9770" t="17204" r="59157" b="7307"/>
          <a:stretch/>
        </p:blipFill>
        <p:spPr>
          <a:xfrm>
            <a:off x="4833258" y="3658986"/>
            <a:ext cx="4214948" cy="2879930"/>
          </a:xfrm>
          <a:prstGeom prst="rect">
            <a:avLst/>
          </a:prstGeom>
          <a:ln w="12700">
            <a:solidFill>
              <a:schemeClr val="tx1"/>
            </a:solidFill>
          </a:ln>
        </p:spPr>
      </p:pic>
      <p:sp>
        <p:nvSpPr>
          <p:cNvPr id="9" name="Espace réservé du contenu 1">
            <a:extLst>
              <a:ext uri="{FF2B5EF4-FFF2-40B4-BE49-F238E27FC236}">
                <a16:creationId xmlns:a16="http://schemas.microsoft.com/office/drawing/2014/main" id="{9A7D97F4-746B-4537-A0EE-722B31F30755}"/>
              </a:ext>
            </a:extLst>
          </p:cNvPr>
          <p:cNvSpPr txBox="1">
            <a:spLocks/>
          </p:cNvSpPr>
          <p:nvPr/>
        </p:nvSpPr>
        <p:spPr>
          <a:xfrm>
            <a:off x="457200" y="3772931"/>
            <a:ext cx="4376058" cy="4451278"/>
          </a:xfrm>
          <a:prstGeom prst="rect">
            <a:avLst/>
          </a:prstGeom>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1875" kern="1200">
                <a:solidFill>
                  <a:srgbClr val="1341A1"/>
                </a:solidFill>
                <a:latin typeface="+mn-lt"/>
                <a:ea typeface="+mn-ea"/>
                <a:cs typeface="+mn-cs"/>
              </a:defRPr>
            </a:lvl1pPr>
            <a:lvl2pPr marL="557213" indent="-214313" algn="l" defTabSz="342900" rtl="0" eaLnBrk="1" latinLnBrk="0" hangingPunct="1">
              <a:spcBef>
                <a:spcPct val="20000"/>
              </a:spcBef>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125"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975"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75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buFont typeface="Arial"/>
              <a:buNone/>
            </a:pPr>
            <a:r>
              <a:rPr lang="fr-FR" dirty="0"/>
              <a:t>La CLE délibère sur l’opportunité de réviser le schéma tous les six ans à compter de la date d’approbation du schéma, de sa dernière révision ou de la précédente délibération intervenue en application de la présente obligation. =&gt; délibération à prévoir en 2019</a:t>
            </a:r>
          </a:p>
        </p:txBody>
      </p:sp>
    </p:spTree>
    <p:extLst>
      <p:ext uri="{BB962C8B-B14F-4D97-AF65-F5344CB8AC3E}">
        <p14:creationId xmlns:p14="http://schemas.microsoft.com/office/powerpoint/2010/main" val="41140363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7CF807EE-CD1D-4590-8BC8-3307D96355C9}" type="slidenum">
              <a:rPr lang="fr-FR" smtClean="0"/>
              <a:pPr/>
              <a:t>3</a:t>
            </a:fld>
            <a:endParaRPr lang="fr-FR" dirty="0"/>
          </a:p>
        </p:txBody>
      </p:sp>
      <p:pic>
        <p:nvPicPr>
          <p:cNvPr id="18" name="Image 17">
            <a:extLst>
              <a:ext uri="{FF2B5EF4-FFF2-40B4-BE49-F238E27FC236}">
                <a16:creationId xmlns:a16="http://schemas.microsoft.com/office/drawing/2014/main" id="{CC6BC4C2-5A50-4C1B-9E36-D7DDBE6F19B0}"/>
              </a:ext>
            </a:extLst>
          </p:cNvPr>
          <p:cNvPicPr>
            <a:picLocks noChangeAspect="1"/>
          </p:cNvPicPr>
          <p:nvPr/>
        </p:nvPicPr>
        <p:blipFill>
          <a:blip r:embed="rId2"/>
          <a:stretch>
            <a:fillRect/>
          </a:stretch>
        </p:blipFill>
        <p:spPr>
          <a:xfrm>
            <a:off x="4743814" y="1185836"/>
            <a:ext cx="4320000" cy="2823307"/>
          </a:xfrm>
          <a:prstGeom prst="rect">
            <a:avLst/>
          </a:prstGeom>
        </p:spPr>
      </p:pic>
      <p:sp>
        <p:nvSpPr>
          <p:cNvPr id="4" name="Titre 3"/>
          <p:cNvSpPr>
            <a:spLocks noGrp="1"/>
          </p:cNvSpPr>
          <p:nvPr>
            <p:ph type="title"/>
          </p:nvPr>
        </p:nvSpPr>
        <p:spPr/>
        <p:txBody>
          <a:bodyPr>
            <a:noAutofit/>
          </a:bodyPr>
          <a:lstStyle/>
          <a:p>
            <a:pPr algn="ctr"/>
            <a:r>
              <a:rPr lang="fr-FR" sz="2400" dirty="0"/>
              <a:t>Constat</a:t>
            </a:r>
          </a:p>
        </p:txBody>
      </p:sp>
      <p:grpSp>
        <p:nvGrpSpPr>
          <p:cNvPr id="21" name="Groupe 20">
            <a:extLst>
              <a:ext uri="{FF2B5EF4-FFF2-40B4-BE49-F238E27FC236}">
                <a16:creationId xmlns:a16="http://schemas.microsoft.com/office/drawing/2014/main" id="{A271E81C-7FAD-4974-A314-A75BAB2340A3}"/>
              </a:ext>
            </a:extLst>
          </p:cNvPr>
          <p:cNvGrpSpPr/>
          <p:nvPr/>
        </p:nvGrpSpPr>
        <p:grpSpPr>
          <a:xfrm>
            <a:off x="123252" y="1192032"/>
            <a:ext cx="4320000" cy="2823307"/>
            <a:chOff x="123252" y="1443702"/>
            <a:chExt cx="4320000" cy="2823307"/>
          </a:xfrm>
        </p:grpSpPr>
        <p:pic>
          <p:nvPicPr>
            <p:cNvPr id="13" name="Image 12">
              <a:extLst>
                <a:ext uri="{FF2B5EF4-FFF2-40B4-BE49-F238E27FC236}">
                  <a16:creationId xmlns:a16="http://schemas.microsoft.com/office/drawing/2014/main" id="{4CFCF6D6-369E-4EC2-AD1E-46DFDAF85467}"/>
                </a:ext>
              </a:extLst>
            </p:cNvPr>
            <p:cNvPicPr>
              <a:picLocks noChangeAspect="1"/>
            </p:cNvPicPr>
            <p:nvPr/>
          </p:nvPicPr>
          <p:blipFill>
            <a:blip r:embed="rId3"/>
            <a:stretch>
              <a:fillRect/>
            </a:stretch>
          </p:blipFill>
          <p:spPr>
            <a:xfrm>
              <a:off x="123252" y="1443702"/>
              <a:ext cx="4320000" cy="2823307"/>
            </a:xfrm>
            <a:prstGeom prst="rect">
              <a:avLst/>
            </a:prstGeom>
          </p:spPr>
        </p:pic>
        <p:cxnSp>
          <p:nvCxnSpPr>
            <p:cNvPr id="15" name="Connecteur droit avec flèche 14">
              <a:extLst>
                <a:ext uri="{FF2B5EF4-FFF2-40B4-BE49-F238E27FC236}">
                  <a16:creationId xmlns:a16="http://schemas.microsoft.com/office/drawing/2014/main" id="{E39E877D-54C3-4B7A-AF4A-99FE0F477E26}"/>
                </a:ext>
              </a:extLst>
            </p:cNvPr>
            <p:cNvCxnSpPr/>
            <p:nvPr/>
          </p:nvCxnSpPr>
          <p:spPr>
            <a:xfrm flipV="1">
              <a:off x="4194495" y="2013359"/>
              <a:ext cx="0" cy="1040234"/>
            </a:xfrm>
            <a:prstGeom prst="straightConnector1">
              <a:avLst/>
            </a:prstGeom>
            <a:ln>
              <a:solidFill>
                <a:schemeClr val="accent6"/>
              </a:solidFill>
              <a:tailEnd type="triangle"/>
            </a:ln>
          </p:spPr>
          <p:style>
            <a:lnRef idx="2">
              <a:schemeClr val="accent1"/>
            </a:lnRef>
            <a:fillRef idx="0">
              <a:schemeClr val="accent1"/>
            </a:fillRef>
            <a:effectRef idx="1">
              <a:schemeClr val="accent1"/>
            </a:effectRef>
            <a:fontRef idx="minor">
              <a:schemeClr val="tx1"/>
            </a:fontRef>
          </p:style>
        </p:cxnSp>
        <p:sp>
          <p:nvSpPr>
            <p:cNvPr id="16" name="ZoneTexte 15">
              <a:extLst>
                <a:ext uri="{FF2B5EF4-FFF2-40B4-BE49-F238E27FC236}">
                  <a16:creationId xmlns:a16="http://schemas.microsoft.com/office/drawing/2014/main" id="{0736FD2E-1B85-4EF9-BB0B-A9C064BAE8D4}"/>
                </a:ext>
              </a:extLst>
            </p:cNvPr>
            <p:cNvSpPr txBox="1"/>
            <p:nvPr/>
          </p:nvSpPr>
          <p:spPr>
            <a:xfrm>
              <a:off x="2583814" y="2424419"/>
              <a:ext cx="1610681" cy="369332"/>
            </a:xfrm>
            <a:prstGeom prst="rect">
              <a:avLst/>
            </a:prstGeom>
            <a:noFill/>
          </p:spPr>
          <p:txBody>
            <a:bodyPr wrap="square" rtlCol="0">
              <a:spAutoFit/>
            </a:bodyPr>
            <a:lstStyle/>
            <a:p>
              <a:r>
                <a:rPr lang="fr-FR" dirty="0"/>
                <a:t>+ 10 M m</a:t>
              </a:r>
              <a:r>
                <a:rPr lang="fr-FR" baseline="30000" dirty="0"/>
                <a:t>3</a:t>
              </a:r>
              <a:r>
                <a:rPr lang="fr-FR" dirty="0"/>
                <a:t>/an</a:t>
              </a:r>
            </a:p>
          </p:txBody>
        </p:sp>
      </p:grpSp>
      <p:pic>
        <p:nvPicPr>
          <p:cNvPr id="20" name="Image 19">
            <a:extLst>
              <a:ext uri="{FF2B5EF4-FFF2-40B4-BE49-F238E27FC236}">
                <a16:creationId xmlns:a16="http://schemas.microsoft.com/office/drawing/2014/main" id="{22144A51-6E2F-49B1-8856-C8C37ED2A5A2}"/>
              </a:ext>
            </a:extLst>
          </p:cNvPr>
          <p:cNvPicPr>
            <a:picLocks noChangeAspect="1"/>
          </p:cNvPicPr>
          <p:nvPr/>
        </p:nvPicPr>
        <p:blipFill>
          <a:blip r:embed="rId4"/>
          <a:stretch>
            <a:fillRect/>
          </a:stretch>
        </p:blipFill>
        <p:spPr>
          <a:xfrm>
            <a:off x="2283252" y="4034310"/>
            <a:ext cx="4320000" cy="2823307"/>
          </a:xfrm>
          <a:prstGeom prst="rect">
            <a:avLst/>
          </a:prstGeom>
        </p:spPr>
      </p:pic>
    </p:spTree>
    <p:extLst>
      <p:ext uri="{BB962C8B-B14F-4D97-AF65-F5344CB8AC3E}">
        <p14:creationId xmlns:p14="http://schemas.microsoft.com/office/powerpoint/2010/main" val="24039613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26422" y="3518071"/>
            <a:ext cx="8612777" cy="1275019"/>
          </a:xfrm>
        </p:spPr>
        <p:txBody>
          <a:bodyPr>
            <a:noAutofit/>
          </a:bodyPr>
          <a:lstStyle/>
          <a:p>
            <a:pPr marL="0" indent="0">
              <a:buNone/>
            </a:pPr>
            <a:r>
              <a:rPr lang="fr-FR" dirty="0"/>
              <a:t>Les valeurs des VMPO sont arrêtées après :</a:t>
            </a:r>
          </a:p>
          <a:p>
            <a:pPr lvl="0"/>
            <a:r>
              <a:rPr lang="fr-FR" dirty="0"/>
              <a:t>simulation d’un scénario de prélèvement (compte tenu de la dynamique des nappes captives, le scénario doit préciser non seulement les débits prélevés mais aussi, et avec précision, la localisation des prélèvements) ;</a:t>
            </a:r>
          </a:p>
          <a:p>
            <a:pPr lvl="0"/>
            <a:r>
              <a:rPr lang="fr-FR" dirty="0"/>
              <a:t>examen des variations de réserve induites ;</a:t>
            </a:r>
          </a:p>
          <a:p>
            <a:pPr lvl="0"/>
            <a:r>
              <a:rPr lang="fr-FR" dirty="0"/>
              <a:t>jugement à dire d’expert (groupe d'experts hydrogéologues auprès de la CLE) de l'acceptabilité de ces variations.</a:t>
            </a:r>
          </a:p>
        </p:txBody>
      </p:sp>
      <p:sp>
        <p:nvSpPr>
          <p:cNvPr id="3" name="Espace réservé du numéro de diapositive 2"/>
          <p:cNvSpPr>
            <a:spLocks noGrp="1"/>
          </p:cNvSpPr>
          <p:nvPr>
            <p:ph type="sldNum" sz="quarter" idx="12"/>
          </p:nvPr>
        </p:nvSpPr>
        <p:spPr/>
        <p:txBody>
          <a:bodyPr/>
          <a:lstStyle/>
          <a:p>
            <a:fld id="{7CF807EE-CD1D-4590-8BC8-3307D96355C9}" type="slidenum">
              <a:rPr lang="fr-FR" smtClean="0"/>
              <a:pPr/>
              <a:t>4</a:t>
            </a:fld>
            <a:endParaRPr lang="fr-FR" dirty="0"/>
          </a:p>
        </p:txBody>
      </p:sp>
      <p:sp>
        <p:nvSpPr>
          <p:cNvPr id="4" name="Titre 3"/>
          <p:cNvSpPr>
            <a:spLocks noGrp="1"/>
          </p:cNvSpPr>
          <p:nvPr>
            <p:ph type="title"/>
          </p:nvPr>
        </p:nvSpPr>
        <p:spPr/>
        <p:txBody>
          <a:bodyPr>
            <a:normAutofit/>
          </a:bodyPr>
          <a:lstStyle/>
          <a:p>
            <a:pPr algn="ctr"/>
            <a:r>
              <a:rPr lang="fr-FR" sz="2800" dirty="0"/>
              <a:t>Caractère révisable des VMPO</a:t>
            </a:r>
            <a:br>
              <a:rPr lang="fr-FR" sz="2800" dirty="0"/>
            </a:br>
            <a:r>
              <a:rPr lang="fr-FR" sz="2800" dirty="0"/>
              <a:t>Modalités de fixation</a:t>
            </a:r>
          </a:p>
        </p:txBody>
      </p:sp>
      <p:pic>
        <p:nvPicPr>
          <p:cNvPr id="8" name="Image 7">
            <a:extLst>
              <a:ext uri="{FF2B5EF4-FFF2-40B4-BE49-F238E27FC236}">
                <a16:creationId xmlns:a16="http://schemas.microsoft.com/office/drawing/2014/main" id="{8692AD51-8CD7-47D6-9CC7-5517A5462356}"/>
              </a:ext>
            </a:extLst>
          </p:cNvPr>
          <p:cNvPicPr>
            <a:picLocks noChangeAspect="1"/>
          </p:cNvPicPr>
          <p:nvPr/>
        </p:nvPicPr>
        <p:blipFill>
          <a:blip r:embed="rId2"/>
          <a:stretch>
            <a:fillRect/>
          </a:stretch>
        </p:blipFill>
        <p:spPr>
          <a:xfrm>
            <a:off x="348342" y="1510967"/>
            <a:ext cx="8490857" cy="1718861"/>
          </a:xfrm>
          <a:prstGeom prst="rect">
            <a:avLst/>
          </a:prstGeom>
          <a:ln w="38100">
            <a:solidFill>
              <a:schemeClr val="accent6">
                <a:lumMod val="75000"/>
              </a:schemeClr>
            </a:solidFill>
          </a:ln>
        </p:spPr>
      </p:pic>
      <p:sp>
        <p:nvSpPr>
          <p:cNvPr id="11" name="Espace réservé du contenu 1">
            <a:extLst>
              <a:ext uri="{FF2B5EF4-FFF2-40B4-BE49-F238E27FC236}">
                <a16:creationId xmlns:a16="http://schemas.microsoft.com/office/drawing/2014/main" id="{CE395E93-E697-4274-975E-3CDB590CF3BB}"/>
              </a:ext>
            </a:extLst>
          </p:cNvPr>
          <p:cNvSpPr txBox="1">
            <a:spLocks/>
          </p:cNvSpPr>
          <p:nvPr/>
        </p:nvSpPr>
        <p:spPr>
          <a:xfrm rot="1033973">
            <a:off x="5805567" y="2369578"/>
            <a:ext cx="2998797" cy="395639"/>
          </a:xfrm>
          <a:prstGeom prst="rect">
            <a:avLst/>
          </a:prstGeom>
          <a:solidFill>
            <a:srgbClr val="FFC000"/>
          </a:solidFill>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1875" kern="1200">
                <a:solidFill>
                  <a:srgbClr val="1341A1"/>
                </a:solidFill>
                <a:latin typeface="+mn-lt"/>
                <a:ea typeface="+mn-ea"/>
                <a:cs typeface="+mn-cs"/>
              </a:defRPr>
            </a:lvl1pPr>
            <a:lvl2pPr marL="557213" indent="-214313" algn="l" defTabSz="342900" rtl="0" eaLnBrk="1" latinLnBrk="0" hangingPunct="1">
              <a:spcBef>
                <a:spcPct val="20000"/>
              </a:spcBef>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125"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975"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75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lgn="ctr">
              <a:buFont typeface="Arial"/>
              <a:buNone/>
            </a:pPr>
            <a:r>
              <a:rPr lang="fr-FR" dirty="0"/>
              <a:t>page 11 du PAGD (tome 2)</a:t>
            </a:r>
          </a:p>
        </p:txBody>
      </p:sp>
    </p:spTree>
    <p:extLst>
      <p:ext uri="{BB962C8B-B14F-4D97-AF65-F5344CB8AC3E}">
        <p14:creationId xmlns:p14="http://schemas.microsoft.com/office/powerpoint/2010/main" val="3181826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23920" y="1515535"/>
            <a:ext cx="8764632" cy="4840819"/>
          </a:xfrm>
        </p:spPr>
        <p:txBody>
          <a:bodyPr>
            <a:noAutofit/>
          </a:bodyPr>
          <a:lstStyle/>
          <a:p>
            <a:pPr marL="0" indent="0">
              <a:spcBef>
                <a:spcPts val="2400"/>
              </a:spcBef>
              <a:buNone/>
            </a:pPr>
            <a:r>
              <a:rPr lang="fr-FR" sz="2400" dirty="0"/>
              <a:t>Révision VMPO :</a:t>
            </a:r>
          </a:p>
          <a:p>
            <a:pPr>
              <a:spcBef>
                <a:spcPts val="0"/>
              </a:spcBef>
              <a:buClr>
                <a:schemeClr val="accent6">
                  <a:lumMod val="75000"/>
                </a:schemeClr>
              </a:buClr>
              <a:buFont typeface="Wingdings" panose="05000000000000000000" pitchFamily="2" charset="2"/>
              <a:buChar char="ü"/>
            </a:pPr>
            <a:r>
              <a:rPr lang="fr-FR" sz="2400" dirty="0"/>
              <a:t>construction scénarios</a:t>
            </a:r>
          </a:p>
          <a:p>
            <a:pPr>
              <a:spcBef>
                <a:spcPts val="0"/>
              </a:spcBef>
              <a:buClr>
                <a:schemeClr val="accent6">
                  <a:lumMod val="75000"/>
                </a:schemeClr>
              </a:buClr>
              <a:buFont typeface="Wingdings" panose="05000000000000000000" pitchFamily="2" charset="2"/>
              <a:buChar char="ü"/>
            </a:pPr>
            <a:r>
              <a:rPr lang="fr-FR" sz="2400" dirty="0"/>
              <a:t>tests dans modèle BRGM</a:t>
            </a:r>
          </a:p>
          <a:p>
            <a:pPr>
              <a:spcBef>
                <a:spcPts val="0"/>
              </a:spcBef>
              <a:buClr>
                <a:schemeClr val="accent6">
                  <a:lumMod val="75000"/>
                </a:schemeClr>
              </a:buClr>
              <a:buFont typeface="Wingdings" panose="05000000000000000000" pitchFamily="2" charset="2"/>
              <a:buChar char="q"/>
            </a:pPr>
            <a:r>
              <a:rPr lang="fr-FR" sz="2400" dirty="0"/>
              <a:t>examen résultats par groupe d'experts hydrogéologues</a:t>
            </a:r>
          </a:p>
          <a:p>
            <a:pPr lvl="1">
              <a:spcBef>
                <a:spcPts val="0"/>
              </a:spcBef>
              <a:buClr>
                <a:schemeClr val="accent6">
                  <a:lumMod val="75000"/>
                </a:schemeClr>
              </a:buClr>
              <a:buFont typeface="Arial" panose="020B0604020202020204" pitchFamily="34" charset="0"/>
              <a:buChar char="•"/>
            </a:pPr>
            <a:r>
              <a:rPr lang="fr-FR" sz="1875" dirty="0"/>
              <a:t>Restitution sous forme de cartes et de graphiques</a:t>
            </a:r>
          </a:p>
          <a:p>
            <a:pPr lvl="1">
              <a:spcBef>
                <a:spcPts val="0"/>
              </a:spcBef>
              <a:buClr>
                <a:schemeClr val="accent6">
                  <a:lumMod val="75000"/>
                </a:schemeClr>
              </a:buClr>
              <a:buFont typeface="Arial" panose="020B0604020202020204" pitchFamily="34" charset="0"/>
              <a:buChar char="•"/>
            </a:pPr>
            <a:endParaRPr lang="fr-FR" sz="1875" dirty="0"/>
          </a:p>
          <a:p>
            <a:pPr lvl="1">
              <a:spcBef>
                <a:spcPts val="0"/>
              </a:spcBef>
              <a:buClr>
                <a:schemeClr val="accent6">
                  <a:lumMod val="75000"/>
                </a:schemeClr>
              </a:buClr>
              <a:buFont typeface="Arial" panose="020B0604020202020204" pitchFamily="34" charset="0"/>
              <a:buChar char="•"/>
            </a:pPr>
            <a:endParaRPr lang="fr-FR" sz="1875" dirty="0"/>
          </a:p>
          <a:p>
            <a:pPr lvl="1">
              <a:spcBef>
                <a:spcPts val="0"/>
              </a:spcBef>
              <a:buClr>
                <a:schemeClr val="accent6">
                  <a:lumMod val="75000"/>
                </a:schemeClr>
              </a:buClr>
              <a:buFont typeface="Arial" panose="020B0604020202020204" pitchFamily="34" charset="0"/>
              <a:buChar char="•"/>
            </a:pPr>
            <a:endParaRPr lang="fr-FR" sz="1875" dirty="0"/>
          </a:p>
          <a:p>
            <a:pPr lvl="1">
              <a:spcBef>
                <a:spcPts val="0"/>
              </a:spcBef>
              <a:buClr>
                <a:schemeClr val="accent6">
                  <a:lumMod val="75000"/>
                </a:schemeClr>
              </a:buClr>
              <a:buFont typeface="Arial" panose="020B0604020202020204" pitchFamily="34" charset="0"/>
              <a:buChar char="•"/>
            </a:pPr>
            <a:endParaRPr lang="fr-FR" sz="1875" dirty="0"/>
          </a:p>
          <a:p>
            <a:pPr lvl="1">
              <a:spcBef>
                <a:spcPts val="0"/>
              </a:spcBef>
              <a:buClr>
                <a:schemeClr val="accent6">
                  <a:lumMod val="75000"/>
                </a:schemeClr>
              </a:buClr>
              <a:buFont typeface="Arial" panose="020B0604020202020204" pitchFamily="34" charset="0"/>
              <a:buChar char="•"/>
            </a:pPr>
            <a:endParaRPr lang="fr-FR" sz="1875" dirty="0"/>
          </a:p>
          <a:p>
            <a:pPr lvl="1">
              <a:spcBef>
                <a:spcPts val="0"/>
              </a:spcBef>
              <a:buClr>
                <a:schemeClr val="accent6">
                  <a:lumMod val="75000"/>
                </a:schemeClr>
              </a:buClr>
              <a:buFont typeface="Arial" panose="020B0604020202020204" pitchFamily="34" charset="0"/>
              <a:buChar char="•"/>
            </a:pPr>
            <a:endParaRPr lang="fr-FR" sz="1875" dirty="0"/>
          </a:p>
          <a:p>
            <a:pPr>
              <a:spcBef>
                <a:spcPts val="0"/>
              </a:spcBef>
              <a:buClr>
                <a:schemeClr val="accent6">
                  <a:lumMod val="75000"/>
                </a:schemeClr>
              </a:buClr>
              <a:buFont typeface="Wingdings" panose="05000000000000000000" pitchFamily="2" charset="2"/>
              <a:buChar char="q"/>
            </a:pPr>
            <a:r>
              <a:rPr lang="fr-FR" sz="2400" dirty="0"/>
              <a:t>propositions à la CLE pour décision</a:t>
            </a:r>
          </a:p>
          <a:p>
            <a:pPr>
              <a:spcBef>
                <a:spcPts val="0"/>
              </a:spcBef>
              <a:buClr>
                <a:schemeClr val="accent6">
                  <a:lumMod val="75000"/>
                </a:schemeClr>
              </a:buClr>
              <a:buFont typeface="Wingdings" panose="05000000000000000000" pitchFamily="2" charset="2"/>
              <a:buChar char="q"/>
            </a:pPr>
            <a:endParaRPr lang="fr-FR" sz="2400" dirty="0"/>
          </a:p>
          <a:p>
            <a:pPr marL="0" indent="0">
              <a:spcBef>
                <a:spcPts val="0"/>
              </a:spcBef>
              <a:buClr>
                <a:schemeClr val="accent6">
                  <a:lumMod val="75000"/>
                </a:schemeClr>
              </a:buClr>
              <a:buNone/>
            </a:pPr>
            <a:r>
              <a:rPr lang="fr-FR" sz="2400" dirty="0"/>
              <a:t>	Échéance : deuxième semestre 2021</a:t>
            </a:r>
          </a:p>
        </p:txBody>
      </p:sp>
      <p:sp>
        <p:nvSpPr>
          <p:cNvPr id="3" name="Espace réservé du numéro de diapositive 2"/>
          <p:cNvSpPr>
            <a:spLocks noGrp="1"/>
          </p:cNvSpPr>
          <p:nvPr>
            <p:ph type="sldNum" sz="quarter" idx="12"/>
          </p:nvPr>
        </p:nvSpPr>
        <p:spPr/>
        <p:txBody>
          <a:bodyPr/>
          <a:lstStyle/>
          <a:p>
            <a:fld id="{7CF807EE-CD1D-4590-8BC8-3307D96355C9}" type="slidenum">
              <a:rPr lang="fr-FR" smtClean="0"/>
              <a:pPr/>
              <a:t>5</a:t>
            </a:fld>
            <a:endParaRPr lang="fr-FR" dirty="0"/>
          </a:p>
        </p:txBody>
      </p:sp>
      <p:sp>
        <p:nvSpPr>
          <p:cNvPr id="4" name="Titre 3"/>
          <p:cNvSpPr>
            <a:spLocks noGrp="1"/>
          </p:cNvSpPr>
          <p:nvPr>
            <p:ph type="title"/>
          </p:nvPr>
        </p:nvSpPr>
        <p:spPr/>
        <p:txBody>
          <a:bodyPr>
            <a:normAutofit/>
          </a:bodyPr>
          <a:lstStyle/>
          <a:p>
            <a:pPr algn="ctr"/>
            <a:r>
              <a:rPr lang="fr-FR" sz="3600" dirty="0"/>
              <a:t>Organisation</a:t>
            </a:r>
          </a:p>
        </p:txBody>
      </p:sp>
      <p:pic>
        <p:nvPicPr>
          <p:cNvPr id="6" name="Image 5">
            <a:extLst>
              <a:ext uri="{FF2B5EF4-FFF2-40B4-BE49-F238E27FC236}">
                <a16:creationId xmlns:a16="http://schemas.microsoft.com/office/drawing/2014/main" id="{02B663FB-6B66-4B65-B9B9-F831B2A22768}"/>
              </a:ext>
            </a:extLst>
          </p:cNvPr>
          <p:cNvPicPr>
            <a:picLocks noChangeAspect="1"/>
          </p:cNvPicPr>
          <p:nvPr/>
        </p:nvPicPr>
        <p:blipFill>
          <a:blip r:embed="rId2"/>
          <a:stretch>
            <a:fillRect/>
          </a:stretch>
        </p:blipFill>
        <p:spPr>
          <a:xfrm>
            <a:off x="339633" y="3429000"/>
            <a:ext cx="2926081" cy="1326599"/>
          </a:xfrm>
          <a:prstGeom prst="rect">
            <a:avLst/>
          </a:prstGeom>
        </p:spPr>
      </p:pic>
      <p:pic>
        <p:nvPicPr>
          <p:cNvPr id="8" name="Image 7">
            <a:extLst>
              <a:ext uri="{FF2B5EF4-FFF2-40B4-BE49-F238E27FC236}">
                <a16:creationId xmlns:a16="http://schemas.microsoft.com/office/drawing/2014/main" id="{E94C6D80-DFB8-494B-9826-B4016E1A7CF2}"/>
              </a:ext>
            </a:extLst>
          </p:cNvPr>
          <p:cNvPicPr>
            <a:picLocks noChangeAspect="1"/>
          </p:cNvPicPr>
          <p:nvPr/>
        </p:nvPicPr>
        <p:blipFill>
          <a:blip r:embed="rId3"/>
          <a:stretch>
            <a:fillRect/>
          </a:stretch>
        </p:blipFill>
        <p:spPr>
          <a:xfrm>
            <a:off x="6740434" y="3021544"/>
            <a:ext cx="2235055" cy="3266270"/>
          </a:xfrm>
          <a:prstGeom prst="rect">
            <a:avLst/>
          </a:prstGeom>
        </p:spPr>
      </p:pic>
      <p:pic>
        <p:nvPicPr>
          <p:cNvPr id="10" name="Image 9">
            <a:extLst>
              <a:ext uri="{FF2B5EF4-FFF2-40B4-BE49-F238E27FC236}">
                <a16:creationId xmlns:a16="http://schemas.microsoft.com/office/drawing/2014/main" id="{E00B33CA-5A8A-4B01-88E7-89CD589B677D}"/>
              </a:ext>
            </a:extLst>
          </p:cNvPr>
          <p:cNvPicPr>
            <a:picLocks noChangeAspect="1"/>
          </p:cNvPicPr>
          <p:nvPr/>
        </p:nvPicPr>
        <p:blipFill>
          <a:blip r:embed="rId4"/>
          <a:stretch>
            <a:fillRect/>
          </a:stretch>
        </p:blipFill>
        <p:spPr>
          <a:xfrm>
            <a:off x="3611154" y="3429000"/>
            <a:ext cx="2467429" cy="1479801"/>
          </a:xfrm>
          <a:prstGeom prst="rect">
            <a:avLst/>
          </a:prstGeom>
        </p:spPr>
      </p:pic>
    </p:spTree>
    <p:extLst>
      <p:ext uri="{BB962C8B-B14F-4D97-AF65-F5344CB8AC3E}">
        <p14:creationId xmlns:p14="http://schemas.microsoft.com/office/powerpoint/2010/main" val="1942612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23920" y="1515535"/>
            <a:ext cx="8764632" cy="4840819"/>
          </a:xfrm>
        </p:spPr>
        <p:txBody>
          <a:bodyPr>
            <a:noAutofit/>
          </a:bodyPr>
          <a:lstStyle/>
          <a:p>
            <a:pPr marL="0" indent="0">
              <a:spcBef>
                <a:spcPts val="2400"/>
              </a:spcBef>
              <a:buNone/>
            </a:pPr>
            <a:r>
              <a:rPr lang="fr-FR" sz="2400" dirty="0"/>
              <a:t>3 scénarios (d’autres à venir) élaborés sur la base :</a:t>
            </a:r>
          </a:p>
          <a:p>
            <a:pPr>
              <a:spcBef>
                <a:spcPts val="2400"/>
              </a:spcBef>
              <a:buClr>
                <a:schemeClr val="accent6">
                  <a:lumMod val="75000"/>
                </a:schemeClr>
              </a:buClr>
            </a:pPr>
            <a:r>
              <a:rPr lang="fr-FR" sz="2400" dirty="0"/>
              <a:t>d’hypothèses de prélèvement en Gironde :</a:t>
            </a:r>
          </a:p>
          <a:p>
            <a:pPr lvl="1">
              <a:spcBef>
                <a:spcPts val="1200"/>
              </a:spcBef>
              <a:buClr>
                <a:schemeClr val="accent6">
                  <a:lumMod val="75000"/>
                </a:schemeClr>
              </a:buClr>
            </a:pPr>
            <a:r>
              <a:rPr lang="fr-FR" sz="2400" dirty="0">
                <a:solidFill>
                  <a:srgbClr val="1341A1"/>
                </a:solidFill>
              </a:rPr>
              <a:t>évolution démographique, de la consommation, des performances des réseaux</a:t>
            </a:r>
          </a:p>
          <a:p>
            <a:pPr lvl="1">
              <a:spcBef>
                <a:spcPts val="600"/>
              </a:spcBef>
              <a:buClr>
                <a:schemeClr val="accent6">
                  <a:lumMod val="75000"/>
                </a:schemeClr>
              </a:buClr>
            </a:pPr>
            <a:r>
              <a:rPr lang="fr-FR" sz="2400" dirty="0">
                <a:solidFill>
                  <a:srgbClr val="1341A1"/>
                </a:solidFill>
              </a:rPr>
              <a:t>répartition des prélèvements</a:t>
            </a:r>
          </a:p>
          <a:p>
            <a:pPr>
              <a:spcBef>
                <a:spcPts val="2400"/>
              </a:spcBef>
              <a:buClr>
                <a:schemeClr val="accent6">
                  <a:lumMod val="75000"/>
                </a:schemeClr>
              </a:buClr>
            </a:pPr>
            <a:r>
              <a:rPr lang="fr-FR" sz="2400" dirty="0"/>
              <a:t>d’hypothèses de prélèvement hors Gironde</a:t>
            </a:r>
          </a:p>
          <a:p>
            <a:pPr>
              <a:spcBef>
                <a:spcPts val="2400"/>
              </a:spcBef>
              <a:buClr>
                <a:schemeClr val="accent6">
                  <a:lumMod val="75000"/>
                </a:schemeClr>
              </a:buClr>
            </a:pPr>
            <a:r>
              <a:rPr lang="fr-FR" sz="2400" dirty="0"/>
              <a:t>d’hypothèses sur les scénarios climatiques</a:t>
            </a:r>
          </a:p>
          <a:p>
            <a:pPr marL="0" indent="0">
              <a:spcBef>
                <a:spcPts val="2400"/>
              </a:spcBef>
              <a:buNone/>
            </a:pPr>
            <a:endParaRPr lang="fr-FR" sz="2400" dirty="0"/>
          </a:p>
        </p:txBody>
      </p:sp>
      <p:sp>
        <p:nvSpPr>
          <p:cNvPr id="3" name="Espace réservé du numéro de diapositive 2"/>
          <p:cNvSpPr>
            <a:spLocks noGrp="1"/>
          </p:cNvSpPr>
          <p:nvPr>
            <p:ph type="sldNum" sz="quarter" idx="12"/>
          </p:nvPr>
        </p:nvSpPr>
        <p:spPr/>
        <p:txBody>
          <a:bodyPr/>
          <a:lstStyle/>
          <a:p>
            <a:fld id="{7CF807EE-CD1D-4590-8BC8-3307D96355C9}" type="slidenum">
              <a:rPr lang="fr-FR" smtClean="0"/>
              <a:pPr/>
              <a:t>6</a:t>
            </a:fld>
            <a:endParaRPr lang="fr-FR" dirty="0"/>
          </a:p>
        </p:txBody>
      </p:sp>
      <p:sp>
        <p:nvSpPr>
          <p:cNvPr id="4" name="Titre 3"/>
          <p:cNvSpPr>
            <a:spLocks noGrp="1"/>
          </p:cNvSpPr>
          <p:nvPr>
            <p:ph type="title"/>
          </p:nvPr>
        </p:nvSpPr>
        <p:spPr/>
        <p:txBody>
          <a:bodyPr>
            <a:normAutofit/>
          </a:bodyPr>
          <a:lstStyle/>
          <a:p>
            <a:pPr algn="ctr"/>
            <a:r>
              <a:rPr lang="fr-FR" sz="3600" dirty="0"/>
              <a:t>Construction des scénarios</a:t>
            </a:r>
          </a:p>
        </p:txBody>
      </p:sp>
    </p:spTree>
    <p:extLst>
      <p:ext uri="{BB962C8B-B14F-4D97-AF65-F5344CB8AC3E}">
        <p14:creationId xmlns:p14="http://schemas.microsoft.com/office/powerpoint/2010/main" val="36001114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Espace réservé du contenu 4">
            <a:extLst>
              <a:ext uri="{FF2B5EF4-FFF2-40B4-BE49-F238E27FC236}">
                <a16:creationId xmlns:a16="http://schemas.microsoft.com/office/drawing/2014/main" id="{E46F5B3C-98F5-43F8-BA50-ED4F68D4FF82}"/>
              </a:ext>
            </a:extLst>
          </p:cNvPr>
          <p:cNvGraphicFramePr>
            <a:graphicFrameLocks noGrp="1"/>
          </p:cNvGraphicFramePr>
          <p:nvPr>
            <p:ph idx="1"/>
            <p:extLst>
              <p:ext uri="{D42A27DB-BD31-4B8C-83A1-F6EECF244321}">
                <p14:modId xmlns:p14="http://schemas.microsoft.com/office/powerpoint/2010/main" val="2712704534"/>
              </p:ext>
            </p:extLst>
          </p:nvPr>
        </p:nvGraphicFramePr>
        <p:xfrm>
          <a:off x="431822" y="1494943"/>
          <a:ext cx="8331200" cy="4638675"/>
        </p:xfrm>
        <a:graphic>
          <a:graphicData uri="http://schemas.openxmlformats.org/drawingml/2006/table">
            <a:tbl>
              <a:tblPr/>
              <a:tblGrid>
                <a:gridCol w="1285385">
                  <a:extLst>
                    <a:ext uri="{9D8B030D-6E8A-4147-A177-3AD203B41FA5}">
                      <a16:colId xmlns:a16="http://schemas.microsoft.com/office/drawing/2014/main" val="79804519"/>
                    </a:ext>
                  </a:extLst>
                </a:gridCol>
                <a:gridCol w="469721">
                  <a:extLst>
                    <a:ext uri="{9D8B030D-6E8A-4147-A177-3AD203B41FA5}">
                      <a16:colId xmlns:a16="http://schemas.microsoft.com/office/drawing/2014/main" val="3834256410"/>
                    </a:ext>
                  </a:extLst>
                </a:gridCol>
                <a:gridCol w="469721">
                  <a:extLst>
                    <a:ext uri="{9D8B030D-6E8A-4147-A177-3AD203B41FA5}">
                      <a16:colId xmlns:a16="http://schemas.microsoft.com/office/drawing/2014/main" val="926092747"/>
                    </a:ext>
                  </a:extLst>
                </a:gridCol>
                <a:gridCol w="469721">
                  <a:extLst>
                    <a:ext uri="{9D8B030D-6E8A-4147-A177-3AD203B41FA5}">
                      <a16:colId xmlns:a16="http://schemas.microsoft.com/office/drawing/2014/main" val="804627370"/>
                    </a:ext>
                  </a:extLst>
                </a:gridCol>
                <a:gridCol w="469721">
                  <a:extLst>
                    <a:ext uri="{9D8B030D-6E8A-4147-A177-3AD203B41FA5}">
                      <a16:colId xmlns:a16="http://schemas.microsoft.com/office/drawing/2014/main" val="160974345"/>
                    </a:ext>
                  </a:extLst>
                </a:gridCol>
                <a:gridCol w="469721">
                  <a:extLst>
                    <a:ext uri="{9D8B030D-6E8A-4147-A177-3AD203B41FA5}">
                      <a16:colId xmlns:a16="http://schemas.microsoft.com/office/drawing/2014/main" val="3496220104"/>
                    </a:ext>
                  </a:extLst>
                </a:gridCol>
                <a:gridCol w="469721">
                  <a:extLst>
                    <a:ext uri="{9D8B030D-6E8A-4147-A177-3AD203B41FA5}">
                      <a16:colId xmlns:a16="http://schemas.microsoft.com/office/drawing/2014/main" val="4040049176"/>
                    </a:ext>
                  </a:extLst>
                </a:gridCol>
                <a:gridCol w="469721">
                  <a:extLst>
                    <a:ext uri="{9D8B030D-6E8A-4147-A177-3AD203B41FA5}">
                      <a16:colId xmlns:a16="http://schemas.microsoft.com/office/drawing/2014/main" val="3306991406"/>
                    </a:ext>
                  </a:extLst>
                </a:gridCol>
                <a:gridCol w="469721">
                  <a:extLst>
                    <a:ext uri="{9D8B030D-6E8A-4147-A177-3AD203B41FA5}">
                      <a16:colId xmlns:a16="http://schemas.microsoft.com/office/drawing/2014/main" val="1889941338"/>
                    </a:ext>
                  </a:extLst>
                </a:gridCol>
                <a:gridCol w="469721">
                  <a:extLst>
                    <a:ext uri="{9D8B030D-6E8A-4147-A177-3AD203B41FA5}">
                      <a16:colId xmlns:a16="http://schemas.microsoft.com/office/drawing/2014/main" val="1515559367"/>
                    </a:ext>
                  </a:extLst>
                </a:gridCol>
                <a:gridCol w="469721">
                  <a:extLst>
                    <a:ext uri="{9D8B030D-6E8A-4147-A177-3AD203B41FA5}">
                      <a16:colId xmlns:a16="http://schemas.microsoft.com/office/drawing/2014/main" val="2582297206"/>
                    </a:ext>
                  </a:extLst>
                </a:gridCol>
                <a:gridCol w="469721">
                  <a:extLst>
                    <a:ext uri="{9D8B030D-6E8A-4147-A177-3AD203B41FA5}">
                      <a16:colId xmlns:a16="http://schemas.microsoft.com/office/drawing/2014/main" val="1781291215"/>
                    </a:ext>
                  </a:extLst>
                </a:gridCol>
                <a:gridCol w="469721">
                  <a:extLst>
                    <a:ext uri="{9D8B030D-6E8A-4147-A177-3AD203B41FA5}">
                      <a16:colId xmlns:a16="http://schemas.microsoft.com/office/drawing/2014/main" val="1550605377"/>
                    </a:ext>
                  </a:extLst>
                </a:gridCol>
                <a:gridCol w="469721">
                  <a:extLst>
                    <a:ext uri="{9D8B030D-6E8A-4147-A177-3AD203B41FA5}">
                      <a16:colId xmlns:a16="http://schemas.microsoft.com/office/drawing/2014/main" val="1823213533"/>
                    </a:ext>
                  </a:extLst>
                </a:gridCol>
                <a:gridCol w="469721">
                  <a:extLst>
                    <a:ext uri="{9D8B030D-6E8A-4147-A177-3AD203B41FA5}">
                      <a16:colId xmlns:a16="http://schemas.microsoft.com/office/drawing/2014/main" val="401400062"/>
                    </a:ext>
                  </a:extLst>
                </a:gridCol>
                <a:gridCol w="469721">
                  <a:extLst>
                    <a:ext uri="{9D8B030D-6E8A-4147-A177-3AD203B41FA5}">
                      <a16:colId xmlns:a16="http://schemas.microsoft.com/office/drawing/2014/main" val="2712041160"/>
                    </a:ext>
                  </a:extLst>
                </a:gridCol>
              </a:tblGrid>
              <a:tr h="200025">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100" b="0" i="0" u="none" strike="noStrike">
                          <a:solidFill>
                            <a:srgbClr val="000000"/>
                          </a:solidFill>
                          <a:effectLst/>
                          <a:latin typeface="Calibri" panose="020F0502020204030204" pitchFamily="34" charset="0"/>
                        </a:rPr>
                        <a:t>VMPO</a:t>
                      </a:r>
                    </a:p>
                  </a:txBody>
                  <a:tcPr marL="9525" marR="9525" marT="952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1100" b="0" i="0" u="none" strike="noStrike">
                          <a:solidFill>
                            <a:srgbClr val="000000"/>
                          </a:solidFill>
                          <a:effectLst/>
                          <a:latin typeface="Calibri" panose="020F0502020204030204" pitchFamily="34" charset="0"/>
                        </a:rPr>
                        <a:t>PREL</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1100" b="0" i="0" u="none" strike="noStrike">
                          <a:solidFill>
                            <a:srgbClr val="000000"/>
                          </a:solidFill>
                          <a:effectLst/>
                          <a:latin typeface="Calibri" panose="020F0502020204030204" pitchFamily="34" charset="0"/>
                        </a:rPr>
                        <a:t>DIFF</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1100" b="0" i="0" u="none" strike="noStrike">
                          <a:solidFill>
                            <a:srgbClr val="000000"/>
                          </a:solidFill>
                          <a:effectLst/>
                          <a:latin typeface="Calibri" panose="020F0502020204030204" pitchFamily="34" charset="0"/>
                        </a:rPr>
                        <a:t>VMPO</a:t>
                      </a:r>
                    </a:p>
                  </a:txBody>
                  <a:tcPr marL="9525" marR="9525" marT="952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1100" b="0" i="0" u="none" strike="noStrike">
                          <a:solidFill>
                            <a:srgbClr val="000000"/>
                          </a:solidFill>
                          <a:effectLst/>
                          <a:latin typeface="Calibri" panose="020F0502020204030204" pitchFamily="34" charset="0"/>
                        </a:rPr>
                        <a:t>PREL</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1100" b="0" i="0" u="none" strike="noStrike">
                          <a:solidFill>
                            <a:srgbClr val="000000"/>
                          </a:solidFill>
                          <a:effectLst/>
                          <a:latin typeface="Calibri" panose="020F0502020204030204" pitchFamily="34" charset="0"/>
                        </a:rPr>
                        <a:t>DIFF</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1100" b="0" i="0" u="none" strike="noStrike">
                          <a:solidFill>
                            <a:srgbClr val="000000"/>
                          </a:solidFill>
                          <a:effectLst/>
                          <a:latin typeface="Calibri" panose="020F0502020204030204" pitchFamily="34" charset="0"/>
                        </a:rPr>
                        <a:t>VMPO</a:t>
                      </a:r>
                    </a:p>
                  </a:txBody>
                  <a:tcPr marL="9525" marR="9525" marT="952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1100" b="0" i="0" u="none" strike="noStrike">
                          <a:solidFill>
                            <a:srgbClr val="000000"/>
                          </a:solidFill>
                          <a:effectLst/>
                          <a:latin typeface="Calibri" panose="020F0502020204030204" pitchFamily="34" charset="0"/>
                        </a:rPr>
                        <a:t>PREL</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1100" b="0" i="0" u="none" strike="noStrike">
                          <a:solidFill>
                            <a:srgbClr val="000000"/>
                          </a:solidFill>
                          <a:effectLst/>
                          <a:latin typeface="Calibri" panose="020F0502020204030204" pitchFamily="34" charset="0"/>
                        </a:rPr>
                        <a:t>DIFF</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1100" b="0" i="0" u="none" strike="noStrike">
                          <a:solidFill>
                            <a:srgbClr val="000000"/>
                          </a:solidFill>
                          <a:effectLst/>
                          <a:latin typeface="Calibri" panose="020F0502020204030204" pitchFamily="34" charset="0"/>
                        </a:rPr>
                        <a:t>VMPO</a:t>
                      </a:r>
                    </a:p>
                  </a:txBody>
                  <a:tcPr marL="9525" marR="9525" marT="952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1100" b="0" i="0" u="none" strike="noStrike">
                          <a:solidFill>
                            <a:srgbClr val="000000"/>
                          </a:solidFill>
                          <a:effectLst/>
                          <a:latin typeface="Calibri" panose="020F0502020204030204" pitchFamily="34" charset="0"/>
                        </a:rPr>
                        <a:t>PREL</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1100" b="0" i="0" u="none" strike="noStrike">
                          <a:solidFill>
                            <a:srgbClr val="000000"/>
                          </a:solidFill>
                          <a:effectLst/>
                          <a:latin typeface="Calibri" panose="020F0502020204030204" pitchFamily="34" charset="0"/>
                        </a:rPr>
                        <a:t>DIFF</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1100" b="0" i="0" u="none" strike="noStrike">
                          <a:solidFill>
                            <a:srgbClr val="000000"/>
                          </a:solidFill>
                          <a:effectLst/>
                          <a:latin typeface="Calibri" panose="020F0502020204030204" pitchFamily="34" charset="0"/>
                        </a:rPr>
                        <a:t>VMPO</a:t>
                      </a:r>
                    </a:p>
                  </a:txBody>
                  <a:tcPr marL="9525" marR="9525" marT="952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1100" b="0" i="0" u="none" strike="noStrike">
                          <a:solidFill>
                            <a:srgbClr val="000000"/>
                          </a:solidFill>
                          <a:effectLst/>
                          <a:latin typeface="Calibri" panose="020F0502020204030204" pitchFamily="34" charset="0"/>
                        </a:rPr>
                        <a:t>PREL</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1100" b="0" i="0" u="none" strike="noStrike">
                          <a:solidFill>
                            <a:srgbClr val="000000"/>
                          </a:solidFill>
                          <a:effectLst/>
                          <a:latin typeface="Calibri" panose="020F0502020204030204" pitchFamily="34" charset="0"/>
                        </a:rPr>
                        <a:t>DIFF</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7110472"/>
                  </a:ext>
                </a:extLst>
              </a:tr>
              <a:tr h="200025">
                <a:tc gridSpan="5">
                  <a:txBody>
                    <a:bodyPr/>
                    <a:lstStyle/>
                    <a:p>
                      <a:pPr algn="l" fontAlgn="b"/>
                      <a:r>
                        <a:rPr lang="fr-FR" sz="1100" b="0" i="0" u="none" strike="noStrike" dirty="0">
                          <a:solidFill>
                            <a:srgbClr val="000000"/>
                          </a:solidFill>
                          <a:effectLst/>
                          <a:latin typeface="Calibri" panose="020F0502020204030204" pitchFamily="34" charset="0"/>
                        </a:rPr>
                        <a:t>S1 : scénario </a:t>
                      </a:r>
                      <a:r>
                        <a:rPr lang="fr-FR" sz="1100" b="1" i="0" u="none" strike="noStrike" dirty="0">
                          <a:solidFill>
                            <a:srgbClr val="000000"/>
                          </a:solidFill>
                          <a:effectLst/>
                          <a:latin typeface="Calibri" panose="020F0502020204030204" pitchFamily="34" charset="0"/>
                        </a:rPr>
                        <a:t>tendanciel</a:t>
                      </a:r>
                      <a:r>
                        <a:rPr lang="fr-FR" sz="1100" b="0" i="0" u="none" strike="noStrike" dirty="0">
                          <a:solidFill>
                            <a:srgbClr val="000000"/>
                          </a:solidFill>
                          <a:effectLst/>
                          <a:latin typeface="Calibri" panose="020F0502020204030204" pitchFamily="34" charset="0"/>
                        </a:rPr>
                        <a:t> (prélèvements à 2050)</a:t>
                      </a:r>
                    </a:p>
                  </a:txBody>
                  <a:tcPr marL="9525" marR="9525" marT="9525" marB="0" anchor="b">
                    <a:lnL>
                      <a:noFill/>
                    </a:lnL>
                    <a:lnR>
                      <a:noFill/>
                    </a:lnR>
                    <a:lnT>
                      <a:noFill/>
                    </a:lnT>
                    <a:lnB>
                      <a:noFill/>
                    </a:lnB>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4687972"/>
                  </a:ext>
                </a:extLst>
              </a:tr>
              <a:tr h="190500">
                <a:tc>
                  <a:txBody>
                    <a:bodyPr/>
                    <a:lstStyle/>
                    <a:p>
                      <a:pPr algn="ctr"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b"/>
                      <a:r>
                        <a:rPr lang="fr-FR" sz="1100" b="0" i="0" u="none" strike="noStrike">
                          <a:solidFill>
                            <a:srgbClr val="000000"/>
                          </a:solidFill>
                          <a:effectLst/>
                          <a:latin typeface="Calibri" panose="020F0502020204030204" pitchFamily="34" charset="0"/>
                        </a:rPr>
                        <a:t>CENTRE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gridSpan="3">
                  <a:txBody>
                    <a:bodyPr/>
                    <a:lstStyle/>
                    <a:p>
                      <a:pPr algn="ctr" fontAlgn="b"/>
                      <a:r>
                        <a:rPr lang="fr-FR" sz="1100" b="0" i="0" u="none" strike="noStrike">
                          <a:solidFill>
                            <a:srgbClr val="000000"/>
                          </a:solidFill>
                          <a:effectLst/>
                          <a:latin typeface="Calibri" panose="020F0502020204030204" pitchFamily="34" charset="0"/>
                        </a:rPr>
                        <a:t>LITTORAL</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gridSpan="3">
                  <a:txBody>
                    <a:bodyPr/>
                    <a:lstStyle/>
                    <a:p>
                      <a:pPr algn="ctr" fontAlgn="b"/>
                      <a:r>
                        <a:rPr lang="fr-FR" sz="1100" b="0" i="0" u="none" strike="noStrike">
                          <a:solidFill>
                            <a:srgbClr val="000000"/>
                          </a:solidFill>
                          <a:effectLst/>
                          <a:latin typeface="Calibri" panose="020F0502020204030204" pitchFamily="34" charset="0"/>
                        </a:rPr>
                        <a:t>NORD</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gridSpan="3">
                  <a:txBody>
                    <a:bodyPr/>
                    <a:lstStyle/>
                    <a:p>
                      <a:pPr algn="ctr" fontAlgn="b"/>
                      <a:r>
                        <a:rPr lang="fr-FR" sz="1100" b="0" i="0" u="none" strike="noStrike">
                          <a:solidFill>
                            <a:srgbClr val="000000"/>
                          </a:solidFill>
                          <a:effectLst/>
                          <a:latin typeface="Calibri" panose="020F0502020204030204" pitchFamily="34" charset="0"/>
                        </a:rPr>
                        <a:t>SUD</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gridSpan="3">
                  <a:txBody>
                    <a:bodyPr/>
                    <a:lstStyle/>
                    <a:p>
                      <a:pPr algn="ctr" fontAlgn="b"/>
                      <a:r>
                        <a:rPr lang="fr-FR" sz="1100" b="0" i="0" u="none" strike="noStrike">
                          <a:solidFill>
                            <a:srgbClr val="000000"/>
                          </a:solidFill>
                          <a:effectLst/>
                          <a:latin typeface="Calibri" panose="020F0502020204030204" pitchFamily="34" charset="0"/>
                        </a:rPr>
                        <a:t>MEDOC ESTUAIRE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751456273"/>
                  </a:ext>
                </a:extLst>
              </a:tr>
              <a:tr h="190500">
                <a:tc>
                  <a:txBody>
                    <a:bodyPr/>
                    <a:lstStyle/>
                    <a:p>
                      <a:pPr algn="l" fontAlgn="b"/>
                      <a:r>
                        <a:rPr lang="fr-FR" sz="1100" b="0" i="0" u="none" strike="noStrike">
                          <a:solidFill>
                            <a:srgbClr val="000000"/>
                          </a:solidFill>
                          <a:effectLst/>
                          <a:latin typeface="Calibri" panose="020F0502020204030204" pitchFamily="34" charset="0"/>
                        </a:rPr>
                        <a:t>Miocène</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3,5</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8,7</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6,0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fr-FR" sz="1100" b="0" i="0" u="none" strike="noStrike">
                          <a:solidFill>
                            <a:srgbClr val="000000"/>
                          </a:solidFill>
                          <a:effectLst/>
                          <a:latin typeface="Calibri" panose="020F0502020204030204" pitchFamily="34" charset="0"/>
                        </a:rPr>
                        <a:t>3,0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3869288309"/>
                  </a:ext>
                </a:extLst>
              </a:tr>
              <a:tr h="190500">
                <a:tc>
                  <a:txBody>
                    <a:bodyPr/>
                    <a:lstStyle/>
                    <a:p>
                      <a:pPr algn="l" fontAlgn="b"/>
                      <a:r>
                        <a:rPr lang="fr-FR" sz="1100" b="0" i="0" u="none" strike="noStrike">
                          <a:solidFill>
                            <a:srgbClr val="000000"/>
                          </a:solidFill>
                          <a:effectLst/>
                          <a:latin typeface="Calibri" panose="020F0502020204030204" pitchFamily="34" charset="0"/>
                        </a:rPr>
                        <a:t>Oligocène</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fr-FR" sz="1100" b="0" i="0" u="none" strike="noStrike">
                          <a:solidFill>
                            <a:srgbClr val="000000"/>
                          </a:solidFill>
                          <a:effectLst/>
                          <a:latin typeface="Calibri" panose="020F0502020204030204" pitchFamily="34" charset="0"/>
                        </a:rPr>
                        <a:t>48,0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57,3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1" i="0" u="none" strike="noStrike">
                          <a:solidFill>
                            <a:srgbClr val="FF0000"/>
                          </a:solidFill>
                          <a:effectLst/>
                          <a:latin typeface="Calibri" panose="020F0502020204030204" pitchFamily="34" charset="0"/>
                        </a:rPr>
                        <a:t>-9,3</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fr-FR" sz="1100" b="0" i="0" u="none" strike="noStrike">
                          <a:solidFill>
                            <a:srgbClr val="000000"/>
                          </a:solidFill>
                          <a:effectLst/>
                          <a:latin typeface="Calibri" panose="020F0502020204030204" pitchFamily="34" charset="0"/>
                        </a:rPr>
                        <a:t>22,0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22,2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1" i="0" u="none" strike="noStrike">
                          <a:solidFill>
                            <a:srgbClr val="FF0000"/>
                          </a:solidFill>
                          <a:effectLst/>
                          <a:latin typeface="Calibri" panose="020F0502020204030204" pitchFamily="34" charset="0"/>
                        </a:rPr>
                        <a:t>-0,2</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r" fontAlgn="b"/>
                      <a:r>
                        <a:rPr lang="fr-FR" sz="1100" b="0" i="0" u="none" strike="noStrike">
                          <a:solidFill>
                            <a:srgbClr val="000000"/>
                          </a:solidFill>
                          <a:effectLst/>
                          <a:latin typeface="Calibri" panose="020F0502020204030204" pitchFamily="34" charset="0"/>
                        </a:rPr>
                        <a:t>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1,7</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fr-FR" sz="1100" b="0" i="0" u="none" strike="noStrike">
                          <a:solidFill>
                            <a:srgbClr val="000000"/>
                          </a:solidFill>
                          <a:effectLst/>
                          <a:latin typeface="Calibri" panose="020F0502020204030204" pitchFamily="34" charset="0"/>
                        </a:rPr>
                        <a:t>7,0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1,5</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521463561"/>
                  </a:ext>
                </a:extLst>
              </a:tr>
              <a:tr h="190500">
                <a:tc>
                  <a:txBody>
                    <a:bodyPr/>
                    <a:lstStyle/>
                    <a:p>
                      <a:pPr algn="l" fontAlgn="b"/>
                      <a:r>
                        <a:rPr lang="fr-FR" sz="1100" b="0" i="0" u="none" strike="noStrike">
                          <a:solidFill>
                            <a:srgbClr val="000000"/>
                          </a:solidFill>
                          <a:effectLst/>
                          <a:latin typeface="Calibri" panose="020F0502020204030204" pitchFamily="34" charset="0"/>
                        </a:rPr>
                        <a:t>Eocène</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fr-FR" sz="1100" b="0" i="0" u="none" strike="noStrike">
                          <a:solidFill>
                            <a:srgbClr val="000000"/>
                          </a:solidFill>
                          <a:effectLst/>
                          <a:latin typeface="Calibri" panose="020F0502020204030204" pitchFamily="34" charset="0"/>
                        </a:rPr>
                        <a:t>38,3</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54,5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1" i="0" u="none" strike="noStrike">
                          <a:solidFill>
                            <a:srgbClr val="FF0000"/>
                          </a:solidFill>
                          <a:effectLst/>
                          <a:latin typeface="Calibri" panose="020F0502020204030204" pitchFamily="34" charset="0"/>
                        </a:rPr>
                        <a:t>-16,2</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fr-FR" sz="1100" b="0" i="0" u="none" strike="noStrike">
                          <a:solidFill>
                            <a:srgbClr val="000000"/>
                          </a:solidFill>
                          <a:effectLst/>
                          <a:latin typeface="Calibri" panose="020F0502020204030204" pitchFamily="34" charset="0"/>
                        </a:rPr>
                        <a:t>6,6</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1" i="0" u="none" strike="noStrike">
                          <a:solidFill>
                            <a:srgbClr val="FF0000"/>
                          </a:solidFill>
                          <a:effectLst/>
                          <a:latin typeface="Calibri" panose="020F0502020204030204" pitchFamily="34" charset="0"/>
                        </a:rPr>
                        <a:t>-3,3</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fr-FR" sz="1100" b="0" i="0" u="none" strike="noStrike">
                          <a:solidFill>
                            <a:srgbClr val="000000"/>
                          </a:solidFill>
                          <a:effectLst/>
                          <a:latin typeface="Calibri" panose="020F0502020204030204" pitchFamily="34" charset="0"/>
                        </a:rPr>
                        <a:t>7,0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1" i="0" u="none" strike="noStrike">
                          <a:solidFill>
                            <a:srgbClr val="FF0000"/>
                          </a:solidFill>
                          <a:effectLst/>
                          <a:latin typeface="Calibri" panose="020F0502020204030204" pitchFamily="34" charset="0"/>
                        </a:rPr>
                        <a:t>-1,6</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r" fontAlgn="b"/>
                      <a:r>
                        <a:rPr lang="fr-FR" sz="1100" b="0" i="0" u="none" strike="noStrike">
                          <a:solidFill>
                            <a:srgbClr val="000000"/>
                          </a:solidFill>
                          <a:effectLst/>
                          <a:latin typeface="Calibri" panose="020F0502020204030204" pitchFamily="34" charset="0"/>
                        </a:rPr>
                        <a:t>7,5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0,6</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1323256641"/>
                  </a:ext>
                </a:extLst>
              </a:tr>
              <a:tr h="190500">
                <a:tc>
                  <a:txBody>
                    <a:bodyPr/>
                    <a:lstStyle/>
                    <a:p>
                      <a:pPr algn="l" fontAlgn="b"/>
                      <a:r>
                        <a:rPr lang="fr-FR" sz="1100" b="0" i="0" u="none" strike="noStrike">
                          <a:solidFill>
                            <a:srgbClr val="000000"/>
                          </a:solidFill>
                          <a:effectLst/>
                          <a:latin typeface="Calibri" panose="020F0502020204030204" pitchFamily="34" charset="0"/>
                        </a:rPr>
                        <a:t>Campano-Maas</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fr-FR" sz="1100" b="0" i="0" u="none" strike="noStrike">
                          <a:solidFill>
                            <a:srgbClr val="000000"/>
                          </a:solidFill>
                          <a:effectLst/>
                          <a:latin typeface="Calibri" panose="020F0502020204030204" pitchFamily="34" charset="0"/>
                        </a:rPr>
                        <a:t>2,5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2,5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2,0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fr-FR" sz="1100" b="0" i="0" u="none" strike="noStrike">
                          <a:solidFill>
                            <a:srgbClr val="000000"/>
                          </a:solidFill>
                          <a:effectLst/>
                          <a:latin typeface="Calibri" panose="020F0502020204030204" pitchFamily="34" charset="0"/>
                        </a:rPr>
                        <a:t>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fr-FR" sz="1100" b="0" i="0" u="none" strike="noStrike">
                          <a:solidFill>
                            <a:srgbClr val="000000"/>
                          </a:solidFill>
                          <a:effectLst/>
                          <a:latin typeface="Calibri" panose="020F0502020204030204" pitchFamily="34" charset="0"/>
                        </a:rPr>
                        <a:t>0,5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fr-FR" sz="1100" b="0" i="0" u="none" strike="noStrike">
                          <a:solidFill>
                            <a:srgbClr val="000000"/>
                          </a:solidFill>
                          <a:effectLst/>
                          <a:latin typeface="Calibri" panose="020F0502020204030204" pitchFamily="34" charset="0"/>
                        </a:rPr>
                        <a:t>1,0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0,7</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95625829"/>
                  </a:ext>
                </a:extLst>
              </a:tr>
              <a:tr h="200025">
                <a:tc>
                  <a:txBody>
                    <a:bodyPr/>
                    <a:lstStyle/>
                    <a:p>
                      <a:pPr algn="l" fontAlgn="b"/>
                      <a:r>
                        <a:rPr lang="fr-FR" sz="1100" b="0" i="0" u="none" strike="noStrike">
                          <a:solidFill>
                            <a:srgbClr val="000000"/>
                          </a:solidFill>
                          <a:effectLst/>
                          <a:latin typeface="Calibri" panose="020F0502020204030204" pitchFamily="34" charset="0"/>
                        </a:rPr>
                        <a:t>Cénomano-Turo</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fr-FR" sz="1100" b="0" i="0" u="none" strike="noStrike">
                          <a:solidFill>
                            <a:srgbClr val="000000"/>
                          </a:solidFill>
                          <a:effectLst/>
                          <a:latin typeface="Calibri" panose="020F0502020204030204" pitchFamily="34" charset="0"/>
                        </a:rPr>
                        <a:t>4,0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2,4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r" fontAlgn="b"/>
                      <a:r>
                        <a:rPr lang="fr-FR" sz="1100" b="0" i="0" u="none" strike="noStrike">
                          <a:solidFill>
                            <a:srgbClr val="000000"/>
                          </a:solidFill>
                          <a:effectLst/>
                          <a:latin typeface="Calibri" panose="020F0502020204030204" pitchFamily="34" charset="0"/>
                        </a:rPr>
                        <a:t>1,0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3925252812"/>
                  </a:ext>
                </a:extLst>
              </a:tr>
              <a:tr h="190500">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574872543"/>
                  </a:ext>
                </a:extLst>
              </a:tr>
              <a:tr h="200025">
                <a:tc gridSpan="7">
                  <a:txBody>
                    <a:bodyPr/>
                    <a:lstStyle/>
                    <a:p>
                      <a:pPr algn="l" fontAlgn="b"/>
                      <a:r>
                        <a:rPr lang="fr-FR" sz="1100" b="0" i="0" u="none" strike="noStrike" dirty="0">
                          <a:solidFill>
                            <a:srgbClr val="000000"/>
                          </a:solidFill>
                          <a:effectLst/>
                          <a:latin typeface="Calibri" panose="020F0502020204030204" pitchFamily="34" charset="0"/>
                        </a:rPr>
                        <a:t>S2 : application des VMPO avec scénario </a:t>
                      </a:r>
                      <a:r>
                        <a:rPr lang="fr-FR" sz="1100" b="1" i="0" u="none" strike="noStrike" dirty="0">
                          <a:solidFill>
                            <a:srgbClr val="000000"/>
                          </a:solidFill>
                          <a:effectLst/>
                          <a:latin typeface="Calibri" panose="020F0502020204030204" pitchFamily="34" charset="0"/>
                        </a:rPr>
                        <a:t>climatique pessimiste</a:t>
                      </a:r>
                    </a:p>
                  </a:txBody>
                  <a:tcPr marL="9525" marR="9525" marT="9525" marB="0" anchor="b">
                    <a:lnL>
                      <a:noFill/>
                    </a:lnL>
                    <a:lnR>
                      <a:noFill/>
                    </a:lnR>
                    <a:lnT>
                      <a:noFill/>
                    </a:lnT>
                    <a:lnB>
                      <a:noFill/>
                    </a:lnB>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85086956"/>
                  </a:ext>
                </a:extLst>
              </a:tr>
              <a:tr h="190500">
                <a:tc>
                  <a:txBody>
                    <a:bodyPr/>
                    <a:lstStyle/>
                    <a:p>
                      <a:pPr algn="ctr"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b"/>
                      <a:r>
                        <a:rPr lang="fr-FR" sz="1100" b="0" i="0" u="none" strike="noStrike">
                          <a:solidFill>
                            <a:srgbClr val="000000"/>
                          </a:solidFill>
                          <a:effectLst/>
                          <a:latin typeface="Calibri" panose="020F0502020204030204" pitchFamily="34" charset="0"/>
                        </a:rPr>
                        <a:t>CENTRE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gridSpan="3">
                  <a:txBody>
                    <a:bodyPr/>
                    <a:lstStyle/>
                    <a:p>
                      <a:pPr algn="ctr" fontAlgn="b"/>
                      <a:r>
                        <a:rPr lang="fr-FR" sz="1100" b="0" i="0" u="none" strike="noStrike">
                          <a:solidFill>
                            <a:srgbClr val="000000"/>
                          </a:solidFill>
                          <a:effectLst/>
                          <a:latin typeface="Calibri" panose="020F0502020204030204" pitchFamily="34" charset="0"/>
                        </a:rPr>
                        <a:t>LITTORAL</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gridSpan="3">
                  <a:txBody>
                    <a:bodyPr/>
                    <a:lstStyle/>
                    <a:p>
                      <a:pPr algn="ctr" fontAlgn="b"/>
                      <a:r>
                        <a:rPr lang="fr-FR" sz="1100" b="0" i="0" u="none" strike="noStrike">
                          <a:solidFill>
                            <a:srgbClr val="000000"/>
                          </a:solidFill>
                          <a:effectLst/>
                          <a:latin typeface="Calibri" panose="020F0502020204030204" pitchFamily="34" charset="0"/>
                        </a:rPr>
                        <a:t>NORD</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gridSpan="3">
                  <a:txBody>
                    <a:bodyPr/>
                    <a:lstStyle/>
                    <a:p>
                      <a:pPr algn="ctr" fontAlgn="b"/>
                      <a:r>
                        <a:rPr lang="fr-FR" sz="1100" b="0" i="0" u="none" strike="noStrike">
                          <a:solidFill>
                            <a:srgbClr val="000000"/>
                          </a:solidFill>
                          <a:effectLst/>
                          <a:latin typeface="Calibri" panose="020F0502020204030204" pitchFamily="34" charset="0"/>
                        </a:rPr>
                        <a:t>SUD</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gridSpan="3">
                  <a:txBody>
                    <a:bodyPr/>
                    <a:lstStyle/>
                    <a:p>
                      <a:pPr algn="ctr" fontAlgn="b"/>
                      <a:r>
                        <a:rPr lang="fr-FR" sz="1100" b="0" i="0" u="none" strike="noStrike">
                          <a:solidFill>
                            <a:srgbClr val="000000"/>
                          </a:solidFill>
                          <a:effectLst/>
                          <a:latin typeface="Calibri" panose="020F0502020204030204" pitchFamily="34" charset="0"/>
                        </a:rPr>
                        <a:t>MEDOC ESTUAIRE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729388224"/>
                  </a:ext>
                </a:extLst>
              </a:tr>
              <a:tr h="190500">
                <a:tc>
                  <a:txBody>
                    <a:bodyPr/>
                    <a:lstStyle/>
                    <a:p>
                      <a:pPr algn="l" fontAlgn="b"/>
                      <a:r>
                        <a:rPr lang="fr-FR" sz="1100" b="0" i="0" u="none" strike="noStrike">
                          <a:solidFill>
                            <a:srgbClr val="000000"/>
                          </a:solidFill>
                          <a:effectLst/>
                          <a:latin typeface="Calibri" panose="020F0502020204030204" pitchFamily="34" charset="0"/>
                        </a:rPr>
                        <a:t>Miocène</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3,0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797537655"/>
                  </a:ext>
                </a:extLst>
              </a:tr>
              <a:tr h="190500">
                <a:tc>
                  <a:txBody>
                    <a:bodyPr/>
                    <a:lstStyle/>
                    <a:p>
                      <a:pPr algn="l" fontAlgn="b"/>
                      <a:r>
                        <a:rPr lang="fr-FR" sz="1100" b="0" i="0" u="none" strike="noStrike">
                          <a:solidFill>
                            <a:srgbClr val="000000"/>
                          </a:solidFill>
                          <a:effectLst/>
                          <a:latin typeface="Calibri" panose="020F0502020204030204" pitchFamily="34" charset="0"/>
                        </a:rPr>
                        <a:t>Oligocène</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fr-FR" sz="1100" b="0" i="0" u="none" strike="noStrike">
                          <a:solidFill>
                            <a:srgbClr val="000000"/>
                          </a:solidFill>
                          <a:effectLst/>
                          <a:latin typeface="Calibri" panose="020F0502020204030204" pitchFamily="34" charset="0"/>
                        </a:rPr>
                        <a:t>48,0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48,0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22,0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22,0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r" fontAlgn="b"/>
                      <a:r>
                        <a:rPr lang="fr-FR" sz="1100" b="0" i="0" u="none" strike="noStrike">
                          <a:solidFill>
                            <a:srgbClr val="000000"/>
                          </a:solidFill>
                          <a:effectLst/>
                          <a:latin typeface="Calibri" panose="020F0502020204030204" pitchFamily="34" charset="0"/>
                        </a:rPr>
                        <a:t>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7,0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4060861911"/>
                  </a:ext>
                </a:extLst>
              </a:tr>
              <a:tr h="190500">
                <a:tc>
                  <a:txBody>
                    <a:bodyPr/>
                    <a:lstStyle/>
                    <a:p>
                      <a:pPr algn="l" fontAlgn="b"/>
                      <a:r>
                        <a:rPr lang="fr-FR" sz="1100" b="0" i="0" u="none" strike="noStrike">
                          <a:solidFill>
                            <a:srgbClr val="000000"/>
                          </a:solidFill>
                          <a:effectLst/>
                          <a:latin typeface="Calibri" panose="020F0502020204030204" pitchFamily="34" charset="0"/>
                        </a:rPr>
                        <a:t>Eocène</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fr-FR" sz="1100" b="0" i="0" u="none" strike="noStrike">
                          <a:solidFill>
                            <a:srgbClr val="000000"/>
                          </a:solidFill>
                          <a:effectLst/>
                          <a:latin typeface="Calibri" panose="020F0502020204030204" pitchFamily="34" charset="0"/>
                        </a:rPr>
                        <a:t>38,3</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38,3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6,6</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7,0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r" fontAlgn="b"/>
                      <a:r>
                        <a:rPr lang="fr-FR" sz="1100" b="0" i="0" u="none" strike="noStrike">
                          <a:solidFill>
                            <a:srgbClr val="000000"/>
                          </a:solidFill>
                          <a:effectLst/>
                          <a:latin typeface="Calibri" panose="020F0502020204030204" pitchFamily="34" charset="0"/>
                        </a:rPr>
                        <a:t>7,5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46888532"/>
                  </a:ext>
                </a:extLst>
              </a:tr>
              <a:tr h="190500">
                <a:tc>
                  <a:txBody>
                    <a:bodyPr/>
                    <a:lstStyle/>
                    <a:p>
                      <a:pPr algn="l" fontAlgn="b"/>
                      <a:r>
                        <a:rPr lang="fr-FR" sz="1100" b="0" i="0" u="none" strike="noStrike">
                          <a:solidFill>
                            <a:srgbClr val="000000"/>
                          </a:solidFill>
                          <a:effectLst/>
                          <a:latin typeface="Calibri" panose="020F0502020204030204" pitchFamily="34" charset="0"/>
                        </a:rPr>
                        <a:t>Campano-Maas</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fr-FR" sz="1100" b="0" i="0" u="none" strike="noStrike">
                          <a:solidFill>
                            <a:srgbClr val="000000"/>
                          </a:solidFill>
                          <a:effectLst/>
                          <a:latin typeface="Calibri" panose="020F0502020204030204" pitchFamily="34" charset="0"/>
                        </a:rPr>
                        <a:t>2,5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2,5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0,5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1,0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322099061"/>
                  </a:ext>
                </a:extLst>
              </a:tr>
              <a:tr h="200025">
                <a:tc>
                  <a:txBody>
                    <a:bodyPr/>
                    <a:lstStyle/>
                    <a:p>
                      <a:pPr algn="l" fontAlgn="b"/>
                      <a:r>
                        <a:rPr lang="fr-FR" sz="1100" b="0" i="0" u="none" strike="noStrike">
                          <a:solidFill>
                            <a:srgbClr val="000000"/>
                          </a:solidFill>
                          <a:effectLst/>
                          <a:latin typeface="Calibri" panose="020F0502020204030204" pitchFamily="34" charset="0"/>
                        </a:rPr>
                        <a:t>Cénomano-Turo</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fr-FR" sz="1100" b="0" i="0" u="none" strike="noStrike">
                          <a:solidFill>
                            <a:srgbClr val="000000"/>
                          </a:solidFill>
                          <a:effectLst/>
                          <a:latin typeface="Calibri" panose="020F0502020204030204" pitchFamily="34" charset="0"/>
                        </a:rPr>
                        <a:t>4,0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1,0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638664253"/>
                  </a:ext>
                </a:extLst>
              </a:tr>
              <a:tr h="190500">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523431216"/>
                  </a:ext>
                </a:extLst>
              </a:tr>
              <a:tr h="200025">
                <a:tc gridSpan="8">
                  <a:txBody>
                    <a:bodyPr/>
                    <a:lstStyle/>
                    <a:p>
                      <a:pPr algn="l" fontAlgn="b"/>
                      <a:r>
                        <a:rPr lang="fr-FR" sz="1100" b="0" i="0" u="none" strike="noStrike" dirty="0">
                          <a:solidFill>
                            <a:srgbClr val="000000"/>
                          </a:solidFill>
                          <a:effectLst/>
                          <a:latin typeface="Calibri" panose="020F0502020204030204" pitchFamily="34" charset="0"/>
                        </a:rPr>
                        <a:t>S3 : S2 avec </a:t>
                      </a:r>
                      <a:r>
                        <a:rPr lang="fr-FR" sz="1100" b="1" i="0" u="none" strike="noStrike" dirty="0">
                          <a:solidFill>
                            <a:srgbClr val="000000"/>
                          </a:solidFill>
                          <a:effectLst/>
                          <a:latin typeface="Calibri" panose="020F0502020204030204" pitchFamily="34" charset="0"/>
                        </a:rPr>
                        <a:t>volume augmenté </a:t>
                      </a:r>
                      <a:r>
                        <a:rPr lang="fr-FR" sz="1100" b="0" i="0" u="none" strike="noStrike" dirty="0">
                          <a:solidFill>
                            <a:srgbClr val="000000"/>
                          </a:solidFill>
                          <a:effectLst/>
                          <a:latin typeface="Calibri" panose="020F0502020204030204" pitchFamily="34" charset="0"/>
                        </a:rPr>
                        <a:t>pour certaines UG (en rouge)</a:t>
                      </a:r>
                    </a:p>
                  </a:txBody>
                  <a:tcPr marL="9525" marR="9525" marT="9525" marB="0" anchor="b">
                    <a:lnL>
                      <a:noFill/>
                    </a:lnL>
                    <a:lnR>
                      <a:noFill/>
                    </a:lnR>
                    <a:lnT>
                      <a:noFill/>
                    </a:lnT>
                    <a:lnB>
                      <a:noFill/>
                    </a:lnB>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38697808"/>
                  </a:ext>
                </a:extLst>
              </a:tr>
              <a:tr h="190500">
                <a:tc>
                  <a:txBody>
                    <a:bodyPr/>
                    <a:lstStyle/>
                    <a:p>
                      <a:pPr algn="ctr"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b"/>
                      <a:r>
                        <a:rPr lang="fr-FR" sz="1100" b="0" i="0" u="none" strike="noStrike">
                          <a:solidFill>
                            <a:srgbClr val="000000"/>
                          </a:solidFill>
                          <a:effectLst/>
                          <a:latin typeface="Calibri" panose="020F0502020204030204" pitchFamily="34" charset="0"/>
                        </a:rPr>
                        <a:t>CENTRE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gridSpan="3">
                  <a:txBody>
                    <a:bodyPr/>
                    <a:lstStyle/>
                    <a:p>
                      <a:pPr algn="ctr" fontAlgn="b"/>
                      <a:r>
                        <a:rPr lang="fr-FR" sz="1100" b="0" i="0" u="none" strike="noStrike">
                          <a:solidFill>
                            <a:srgbClr val="000000"/>
                          </a:solidFill>
                          <a:effectLst/>
                          <a:latin typeface="Calibri" panose="020F0502020204030204" pitchFamily="34" charset="0"/>
                        </a:rPr>
                        <a:t>LITTORAL</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gridSpan="3">
                  <a:txBody>
                    <a:bodyPr/>
                    <a:lstStyle/>
                    <a:p>
                      <a:pPr algn="ctr" fontAlgn="b"/>
                      <a:r>
                        <a:rPr lang="fr-FR" sz="1100" b="0" i="0" u="none" strike="noStrike">
                          <a:solidFill>
                            <a:srgbClr val="000000"/>
                          </a:solidFill>
                          <a:effectLst/>
                          <a:latin typeface="Calibri" panose="020F0502020204030204" pitchFamily="34" charset="0"/>
                        </a:rPr>
                        <a:t>NORD</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gridSpan="3">
                  <a:txBody>
                    <a:bodyPr/>
                    <a:lstStyle/>
                    <a:p>
                      <a:pPr algn="ctr" fontAlgn="b"/>
                      <a:r>
                        <a:rPr lang="fr-FR" sz="1100" b="0" i="0" u="none" strike="noStrike">
                          <a:solidFill>
                            <a:srgbClr val="000000"/>
                          </a:solidFill>
                          <a:effectLst/>
                          <a:latin typeface="Calibri" panose="020F0502020204030204" pitchFamily="34" charset="0"/>
                        </a:rPr>
                        <a:t>SUD</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gridSpan="3">
                  <a:txBody>
                    <a:bodyPr/>
                    <a:lstStyle/>
                    <a:p>
                      <a:pPr algn="ctr" fontAlgn="b"/>
                      <a:r>
                        <a:rPr lang="fr-FR" sz="1100" b="0" i="0" u="none" strike="noStrike">
                          <a:solidFill>
                            <a:srgbClr val="000000"/>
                          </a:solidFill>
                          <a:effectLst/>
                          <a:latin typeface="Calibri" panose="020F0502020204030204" pitchFamily="34" charset="0"/>
                        </a:rPr>
                        <a:t>MEDOC ESTUAIRE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4156406623"/>
                  </a:ext>
                </a:extLst>
              </a:tr>
              <a:tr h="190500">
                <a:tc>
                  <a:txBody>
                    <a:bodyPr/>
                    <a:lstStyle/>
                    <a:p>
                      <a:pPr algn="l" fontAlgn="b"/>
                      <a:r>
                        <a:rPr lang="fr-FR" sz="1100" b="0" i="0" u="none" strike="noStrike">
                          <a:solidFill>
                            <a:srgbClr val="000000"/>
                          </a:solidFill>
                          <a:effectLst/>
                          <a:latin typeface="Calibri" panose="020F0502020204030204" pitchFamily="34" charset="0"/>
                        </a:rPr>
                        <a:t>Miocène</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3,0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850823503"/>
                  </a:ext>
                </a:extLst>
              </a:tr>
              <a:tr h="190500">
                <a:tc>
                  <a:txBody>
                    <a:bodyPr/>
                    <a:lstStyle/>
                    <a:p>
                      <a:pPr algn="l" fontAlgn="b"/>
                      <a:r>
                        <a:rPr lang="fr-FR" sz="1100" b="0" i="0" u="none" strike="noStrike">
                          <a:solidFill>
                            <a:srgbClr val="000000"/>
                          </a:solidFill>
                          <a:effectLst/>
                          <a:latin typeface="Calibri" panose="020F0502020204030204" pitchFamily="34" charset="0"/>
                        </a:rPr>
                        <a:t>Oligocène</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fr-FR" sz="1100" b="0" i="0" u="none" strike="noStrike">
                          <a:solidFill>
                            <a:srgbClr val="000000"/>
                          </a:solidFill>
                          <a:effectLst/>
                          <a:latin typeface="Calibri" panose="020F0502020204030204" pitchFamily="34" charset="0"/>
                        </a:rPr>
                        <a:t>48,0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48,0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22,0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1" i="0" u="none" strike="noStrike">
                          <a:solidFill>
                            <a:srgbClr val="FF0000"/>
                          </a:solidFill>
                          <a:effectLst/>
                          <a:latin typeface="Calibri" panose="020F0502020204030204" pitchFamily="34" charset="0"/>
                        </a:rPr>
                        <a:t>27,5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1" i="0" u="none" strike="noStrike">
                          <a:solidFill>
                            <a:srgbClr val="FF0000"/>
                          </a:solidFill>
                          <a:effectLst/>
                          <a:latin typeface="Calibri" panose="020F0502020204030204" pitchFamily="34" charset="0"/>
                        </a:rPr>
                        <a:t>-5,5</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r" fontAlgn="b"/>
                      <a:r>
                        <a:rPr lang="fr-FR" sz="1100" b="0" i="0" u="none" strike="noStrike">
                          <a:solidFill>
                            <a:srgbClr val="000000"/>
                          </a:solidFill>
                          <a:effectLst/>
                          <a:latin typeface="Calibri" panose="020F0502020204030204" pitchFamily="34" charset="0"/>
                        </a:rPr>
                        <a:t>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7,0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077635228"/>
                  </a:ext>
                </a:extLst>
              </a:tr>
              <a:tr h="190500">
                <a:tc>
                  <a:txBody>
                    <a:bodyPr/>
                    <a:lstStyle/>
                    <a:p>
                      <a:pPr algn="l" fontAlgn="b"/>
                      <a:r>
                        <a:rPr lang="fr-FR" sz="1100" b="0" i="0" u="none" strike="noStrike">
                          <a:solidFill>
                            <a:srgbClr val="000000"/>
                          </a:solidFill>
                          <a:effectLst/>
                          <a:latin typeface="Calibri" panose="020F0502020204030204" pitchFamily="34" charset="0"/>
                        </a:rPr>
                        <a:t>Eocène</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fr-FR" sz="1100" b="0" i="0" u="none" strike="noStrike">
                          <a:solidFill>
                            <a:srgbClr val="000000"/>
                          </a:solidFill>
                          <a:effectLst/>
                          <a:latin typeface="Calibri" panose="020F0502020204030204" pitchFamily="34" charset="0"/>
                        </a:rPr>
                        <a:t>38,3</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38,3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6,6</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1" i="0" u="none" strike="noStrike">
                          <a:solidFill>
                            <a:srgbClr val="FF0000"/>
                          </a:solidFill>
                          <a:effectLst/>
                          <a:latin typeface="Calibri" panose="020F0502020204030204" pitchFamily="34" charset="0"/>
                        </a:rPr>
                        <a:t>12,0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1" i="0" u="none" strike="noStrike">
                          <a:solidFill>
                            <a:srgbClr val="FF0000"/>
                          </a:solidFill>
                          <a:effectLst/>
                          <a:latin typeface="Calibri" panose="020F0502020204030204" pitchFamily="34" charset="0"/>
                        </a:rPr>
                        <a:t>-5,4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fr-FR" sz="1100" b="0" i="0" u="none" strike="noStrike">
                          <a:solidFill>
                            <a:srgbClr val="000000"/>
                          </a:solidFill>
                          <a:effectLst/>
                          <a:latin typeface="Calibri" panose="020F0502020204030204" pitchFamily="34" charset="0"/>
                        </a:rPr>
                        <a:t>7,0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1" i="0" u="none" strike="noStrike">
                          <a:solidFill>
                            <a:srgbClr val="FF0000"/>
                          </a:solidFill>
                          <a:effectLst/>
                          <a:latin typeface="Calibri" panose="020F0502020204030204" pitchFamily="34"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1" i="0" u="none" strike="noStrike">
                          <a:solidFill>
                            <a:srgbClr val="FF0000"/>
                          </a:solidFill>
                          <a:effectLst/>
                          <a:latin typeface="Calibri" panose="020F0502020204030204" pitchFamily="34" charset="0"/>
                        </a:rPr>
                        <a:t>-3,0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r" fontAlgn="b"/>
                      <a:r>
                        <a:rPr lang="fr-FR" sz="1100" b="0" i="0" u="none" strike="noStrike">
                          <a:solidFill>
                            <a:srgbClr val="000000"/>
                          </a:solidFill>
                          <a:effectLst/>
                          <a:latin typeface="Calibri" panose="020F0502020204030204" pitchFamily="34" charset="0"/>
                        </a:rPr>
                        <a:t>7,5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36495904"/>
                  </a:ext>
                </a:extLst>
              </a:tr>
              <a:tr h="190500">
                <a:tc>
                  <a:txBody>
                    <a:bodyPr/>
                    <a:lstStyle/>
                    <a:p>
                      <a:pPr algn="l" fontAlgn="b"/>
                      <a:r>
                        <a:rPr lang="fr-FR" sz="1100" b="0" i="0" u="none" strike="noStrike">
                          <a:solidFill>
                            <a:srgbClr val="000000"/>
                          </a:solidFill>
                          <a:effectLst/>
                          <a:latin typeface="Calibri" panose="020F0502020204030204" pitchFamily="34" charset="0"/>
                        </a:rPr>
                        <a:t>Campano-Maas</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fr-FR" sz="1100" b="0" i="0" u="none" strike="noStrike">
                          <a:solidFill>
                            <a:srgbClr val="000000"/>
                          </a:solidFill>
                          <a:effectLst/>
                          <a:latin typeface="Calibri" panose="020F0502020204030204" pitchFamily="34" charset="0"/>
                        </a:rPr>
                        <a:t>2,5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2,5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0,5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1,0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509500312"/>
                  </a:ext>
                </a:extLst>
              </a:tr>
              <a:tr h="200025">
                <a:tc>
                  <a:txBody>
                    <a:bodyPr/>
                    <a:lstStyle/>
                    <a:p>
                      <a:pPr algn="l" fontAlgn="b"/>
                      <a:r>
                        <a:rPr lang="fr-FR" sz="1100" b="0" i="0" u="none" strike="noStrike">
                          <a:solidFill>
                            <a:srgbClr val="000000"/>
                          </a:solidFill>
                          <a:effectLst/>
                          <a:latin typeface="Calibri" panose="020F0502020204030204" pitchFamily="34" charset="0"/>
                        </a:rPr>
                        <a:t>Cénomano-Turo</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fr-FR" sz="1100" b="0" i="0" u="none" strike="noStrike">
                          <a:solidFill>
                            <a:srgbClr val="000000"/>
                          </a:solidFill>
                          <a:effectLst/>
                          <a:latin typeface="Calibri" panose="020F0502020204030204" pitchFamily="34" charset="0"/>
                        </a:rPr>
                        <a:t>4,0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1,0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dirty="0">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112955550"/>
                  </a:ext>
                </a:extLst>
              </a:tr>
            </a:tbl>
          </a:graphicData>
        </a:graphic>
      </p:graphicFrame>
      <p:sp>
        <p:nvSpPr>
          <p:cNvPr id="3" name="Espace réservé du numéro de diapositive 2"/>
          <p:cNvSpPr>
            <a:spLocks noGrp="1"/>
          </p:cNvSpPr>
          <p:nvPr>
            <p:ph type="sldNum" sz="quarter" idx="12"/>
          </p:nvPr>
        </p:nvSpPr>
        <p:spPr/>
        <p:txBody>
          <a:bodyPr/>
          <a:lstStyle/>
          <a:p>
            <a:fld id="{7CF807EE-CD1D-4590-8BC8-3307D96355C9}" type="slidenum">
              <a:rPr lang="fr-FR" smtClean="0"/>
              <a:pPr/>
              <a:t>7</a:t>
            </a:fld>
            <a:endParaRPr lang="fr-FR" dirty="0"/>
          </a:p>
        </p:txBody>
      </p:sp>
      <p:sp>
        <p:nvSpPr>
          <p:cNvPr id="4" name="Titre 3"/>
          <p:cNvSpPr>
            <a:spLocks noGrp="1"/>
          </p:cNvSpPr>
          <p:nvPr>
            <p:ph type="title"/>
          </p:nvPr>
        </p:nvSpPr>
        <p:spPr/>
        <p:txBody>
          <a:bodyPr>
            <a:normAutofit/>
          </a:bodyPr>
          <a:lstStyle/>
          <a:p>
            <a:pPr algn="ctr"/>
            <a:r>
              <a:rPr lang="fr-FR" sz="3600" dirty="0"/>
              <a:t>Les scénarios actuels</a:t>
            </a:r>
          </a:p>
        </p:txBody>
      </p:sp>
    </p:spTree>
    <p:extLst>
      <p:ext uri="{BB962C8B-B14F-4D97-AF65-F5344CB8AC3E}">
        <p14:creationId xmlns:p14="http://schemas.microsoft.com/office/powerpoint/2010/main" val="2051487680"/>
      </p:ext>
    </p:extLst>
  </p:cSld>
  <p:clrMapOvr>
    <a:masterClrMapping/>
  </p:clrMapOvr>
</p:sld>
</file>

<file path=ppt/theme/theme1.xml><?xml version="1.0" encoding="utf-8"?>
<a:theme xmlns:a="http://schemas.openxmlformats.org/drawingml/2006/main" name="Thè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ème1" id="{C4D858B3-AD02-424D-8D74-E465A714FFFF}" vid="{AC46D09D-1C65-4FB0-BFB9-EF2659757E07}"/>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Theme_sage</Template>
  <TotalTime>2205</TotalTime>
  <Words>640</Words>
  <Application>Microsoft Office PowerPoint</Application>
  <PresentationFormat>Affichage à l'écran (4:3)</PresentationFormat>
  <Paragraphs>320</Paragraphs>
  <Slides>7</Slides>
  <Notes>0</Notes>
  <HiddenSlides>1</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7</vt:i4>
      </vt:variant>
    </vt:vector>
  </HeadingPairs>
  <TitlesOfParts>
    <vt:vector size="12" baseType="lpstr">
      <vt:lpstr>Arial</vt:lpstr>
      <vt:lpstr>Calibri</vt:lpstr>
      <vt:lpstr>Trebuchet MS</vt:lpstr>
      <vt:lpstr>Wingdings</vt:lpstr>
      <vt:lpstr>Thème1</vt:lpstr>
      <vt:lpstr>Modifications du SAGE Constats et propositions</vt:lpstr>
      <vt:lpstr>Décret 2018-847 : révision / modification du SAGE</vt:lpstr>
      <vt:lpstr>Constat</vt:lpstr>
      <vt:lpstr>Caractère révisable des VMPO Modalités de fixation</vt:lpstr>
      <vt:lpstr>Organisation</vt:lpstr>
      <vt:lpstr>Construction des scénarios</vt:lpstr>
      <vt:lpstr>Les scénarios actuels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Alexis Lafficher</dc:creator>
  <cp:lastModifiedBy>Alexis Lafficher</cp:lastModifiedBy>
  <cp:revision>125</cp:revision>
  <dcterms:created xsi:type="dcterms:W3CDTF">2018-06-11T08:02:18Z</dcterms:created>
  <dcterms:modified xsi:type="dcterms:W3CDTF">2021-03-15T08:01:29Z</dcterms:modified>
</cp:coreProperties>
</file>