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9" r:id="rId2"/>
    <p:sldId id="272" r:id="rId3"/>
    <p:sldId id="300" r:id="rId4"/>
    <p:sldId id="558" r:id="rId5"/>
    <p:sldId id="559" r:id="rId6"/>
    <p:sldId id="561" r:id="rId7"/>
    <p:sldId id="556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0000FF"/>
    <a:srgbClr val="FF0000"/>
    <a:srgbClr val="0077D4"/>
    <a:srgbClr val="333399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03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15/03/2021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Forage de Salignac BSS001WYCH basculerait de Nord à Centre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470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FF000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89633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15/03/2021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93412" y="1706880"/>
            <a:ext cx="8176846" cy="1722120"/>
          </a:xfrm>
        </p:spPr>
        <p:txBody>
          <a:bodyPr>
            <a:normAutofit/>
          </a:bodyPr>
          <a:lstStyle/>
          <a:p>
            <a:r>
              <a:rPr lang="fr-FR" dirty="0"/>
              <a:t>Modifications du SAGE</a:t>
            </a:r>
            <a:br>
              <a:rPr lang="fr-FR" dirty="0"/>
            </a:br>
            <a:r>
              <a:rPr lang="fr-FR" dirty="0"/>
              <a:t>Révision du zonage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</a:t>
            </a:r>
            <a:r>
              <a:rPr lang="fr-FR"/>
              <a:t>du 22 </a:t>
            </a:r>
            <a:r>
              <a:rPr lang="fr-FR" dirty="0"/>
              <a:t>mars 2021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609600" cy="365125"/>
          </a:xfrm>
        </p:spPr>
        <p:txBody>
          <a:bodyPr/>
          <a:lstStyle/>
          <a:p>
            <a:fld id="{7CF807EE-CD1D-4590-8BC8-3307D96355C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7910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33347"/>
            <a:ext cx="8229600" cy="44512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/>
              <a:t>Jusqu’à présent, un Sage en vigueur ne pouvait être que révisé.</a:t>
            </a:r>
          </a:p>
          <a:p>
            <a:pPr marL="0" indent="0">
              <a:buNone/>
            </a:pPr>
            <a:r>
              <a:rPr lang="fr-FR" dirty="0"/>
              <a:t>Désormais, il pourra également être modifié.</a:t>
            </a:r>
          </a:p>
          <a:p>
            <a:pPr marL="0" indent="0">
              <a:buNone/>
            </a:pPr>
            <a:r>
              <a:rPr lang="fr-FR" dirty="0"/>
              <a:t>Pour une modification, la CLE ne soumet le projet de Sage qu’à l’avis du comité de bassin, qui est réputé favorable à l’issue d’un délai de quatre mois.</a:t>
            </a:r>
          </a:p>
          <a:p>
            <a:pPr marL="0" indent="0">
              <a:buNone/>
            </a:pPr>
            <a:r>
              <a:rPr lang="fr-FR" dirty="0"/>
              <a:t>La modification (ou la révision) de tout ou partie du Sage peut intervenir à tout moment.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Décret 2018-847 : révision / modification du SAGE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DF1F85-1783-4415-9777-490B5525E2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0" t="17204" r="59157" b="7307"/>
          <a:stretch/>
        </p:blipFill>
        <p:spPr>
          <a:xfrm>
            <a:off x="4833258" y="3658986"/>
            <a:ext cx="4214948" cy="28799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9A7D97F4-746B-4537-A0EE-722B31F30755}"/>
              </a:ext>
            </a:extLst>
          </p:cNvPr>
          <p:cNvSpPr txBox="1">
            <a:spLocks/>
          </p:cNvSpPr>
          <p:nvPr/>
        </p:nvSpPr>
        <p:spPr>
          <a:xfrm>
            <a:off x="457200" y="3772931"/>
            <a:ext cx="4376058" cy="4451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dirty="0"/>
              <a:t>La CLE délibère sur l’opportunité de réviser le schéma tous les six ans à compter de la date d’approbation du schéma, de sa dernière révision ou de la précédente délibération intervenue en application de la présente obligation. =&gt; délibération à prévoir en 2019</a:t>
            </a:r>
          </a:p>
        </p:txBody>
      </p:sp>
    </p:spTree>
    <p:extLst>
      <p:ext uri="{BB962C8B-B14F-4D97-AF65-F5344CB8AC3E}">
        <p14:creationId xmlns:p14="http://schemas.microsoft.com/office/powerpoint/2010/main" val="411403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33347"/>
            <a:ext cx="4863622" cy="12750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/>
              <a:t>Depuis le 1</a:t>
            </a:r>
            <a:r>
              <a:rPr lang="fr-FR" baseline="30000" dirty="0"/>
              <a:t>er</a:t>
            </a:r>
            <a:r>
              <a:rPr lang="fr-FR" dirty="0"/>
              <a:t> janvier 2016, les communes de Salignac, </a:t>
            </a:r>
            <a:r>
              <a:rPr lang="fr-FR" dirty="0" err="1"/>
              <a:t>Aubie</a:t>
            </a:r>
            <a:r>
              <a:rPr lang="fr-FR" dirty="0"/>
              <a:t>-et-</a:t>
            </a:r>
            <a:r>
              <a:rPr lang="fr-FR" dirty="0" err="1"/>
              <a:t>Espessas</a:t>
            </a:r>
            <a:r>
              <a:rPr lang="fr-FR" dirty="0"/>
              <a:t> et Saint Antoine n'en font plus qu'une : Val de </a:t>
            </a:r>
            <a:r>
              <a:rPr lang="fr-FR" dirty="0" err="1"/>
              <a:t>Virvée</a:t>
            </a:r>
            <a:r>
              <a:rPr lang="fr-FR" dirty="0"/>
              <a:t>.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400" dirty="0"/>
              <a:t>Constat :</a:t>
            </a:r>
            <a:br>
              <a:rPr lang="fr-FR" sz="2400" dirty="0"/>
            </a:br>
            <a:r>
              <a:rPr lang="fr-FR" sz="2400" dirty="0"/>
              <a:t>Fusion de communes et zonage du SAGE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AD88A9F-58ED-4C1C-9CB2-1B395E968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22" y="1704234"/>
            <a:ext cx="3823178" cy="47903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B572C8-AE8A-4A5A-8A0B-6F0DF01AF0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2384910"/>
            <a:ext cx="2264085" cy="283684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4B837E9-3DDE-4CAC-B53E-017185F89432}"/>
              </a:ext>
            </a:extLst>
          </p:cNvPr>
          <p:cNvGrpSpPr/>
          <p:nvPr/>
        </p:nvGrpSpPr>
        <p:grpSpPr>
          <a:xfrm>
            <a:off x="4998720" y="3429000"/>
            <a:ext cx="2714840" cy="1535838"/>
            <a:chOff x="4998720" y="3429000"/>
            <a:chExt cx="2714840" cy="1535838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8F3D1F4-519D-488F-A27D-2F2EEE035132}"/>
                </a:ext>
              </a:extLst>
            </p:cNvPr>
            <p:cNvSpPr/>
            <p:nvPr/>
          </p:nvSpPr>
          <p:spPr>
            <a:xfrm>
              <a:off x="7162743" y="3429000"/>
              <a:ext cx="550817" cy="550817"/>
            </a:xfrm>
            <a:prstGeom prst="ellipse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C5EC771-7B93-46A8-B807-2AEECB831E37}"/>
                </a:ext>
              </a:extLst>
            </p:cNvPr>
            <p:cNvSpPr/>
            <p:nvPr/>
          </p:nvSpPr>
          <p:spPr>
            <a:xfrm>
              <a:off x="4998720" y="4032069"/>
              <a:ext cx="2425710" cy="932769"/>
            </a:xfrm>
            <a:custGeom>
              <a:avLst/>
              <a:gdLst>
                <a:gd name="connsiteX0" fmla="*/ 2412274 w 2425710"/>
                <a:gd name="connsiteY0" fmla="*/ 0 h 932769"/>
                <a:gd name="connsiteX1" fmla="*/ 2063931 w 2425710"/>
                <a:gd name="connsiteY1" fmla="*/ 853440 h 932769"/>
                <a:gd name="connsiteX2" fmla="*/ 0 w 2425710"/>
                <a:gd name="connsiteY2" fmla="*/ 844731 h 93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5710" h="932769">
                  <a:moveTo>
                    <a:pt x="2412274" y="0"/>
                  </a:moveTo>
                  <a:cubicBezTo>
                    <a:pt x="2439125" y="356326"/>
                    <a:pt x="2465977" y="712652"/>
                    <a:pt x="2063931" y="853440"/>
                  </a:cubicBezTo>
                  <a:cubicBezTo>
                    <a:pt x="1661885" y="994228"/>
                    <a:pt x="830942" y="919479"/>
                    <a:pt x="0" y="844731"/>
                  </a:cubicBezTo>
                </a:path>
              </a:pathLst>
            </a:custGeom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F3535489-0403-4EFB-9849-16371F3EAB50}"/>
              </a:ext>
            </a:extLst>
          </p:cNvPr>
          <p:cNvSpPr txBox="1">
            <a:spLocks/>
          </p:cNvSpPr>
          <p:nvPr/>
        </p:nvSpPr>
        <p:spPr>
          <a:xfrm>
            <a:off x="223919" y="2970167"/>
            <a:ext cx="2449611" cy="1061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dirty="0"/>
              <a:t>Le zonage du SAGE doit être modifié en conséquence.</a:t>
            </a:r>
          </a:p>
        </p:txBody>
      </p:sp>
      <p:sp>
        <p:nvSpPr>
          <p:cNvPr id="18" name="Espace réservé du contenu 1">
            <a:extLst>
              <a:ext uri="{FF2B5EF4-FFF2-40B4-BE49-F238E27FC236}">
                <a16:creationId xmlns:a16="http://schemas.microsoft.com/office/drawing/2014/main" id="{D76B60BD-C13A-4DA4-99F7-9B1FF5B0DE6A}"/>
              </a:ext>
            </a:extLst>
          </p:cNvPr>
          <p:cNvSpPr txBox="1">
            <a:spLocks/>
          </p:cNvSpPr>
          <p:nvPr/>
        </p:nvSpPr>
        <p:spPr>
          <a:xfrm>
            <a:off x="223919" y="5270618"/>
            <a:ext cx="4342029" cy="122057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dirty="0"/>
              <a:t>Proposition </a:t>
            </a:r>
            <a:r>
              <a:rPr lang="fr-FR" sz="1600" dirty="0"/>
              <a:t>(2019)</a:t>
            </a:r>
            <a:r>
              <a:rPr lang="fr-FR" dirty="0"/>
              <a:t> : consulter le groupe d'experts hydrogéologues en vue de l'extension de la zone nord sur toute la commune de Val de </a:t>
            </a:r>
            <a:r>
              <a:rPr lang="fr-FR" dirty="0" err="1"/>
              <a:t>Virvée</a:t>
            </a:r>
            <a:r>
              <a:rPr lang="fr-FR" dirty="0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19FDF6-4067-4920-A27F-EAB69873E3E1}"/>
              </a:ext>
            </a:extLst>
          </p:cNvPr>
          <p:cNvSpPr/>
          <p:nvPr/>
        </p:nvSpPr>
        <p:spPr>
          <a:xfrm>
            <a:off x="5320822" y="5546386"/>
            <a:ext cx="3202068" cy="6690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Réunion du groupe d’expert le 15 octobre 2020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C95A6E2A-B722-4189-ADFB-14186D1A49E3}"/>
              </a:ext>
            </a:extLst>
          </p:cNvPr>
          <p:cNvSpPr/>
          <p:nvPr/>
        </p:nvSpPr>
        <p:spPr>
          <a:xfrm rot="16200000">
            <a:off x="4741761" y="5610905"/>
            <a:ext cx="403249" cy="540000"/>
          </a:xfrm>
          <a:prstGeom prst="downArrow">
            <a:avLst>
              <a:gd name="adj1" fmla="val 30648"/>
              <a:gd name="adj2" fmla="val 49509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40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B62D0F-5CF6-4082-8004-EFF2265D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AEC239-6F8B-4C9D-9291-406AAD97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/>
              <a:t>Eléments d’aide à la décision</a:t>
            </a:r>
            <a:br>
              <a:rPr lang="fr-FR" sz="2400" dirty="0"/>
            </a:br>
            <a:r>
              <a:rPr lang="fr-FR" sz="2400" dirty="0"/>
              <a:t>Contexte géologique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DBE0BE-6F0E-49D1-88EC-CC22946B813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73" y="1380993"/>
            <a:ext cx="7273254" cy="512662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CEE1F79-E4CF-416F-8233-ED7329C3CCE3}"/>
              </a:ext>
            </a:extLst>
          </p:cNvPr>
          <p:cNvSpPr txBox="1"/>
          <p:nvPr/>
        </p:nvSpPr>
        <p:spPr>
          <a:xfrm>
            <a:off x="259601" y="1706335"/>
            <a:ext cx="4312399" cy="7271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Contexte géologique homogène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Faille supposée (affecte le Crétacé)</a:t>
            </a:r>
          </a:p>
        </p:txBody>
      </p:sp>
    </p:spTree>
    <p:extLst>
      <p:ext uri="{BB962C8B-B14F-4D97-AF65-F5344CB8AC3E}">
        <p14:creationId xmlns:p14="http://schemas.microsoft.com/office/powerpoint/2010/main" val="786737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6B6DE36-3705-44C4-8041-D1E04C031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" y="1399540"/>
            <a:ext cx="7272000" cy="5124876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B62D0F-5CF6-4082-8004-EFF2265D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AEC239-6F8B-4C9D-9291-406AAD97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/>
              <a:t>Eléments d’aide à la décision</a:t>
            </a:r>
            <a:br>
              <a:rPr lang="fr-FR" sz="2400" dirty="0"/>
            </a:br>
            <a:r>
              <a:rPr lang="fr-FR" sz="2400" dirty="0"/>
              <a:t>Carte piézométrique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EE1F79-E4CF-416F-8233-ED7329C3CCE3}"/>
              </a:ext>
            </a:extLst>
          </p:cNvPr>
          <p:cNvSpPr txBox="1"/>
          <p:nvPr/>
        </p:nvSpPr>
        <p:spPr>
          <a:xfrm>
            <a:off x="4034647" y="5268023"/>
            <a:ext cx="4814138" cy="3808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fr-FR" sz="1875" dirty="0">
                <a:solidFill>
                  <a:srgbClr val="1341A1"/>
                </a:solidFill>
                <a:latin typeface="Trebuchet MS"/>
              </a:rPr>
              <a:t>Différences de</a:t>
            </a: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gradients piézométriques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14A77E-896F-4F06-8F11-9830A94E46ED}"/>
              </a:ext>
            </a:extLst>
          </p:cNvPr>
          <p:cNvSpPr txBox="1"/>
          <p:nvPr/>
        </p:nvSpPr>
        <p:spPr>
          <a:xfrm>
            <a:off x="3041637" y="1947381"/>
            <a:ext cx="817853" cy="3808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R="0" lvl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875" dirty="0">
                <a:solidFill>
                  <a:srgbClr val="1341A1"/>
                </a:solidFill>
                <a:latin typeface="Trebuchet MS"/>
              </a:rPr>
              <a:t>2,5 ‰</a:t>
            </a:r>
            <a:endParaRPr kumimoji="0" lang="fr-FR" sz="1875" b="0" i="0" u="none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41B725-3977-4F80-97AC-BF249F3C088D}"/>
              </a:ext>
            </a:extLst>
          </p:cNvPr>
          <p:cNvSpPr txBox="1"/>
          <p:nvPr/>
        </p:nvSpPr>
        <p:spPr>
          <a:xfrm>
            <a:off x="2430639" y="3986740"/>
            <a:ext cx="603050" cy="3808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R="0" lvl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875" dirty="0">
                <a:solidFill>
                  <a:srgbClr val="1341A1"/>
                </a:solidFill>
                <a:latin typeface="Trebuchet MS"/>
              </a:rPr>
              <a:t>1 ‰</a:t>
            </a:r>
            <a:endParaRPr kumimoji="0" lang="fr-FR" sz="1875" b="0" i="0" u="none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97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756C273-1752-482D-B2C3-7E0A9CF3BF8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90" y="1386264"/>
            <a:ext cx="7901020" cy="5149409"/>
          </a:xfrm>
          <a:prstGeom prst="rect">
            <a:avLst/>
          </a:prstGeom>
          <a:noFill/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B62D0F-5CF6-4082-8004-EFF2265D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AEC239-6F8B-4C9D-9291-406AAD97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/>
              <a:t>Eléments d’aide à la décision</a:t>
            </a:r>
            <a:br>
              <a:rPr lang="fr-FR" sz="2400" dirty="0"/>
            </a:br>
            <a:r>
              <a:rPr lang="fr-FR" sz="2400" dirty="0"/>
              <a:t>Suivi piézométrique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EE1F79-E4CF-416F-8233-ED7329C3CCE3}"/>
              </a:ext>
            </a:extLst>
          </p:cNvPr>
          <p:cNvSpPr txBox="1"/>
          <p:nvPr/>
        </p:nvSpPr>
        <p:spPr>
          <a:xfrm>
            <a:off x="325095" y="5653916"/>
            <a:ext cx="4642618" cy="3808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fr-FR" sz="1875" dirty="0">
                <a:solidFill>
                  <a:srgbClr val="1341A1"/>
                </a:solidFill>
                <a:latin typeface="Trebuchet MS"/>
              </a:rPr>
              <a:t>Différences de</a:t>
            </a: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niveaux piézométriques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1EB613F-9D6C-4D60-9262-D2014ABF5A63}"/>
              </a:ext>
            </a:extLst>
          </p:cNvPr>
          <p:cNvSpPr/>
          <p:nvPr/>
        </p:nvSpPr>
        <p:spPr>
          <a:xfrm>
            <a:off x="6644082" y="2348917"/>
            <a:ext cx="2348916" cy="1694577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EEF847D3-F34F-43CC-A745-A0B424C2D803}"/>
              </a:ext>
            </a:extLst>
          </p:cNvPr>
          <p:cNvSpPr/>
          <p:nvPr/>
        </p:nvSpPr>
        <p:spPr>
          <a:xfrm flipH="1">
            <a:off x="5367234" y="3219274"/>
            <a:ext cx="58723" cy="380873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1D8F467-FA46-43B4-A9F5-856C894F0F7E}"/>
              </a:ext>
            </a:extLst>
          </p:cNvPr>
          <p:cNvSpPr txBox="1"/>
          <p:nvPr/>
        </p:nvSpPr>
        <p:spPr>
          <a:xfrm>
            <a:off x="5788406" y="1913177"/>
            <a:ext cx="151001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Eocène Nord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D5564CD-EB7D-461B-9781-2F2097C91472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8290561" y="2212609"/>
            <a:ext cx="300486" cy="145370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2762C77-2D70-464A-BC4A-7B54E0BB186D}"/>
              </a:ext>
            </a:extLst>
          </p:cNvPr>
          <p:cNvSpPr txBox="1"/>
          <p:nvPr/>
        </p:nvSpPr>
        <p:spPr>
          <a:xfrm>
            <a:off x="8047541" y="1843277"/>
            <a:ext cx="1087011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Salignac</a:t>
            </a:r>
          </a:p>
        </p:txBody>
      </p:sp>
    </p:spTree>
    <p:extLst>
      <p:ext uri="{BB962C8B-B14F-4D97-AF65-F5344CB8AC3E}">
        <p14:creationId xmlns:p14="http://schemas.microsoft.com/office/powerpoint/2010/main" val="1961856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2E453F8-A170-41E4-9AB9-EFDDA685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7A60BF-2CB0-444B-9B98-B688283C0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30" y="1651816"/>
            <a:ext cx="2520000" cy="35523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A9B01E-F678-4147-B26B-52F5E0B1EE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086" y="1680273"/>
            <a:ext cx="2520000" cy="35523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A73E39-37B2-40A4-A5E4-2D2A91944F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11" y="1680275"/>
            <a:ext cx="2520000" cy="3552397"/>
          </a:xfrm>
          <a:prstGeom prst="rect">
            <a:avLst/>
          </a:prstGeom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90F00119-FD6A-43D2-A1B2-05D5BF3C9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48" y="1397691"/>
            <a:ext cx="2765165" cy="4805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dirty="0"/>
              <a:t>Avant 2016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49D9E314-D287-4023-8FE7-E0C53D203C54}"/>
              </a:ext>
            </a:extLst>
          </p:cNvPr>
          <p:cNvSpPr txBox="1">
            <a:spLocks/>
          </p:cNvSpPr>
          <p:nvPr/>
        </p:nvSpPr>
        <p:spPr>
          <a:xfrm>
            <a:off x="3036613" y="1397691"/>
            <a:ext cx="2965498" cy="480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dirty="0"/>
              <a:t>Depuis le 1</a:t>
            </a:r>
            <a:r>
              <a:rPr lang="fr-FR" baseline="30000" dirty="0"/>
              <a:t>er</a:t>
            </a:r>
            <a:r>
              <a:rPr lang="fr-FR" dirty="0"/>
              <a:t> janvier 2016</a:t>
            </a:r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2F37BE6B-9DA3-45E4-9264-FE8231421658}"/>
              </a:ext>
            </a:extLst>
          </p:cNvPr>
          <p:cNvSpPr txBox="1">
            <a:spLocks/>
          </p:cNvSpPr>
          <p:nvPr/>
        </p:nvSpPr>
        <p:spPr>
          <a:xfrm>
            <a:off x="5849305" y="1396953"/>
            <a:ext cx="3503568" cy="712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dirty="0"/>
              <a:t>Proposition de modification</a:t>
            </a: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7327AFAD-421D-4720-9D4E-E59FEFA8C09C}"/>
              </a:ext>
            </a:extLst>
          </p:cNvPr>
          <p:cNvSpPr txBox="1">
            <a:spLocks/>
          </p:cNvSpPr>
          <p:nvPr/>
        </p:nvSpPr>
        <p:spPr>
          <a:xfrm>
            <a:off x="61118" y="5142054"/>
            <a:ext cx="8931937" cy="131970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fr-FR" u="sng" dirty="0"/>
              <a:t>Proposition</a:t>
            </a:r>
            <a:r>
              <a:rPr lang="fr-FR" dirty="0"/>
              <a:t> : étendre la zone nord sur toute la commune de Val de </a:t>
            </a:r>
            <a:r>
              <a:rPr lang="fr-FR" dirty="0" err="1"/>
              <a:t>Virvée</a:t>
            </a:r>
            <a:r>
              <a:rPr lang="fr-FR" dirty="0"/>
              <a:t>.</a:t>
            </a:r>
          </a:p>
          <a:p>
            <a:pPr marL="0" indent="0" algn="just">
              <a:buFont typeface="Arial"/>
              <a:buNone/>
            </a:pPr>
            <a:r>
              <a:rPr lang="fr-FR" u="sng" dirty="0"/>
              <a:t>Avis du </a:t>
            </a:r>
            <a:r>
              <a:rPr lang="fr-FR" u="sng" dirty="0" err="1"/>
              <a:t>grp</a:t>
            </a:r>
            <a:r>
              <a:rPr lang="fr-FR" u="sng" dirty="0"/>
              <a:t> d’experts </a:t>
            </a:r>
            <a:r>
              <a:rPr lang="fr-FR" dirty="0"/>
              <a:t>: En l'absence d'arguments à l'encontre de la proposition formulée de rattacher le territoire de la nouvelle commune de Val de </a:t>
            </a:r>
            <a:r>
              <a:rPr lang="fr-FR" dirty="0" err="1"/>
              <a:t>Virvée</a:t>
            </a:r>
            <a:r>
              <a:rPr lang="fr-FR" dirty="0"/>
              <a:t> à la zone Nord du SAGE, un avis conforme sera présenté à la CLE pour décision.</a:t>
            </a:r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8859D3B0-8D2E-4177-BFB9-35D3F2633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>
            <a:noAutofit/>
          </a:bodyPr>
          <a:lstStyle/>
          <a:p>
            <a:pPr algn="ctr"/>
            <a:r>
              <a:rPr lang="fr-FR" sz="2400" dirty="0"/>
              <a:t>Proposition de nouveau zonage du SAGE </a:t>
            </a:r>
          </a:p>
        </p:txBody>
      </p:sp>
    </p:spTree>
    <p:extLst>
      <p:ext uri="{BB962C8B-B14F-4D97-AF65-F5344CB8AC3E}">
        <p14:creationId xmlns:p14="http://schemas.microsoft.com/office/powerpoint/2010/main" val="150664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2038</TotalTime>
  <Words>363</Words>
  <Application>Microsoft Office PowerPoint</Application>
  <PresentationFormat>Affichage à l'écran (4:3)</PresentationFormat>
  <Paragraphs>40</Paragraphs>
  <Slides>7</Slides>
  <Notes>1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Thème1</vt:lpstr>
      <vt:lpstr>Modifications du SAGE Révision du zonage</vt:lpstr>
      <vt:lpstr>Décret 2018-847 : révision / modification du SAGE</vt:lpstr>
      <vt:lpstr>Constat : Fusion de communes et zonage du SAGE </vt:lpstr>
      <vt:lpstr>Eléments d’aide à la décision Contexte géologique</vt:lpstr>
      <vt:lpstr>Eléments d’aide à la décision Carte piézométrique</vt:lpstr>
      <vt:lpstr>Eléments d’aide à la décision Suivi piézométrique</vt:lpstr>
      <vt:lpstr>Proposition de nouveau zonage du SAGE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121</cp:revision>
  <dcterms:created xsi:type="dcterms:W3CDTF">2018-06-11T08:02:18Z</dcterms:created>
  <dcterms:modified xsi:type="dcterms:W3CDTF">2021-03-15T08:03:44Z</dcterms:modified>
</cp:coreProperties>
</file>