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8"/>
  </p:notesMasterIdLst>
  <p:handoutMasterIdLst>
    <p:handoutMasterId r:id="rId9"/>
  </p:handoutMasterIdLst>
  <p:sldIdLst>
    <p:sldId id="451" r:id="rId2"/>
    <p:sldId id="449" r:id="rId3"/>
    <p:sldId id="453" r:id="rId4"/>
    <p:sldId id="444" r:id="rId5"/>
    <p:sldId id="452" r:id="rId6"/>
    <p:sldId id="456" r:id="rId7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7D4"/>
    <a:srgbClr val="FE5000"/>
    <a:srgbClr val="FF96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09" autoAdjust="0"/>
    <p:restoredTop sz="96005" autoAdjust="0"/>
  </p:normalViewPr>
  <p:slideViewPr>
    <p:cSldViewPr>
      <p:cViewPr varScale="1">
        <p:scale>
          <a:sx n="106" d="100"/>
          <a:sy n="106" d="100"/>
        </p:scale>
        <p:origin x="1698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276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5B59E7-90E6-420D-AABB-99BF6A8C4EB8}" type="datetimeFigureOut">
              <a:rPr lang="fr-FR" smtClean="0"/>
              <a:pPr/>
              <a:t>19/03/2021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82316-71EC-47CF-9640-A46F92FD33DA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8690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CD7781-4B6E-48FF-B731-A183665EDAD5}" type="datetimeFigureOut">
              <a:rPr lang="fr-FR" smtClean="0"/>
              <a:pPr/>
              <a:t>19/03/2021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1FB029-0AF2-4823-A9ED-717817EB4A3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6382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5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5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55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5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6069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5"/>
            <a:ext cx="9144001" cy="13520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E46C0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153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8147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CLE SAGE Nappes profondes 5 février 2018</a:t>
            </a:r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</p:sldLayoutIdLst>
  <p:hf sldNum="0"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899592" y="1340768"/>
            <a:ext cx="7772400" cy="2304256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fr-FR" sz="3200" dirty="0">
                <a:solidFill>
                  <a:srgbClr val="0077D4"/>
                </a:solidFill>
              </a:rPr>
              <a:t>Organisation de la CLE</a:t>
            </a:r>
            <a:br>
              <a:rPr lang="fr-FR" sz="3200" dirty="0">
                <a:solidFill>
                  <a:srgbClr val="0077D4"/>
                </a:solidFill>
              </a:rPr>
            </a:br>
            <a:br>
              <a:rPr lang="fr-FR" sz="3200" dirty="0">
                <a:solidFill>
                  <a:srgbClr val="0077D4"/>
                </a:solidFill>
              </a:rPr>
            </a:br>
            <a:r>
              <a:rPr lang="fr-FR" sz="3200" dirty="0">
                <a:solidFill>
                  <a:srgbClr val="0077D4"/>
                </a:solidFill>
              </a:rPr>
              <a:t>Règles de fonctionnement</a:t>
            </a:r>
          </a:p>
        </p:txBody>
      </p:sp>
      <p:sp>
        <p:nvSpPr>
          <p:cNvPr id="5" name="Sous-titre 2"/>
          <p:cNvSpPr>
            <a:spLocks noGrp="1"/>
          </p:cNvSpPr>
          <p:nvPr>
            <p:ph type="subTitle" idx="1"/>
          </p:nvPr>
        </p:nvSpPr>
        <p:spPr>
          <a:xfrm>
            <a:off x="1637892" y="3886200"/>
            <a:ext cx="6400800" cy="784239"/>
          </a:xfrm>
        </p:spPr>
        <p:txBody>
          <a:bodyPr>
            <a:normAutofit lnSpcReduction="10000"/>
          </a:bodyPr>
          <a:lstStyle/>
          <a:p>
            <a:r>
              <a:rPr lang="fr-FR" dirty="0"/>
              <a:t>Bureau de la Commission locale de l'eau</a:t>
            </a:r>
          </a:p>
          <a:p>
            <a:r>
              <a:rPr lang="fr-FR" dirty="0"/>
              <a:t>Réunion du 22 mars 2021</a:t>
            </a:r>
          </a:p>
        </p:txBody>
      </p:sp>
    </p:spTree>
    <p:extLst>
      <p:ext uri="{BB962C8B-B14F-4D97-AF65-F5344CB8AC3E}">
        <p14:creationId xmlns:p14="http://schemas.microsoft.com/office/powerpoint/2010/main" val="39920779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altLang="fr-FR" sz="2200" b="1" dirty="0">
                <a:solidFill>
                  <a:srgbClr val="0077D4"/>
                </a:solidFill>
                <a:latin typeface="Arial" pitchFamily="34" charset="0"/>
                <a:cs typeface="Arial" pitchFamily="34" charset="0"/>
              </a:rPr>
              <a:t>Organisation de la CLE</a:t>
            </a:r>
            <a:endParaRPr lang="fr-FR" sz="2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5252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fr-FR" sz="2000" u="sng" dirty="0">
                <a:solidFill>
                  <a:srgbClr val="0070C0"/>
                </a:solidFill>
                <a:latin typeface="+mj-lt"/>
                <a:cs typeface="Arial" pitchFamily="34" charset="0"/>
              </a:rPr>
              <a:t>Election des membres du bureau :</a:t>
            </a:r>
          </a:p>
          <a:p>
            <a:pPr>
              <a:spcBef>
                <a:spcPts val="1200"/>
              </a:spcBef>
            </a:pPr>
            <a:r>
              <a:rPr lang="fr-FR" sz="2000" dirty="0">
                <a:solidFill>
                  <a:srgbClr val="0070C0"/>
                </a:solidFill>
                <a:latin typeface="+mj-lt"/>
                <a:cs typeface="Arial" pitchFamily="34" charset="0"/>
              </a:rPr>
              <a:t>élus à la majorité par les membres de la Commission, sur proposition du Président.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fr-FR" sz="2000" u="sng" dirty="0">
                <a:solidFill>
                  <a:srgbClr val="0070C0"/>
                </a:solidFill>
                <a:latin typeface="+mj-lt"/>
                <a:cs typeface="Arial" pitchFamily="34" charset="0"/>
              </a:rPr>
              <a:t>Composition du bureau : </a:t>
            </a:r>
            <a:r>
              <a:rPr lang="fr-FR" sz="2000" dirty="0">
                <a:solidFill>
                  <a:srgbClr val="0070C0"/>
                </a:solidFill>
                <a:latin typeface="+mj-lt"/>
                <a:cs typeface="Arial" pitchFamily="34" charset="0"/>
              </a:rPr>
              <a:t>douze membres de la CLE désignés par les collèges concernés et par le Préfet, pour ce qui concerne les services de l’Etat et ses établissements publics.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fr-FR" sz="2000" dirty="0">
                <a:solidFill>
                  <a:srgbClr val="0070C0"/>
                </a:solidFill>
                <a:latin typeface="+mj-lt"/>
                <a:cs typeface="Arial" pitchFamily="34" charset="0"/>
              </a:rPr>
              <a:t>Le bureau est donc constitué de 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2000" dirty="0">
                <a:solidFill>
                  <a:srgbClr val="0070C0"/>
                </a:solidFill>
                <a:latin typeface="+mj-lt"/>
                <a:cs typeface="Arial" pitchFamily="34" charset="0"/>
              </a:rPr>
              <a:t>6 membres titulaires du collège des élus dont le Président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2000" dirty="0">
                <a:solidFill>
                  <a:srgbClr val="0070C0"/>
                </a:solidFill>
                <a:latin typeface="+mj-lt"/>
                <a:cs typeface="Arial" pitchFamily="34" charset="0"/>
              </a:rPr>
              <a:t>3 membres titulaires du collège des utilisateurs et usagers, élus par le même collège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2000" dirty="0">
                <a:solidFill>
                  <a:srgbClr val="0070C0"/>
                </a:solidFill>
                <a:latin typeface="+mj-lt"/>
                <a:cs typeface="Arial" pitchFamily="34" charset="0"/>
              </a:rPr>
              <a:t>3 membres du collège des représentants de l’Etat et des établissements publics, désignés par le préfet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fr-FR" sz="2000" dirty="0">
                <a:solidFill>
                  <a:srgbClr val="0070C0"/>
                </a:solidFill>
                <a:latin typeface="+mj-lt"/>
                <a:cs typeface="Arial" pitchFamily="34" charset="0"/>
              </a:rPr>
              <a:t>		Pour le collège des élus, la désignation est </a:t>
            </a:r>
            <a:r>
              <a:rPr lang="fr-FR" sz="2000" b="1" u="sng" dirty="0">
                <a:solidFill>
                  <a:srgbClr val="0070C0"/>
                </a:solidFill>
                <a:latin typeface="+mj-lt"/>
                <a:cs typeface="Arial" pitchFamily="34" charset="0"/>
              </a:rPr>
              <a:t>nominative</a:t>
            </a:r>
            <a:r>
              <a:rPr lang="fr-FR" sz="2000" dirty="0">
                <a:solidFill>
                  <a:srgbClr val="0070C0"/>
                </a:solidFill>
                <a:latin typeface="+mj-lt"/>
                <a:cs typeface="Arial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altLang="fr-FR" sz="2200" b="1" dirty="0">
                <a:solidFill>
                  <a:srgbClr val="0077D4"/>
                </a:solidFill>
                <a:latin typeface="Arial" pitchFamily="34" charset="0"/>
                <a:cs typeface="Arial" pitchFamily="34" charset="0"/>
              </a:rPr>
              <a:t>Organisation de la CLE</a:t>
            </a:r>
            <a:endParaRPr lang="fr-FR" sz="22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9739A67-9897-4176-A5D7-92C04ADA56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776" y="1559523"/>
            <a:ext cx="6966520" cy="425731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746AC03-EA9E-4340-B0AC-C433B6032E4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50" t="16234" r="78806" b="76428"/>
          <a:stretch/>
        </p:blipFill>
        <p:spPr>
          <a:xfrm>
            <a:off x="7346001" y="2167632"/>
            <a:ext cx="1528223" cy="424496"/>
          </a:xfrm>
          <a:prstGeom prst="rect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391002D-059A-4301-87DE-0814B4BC558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35" t="32502" r="25909" b="60160"/>
          <a:stretch/>
        </p:blipFill>
        <p:spPr>
          <a:xfrm>
            <a:off x="2350053" y="2734013"/>
            <a:ext cx="6527511" cy="424496"/>
          </a:xfrm>
          <a:prstGeom prst="rect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1BAD8DD-10AB-4544-9183-511AAFAE41F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92" t="39620" r="32446" b="53042"/>
          <a:stretch/>
        </p:blipFill>
        <p:spPr>
          <a:xfrm>
            <a:off x="2942515" y="3300394"/>
            <a:ext cx="5931709" cy="424496"/>
          </a:xfrm>
          <a:prstGeom prst="rect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6BB11D9-AC4A-47FD-8F4B-B7BC6ABCD18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94" t="50803" r="2111" b="30120"/>
          <a:stretch/>
        </p:blipFill>
        <p:spPr>
          <a:xfrm>
            <a:off x="0" y="4077072"/>
            <a:ext cx="9144000" cy="1109343"/>
          </a:xfrm>
          <a:prstGeom prst="rect">
            <a:avLst/>
          </a:prstGeom>
          <a:ln w="38100" cap="sq">
            <a:solidFill>
              <a:schemeClr val="tx2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8C31B50-D757-4020-B537-875C6D50E6B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53" t="68566" r="9894" b="24204"/>
          <a:stretch/>
        </p:blipFill>
        <p:spPr>
          <a:xfrm>
            <a:off x="485800" y="5572517"/>
            <a:ext cx="8388424" cy="420415"/>
          </a:xfrm>
          <a:prstGeom prst="rect">
            <a:avLst/>
          </a:prstGeom>
          <a:ln w="38100" cap="sq">
            <a:solidFill>
              <a:schemeClr val="tx2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80826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4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132209"/>
            <a:ext cx="6624736" cy="1152128"/>
          </a:xfrm>
        </p:spPr>
        <p:txBody>
          <a:bodyPr>
            <a:normAutofit/>
          </a:bodyPr>
          <a:lstStyle/>
          <a:p>
            <a:pPr algn="ctr"/>
            <a:r>
              <a:rPr lang="fr-FR" altLang="fr-FR" sz="2400" b="1" dirty="0">
                <a:solidFill>
                  <a:srgbClr val="0077D4"/>
                </a:solidFill>
                <a:latin typeface="Arial" pitchFamily="34" charset="0"/>
                <a:cs typeface="Arial" pitchFamily="34" charset="0"/>
              </a:rPr>
              <a:t>Organisation de la CLE</a:t>
            </a:r>
            <a:br>
              <a:rPr lang="fr-FR" altLang="fr-FR" sz="2400" b="1" dirty="0">
                <a:solidFill>
                  <a:srgbClr val="0077D4"/>
                </a:solidFill>
                <a:latin typeface="Arial" pitchFamily="34" charset="0"/>
                <a:cs typeface="Arial" pitchFamily="34" charset="0"/>
              </a:rPr>
            </a:br>
            <a:r>
              <a:rPr lang="fr-FR" altLang="fr-FR" sz="2400" b="1" dirty="0">
                <a:solidFill>
                  <a:srgbClr val="0077D4"/>
                </a:solidFill>
                <a:latin typeface="Arial" pitchFamily="34" charset="0"/>
                <a:cs typeface="Arial" pitchFamily="34" charset="0"/>
              </a:rPr>
              <a:t>Présidence des groupes de travail</a:t>
            </a:r>
            <a:endParaRPr lang="fr-FR" altLang="fr-FR" sz="2000" b="1" i="1" dirty="0">
              <a:solidFill>
                <a:srgbClr val="0077D4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Espace réservé du contenu 2"/>
          <p:cNvSpPr>
            <a:spLocks noGrp="1"/>
          </p:cNvSpPr>
          <p:nvPr>
            <p:ph idx="1"/>
          </p:nvPr>
        </p:nvSpPr>
        <p:spPr>
          <a:xfrm>
            <a:off x="538008" y="4871410"/>
            <a:ext cx="8415777" cy="1472698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fr-FR" sz="2000" dirty="0">
                <a:solidFill>
                  <a:srgbClr val="0070C0"/>
                </a:solidFill>
                <a:latin typeface="+mj-lt"/>
                <a:cs typeface="Arial" pitchFamily="34" charset="0"/>
              </a:rPr>
              <a:t>Groupes de travail </a:t>
            </a:r>
            <a:r>
              <a:rPr lang="fr-FR" sz="1800" i="1" dirty="0">
                <a:solidFill>
                  <a:srgbClr val="0070C0"/>
                </a:solidFill>
                <a:latin typeface="+mj-lt"/>
                <a:cs typeface="Arial" pitchFamily="34" charset="0"/>
              </a:rPr>
              <a:t>(et présidence)</a:t>
            </a:r>
            <a:r>
              <a:rPr lang="fr-FR" sz="2000" dirty="0">
                <a:solidFill>
                  <a:srgbClr val="0070C0"/>
                </a:solidFill>
                <a:latin typeface="+mj-lt"/>
                <a:cs typeface="Arial" pitchFamily="34" charset="0"/>
              </a:rPr>
              <a:t> :</a:t>
            </a:r>
          </a:p>
          <a:p>
            <a:pPr marL="176213" indent="-176213">
              <a:buClr>
                <a:schemeClr val="accent6">
                  <a:lumMod val="75000"/>
                </a:schemeClr>
              </a:buClr>
            </a:pPr>
            <a:r>
              <a:rPr lang="fr-FR" sz="2000" dirty="0">
                <a:solidFill>
                  <a:srgbClr val="0070C0"/>
                </a:solidFill>
                <a:latin typeface="+mj-lt"/>
                <a:cs typeface="Arial" pitchFamily="34" charset="0"/>
              </a:rPr>
              <a:t>Ressources, usages, règles de gestion, tableau de bord </a:t>
            </a:r>
            <a:r>
              <a:rPr lang="fr-FR" sz="1700" i="1" dirty="0">
                <a:solidFill>
                  <a:srgbClr val="0070C0"/>
                </a:solidFill>
                <a:latin typeface="+mj-lt"/>
                <a:cs typeface="Arial" pitchFamily="34" charset="0"/>
              </a:rPr>
              <a:t>(M. </a:t>
            </a:r>
            <a:r>
              <a:rPr lang="fr-FR" sz="1700" i="1" dirty="0" err="1">
                <a:solidFill>
                  <a:srgbClr val="0070C0"/>
                </a:solidFill>
                <a:latin typeface="+mj-lt"/>
                <a:cs typeface="Arial" pitchFamily="34" charset="0"/>
              </a:rPr>
              <a:t>Turon</a:t>
            </a:r>
            <a:r>
              <a:rPr lang="fr-FR" sz="1700" i="1" dirty="0">
                <a:solidFill>
                  <a:srgbClr val="0070C0"/>
                </a:solidFill>
                <a:latin typeface="+mj-lt"/>
                <a:cs typeface="Arial" pitchFamily="34" charset="0"/>
              </a:rPr>
              <a:t> - EPTB)</a:t>
            </a:r>
            <a:endParaRPr lang="fr-FR" sz="2000" i="1" dirty="0">
              <a:solidFill>
                <a:srgbClr val="0070C0"/>
              </a:solidFill>
              <a:latin typeface="+mj-lt"/>
              <a:cs typeface="Arial" pitchFamily="34" charset="0"/>
            </a:endParaRPr>
          </a:p>
          <a:p>
            <a:pPr marL="176213" indent="-176213">
              <a:buClr>
                <a:schemeClr val="accent6">
                  <a:lumMod val="75000"/>
                </a:schemeClr>
              </a:buClr>
            </a:pPr>
            <a:r>
              <a:rPr lang="fr-FR" sz="2000" dirty="0">
                <a:solidFill>
                  <a:srgbClr val="0070C0"/>
                </a:solidFill>
                <a:latin typeface="+mj-lt"/>
                <a:cs typeface="Arial" pitchFamily="34" charset="0"/>
              </a:rPr>
              <a:t>Optimisation des usages </a:t>
            </a:r>
            <a:r>
              <a:rPr lang="fr-FR" sz="1700" i="1" dirty="0">
                <a:solidFill>
                  <a:srgbClr val="0070C0"/>
                </a:solidFill>
                <a:latin typeface="+mj-lt"/>
                <a:cs typeface="Arial" pitchFamily="34" charset="0"/>
              </a:rPr>
              <a:t>(M. Nicolas - CREPAQ)</a:t>
            </a:r>
          </a:p>
          <a:p>
            <a:pPr marL="176213" indent="-176213">
              <a:buClr>
                <a:schemeClr val="accent6">
                  <a:lumMod val="75000"/>
                </a:schemeClr>
              </a:buClr>
            </a:pPr>
            <a:r>
              <a:rPr lang="fr-FR" sz="2000" dirty="0">
                <a:solidFill>
                  <a:srgbClr val="0070C0"/>
                </a:solidFill>
                <a:latin typeface="+mj-lt"/>
                <a:cs typeface="Arial" pitchFamily="34" charset="0"/>
              </a:rPr>
              <a:t>Communication -  Analyse économique </a:t>
            </a:r>
            <a:r>
              <a:rPr lang="fr-FR" sz="1700" i="1" dirty="0">
                <a:solidFill>
                  <a:srgbClr val="0070C0"/>
                </a:solidFill>
                <a:latin typeface="+mj-lt"/>
                <a:cs typeface="Arial" pitchFamily="34" charset="0"/>
              </a:rPr>
              <a:t>(M. </a:t>
            </a:r>
            <a:r>
              <a:rPr lang="fr-FR" sz="1700" i="1" dirty="0" err="1">
                <a:solidFill>
                  <a:srgbClr val="0070C0"/>
                </a:solidFill>
                <a:latin typeface="+mj-lt"/>
                <a:cs typeface="Arial" pitchFamily="34" charset="0"/>
              </a:rPr>
              <a:t>Minjat</a:t>
            </a:r>
            <a:r>
              <a:rPr lang="fr-FR" sz="1700" i="1" dirty="0">
                <a:solidFill>
                  <a:srgbClr val="0070C0"/>
                </a:solidFill>
                <a:latin typeface="+mj-lt"/>
                <a:cs typeface="Arial" pitchFamily="34" charset="0"/>
              </a:rPr>
              <a:t> – Chambre d'agriculture)</a:t>
            </a:r>
            <a:endParaRPr lang="fr-FR" sz="2000" i="1" dirty="0">
              <a:solidFill>
                <a:srgbClr val="0070C0"/>
              </a:solidFill>
              <a:latin typeface="+mj-lt"/>
              <a:cs typeface="Arial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500938C-5BB8-45BA-AF5C-912F925422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412776"/>
            <a:ext cx="7632848" cy="3458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6145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altLang="fr-FR" sz="2200" b="1" dirty="0">
                <a:solidFill>
                  <a:srgbClr val="0077D4"/>
                </a:solidFill>
                <a:latin typeface="Arial" pitchFamily="34" charset="0"/>
                <a:cs typeface="Arial" pitchFamily="34" charset="0"/>
              </a:rPr>
              <a:t>Groupe d'experts hydrogéologues</a:t>
            </a:r>
            <a:endParaRPr lang="fr-FR" sz="2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431922" y="2780928"/>
            <a:ext cx="6280155" cy="3577232"/>
          </a:xfrm>
        </p:spPr>
        <p:txBody>
          <a:bodyPr>
            <a:noAutofit/>
          </a:bodyPr>
          <a:lstStyle/>
          <a:p>
            <a:pPr marL="0" indent="0">
              <a:spcBef>
                <a:spcPts val="1200"/>
              </a:spcBef>
              <a:buNone/>
            </a:pPr>
            <a:r>
              <a:rPr lang="fr-FR" sz="1800" dirty="0">
                <a:solidFill>
                  <a:srgbClr val="0070C0"/>
                </a:solidFill>
                <a:latin typeface="+mj-lt"/>
                <a:cs typeface="Arial" pitchFamily="34" charset="0"/>
              </a:rPr>
              <a:t>Membres du groupe d'experts :</a:t>
            </a:r>
          </a:p>
          <a:p>
            <a:pPr lvl="1">
              <a:spcBef>
                <a:spcPts val="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rgbClr val="0070C0"/>
                </a:solidFill>
                <a:latin typeface="+mj-lt"/>
                <a:cs typeface="Arial" pitchFamily="34" charset="0"/>
              </a:rPr>
              <a:t>Thierry ALEZINE		</a:t>
            </a:r>
            <a:r>
              <a:rPr lang="fr-FR" sz="1600" i="1" dirty="0">
                <a:solidFill>
                  <a:srgbClr val="0070C0"/>
                </a:solidFill>
                <a:latin typeface="+mj-lt"/>
                <a:cs typeface="Arial" pitchFamily="34" charset="0"/>
              </a:rPr>
              <a:t>SEPANSO</a:t>
            </a:r>
          </a:p>
          <a:p>
            <a:pPr lvl="1">
              <a:spcBef>
                <a:spcPts val="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rgbClr val="0070C0"/>
                </a:solidFill>
                <a:latin typeface="+mj-lt"/>
                <a:cs typeface="Arial" pitchFamily="34" charset="0"/>
              </a:rPr>
              <a:t>Olivier DOUEZ		</a:t>
            </a:r>
            <a:r>
              <a:rPr lang="fr-FR" sz="1600" i="1" dirty="0">
                <a:solidFill>
                  <a:srgbClr val="0070C0"/>
                </a:solidFill>
                <a:latin typeface="+mj-lt"/>
                <a:cs typeface="Arial" pitchFamily="34" charset="0"/>
              </a:rPr>
              <a:t>BRGM</a:t>
            </a:r>
          </a:p>
          <a:p>
            <a:pPr lvl="1">
              <a:spcBef>
                <a:spcPts val="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rgbClr val="0070C0"/>
                </a:solidFill>
                <a:latin typeface="+mj-lt"/>
                <a:cs typeface="Arial" pitchFamily="34" charset="0"/>
              </a:rPr>
              <a:t>Alain DUPUY		</a:t>
            </a:r>
            <a:r>
              <a:rPr lang="fr-FR" sz="1600" i="1" dirty="0">
                <a:solidFill>
                  <a:srgbClr val="0070C0"/>
                </a:solidFill>
                <a:latin typeface="+mj-lt"/>
                <a:cs typeface="Arial" pitchFamily="34" charset="0"/>
              </a:rPr>
              <a:t>ENSEGID</a:t>
            </a:r>
          </a:p>
          <a:p>
            <a:pPr lvl="1">
              <a:spcBef>
                <a:spcPts val="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rgbClr val="0070C0"/>
                </a:solidFill>
                <a:latin typeface="+mj-lt"/>
                <a:cs typeface="Arial" pitchFamily="34" charset="0"/>
              </a:rPr>
              <a:t>Bruno de GRISSAC	</a:t>
            </a:r>
            <a:r>
              <a:rPr lang="fr-FR" sz="1600" i="1" dirty="0">
                <a:solidFill>
                  <a:srgbClr val="0070C0"/>
                </a:solidFill>
                <a:latin typeface="+mj-lt"/>
                <a:cs typeface="Arial" pitchFamily="34" charset="0"/>
              </a:rPr>
              <a:t>SMEGREG</a:t>
            </a:r>
          </a:p>
          <a:p>
            <a:pPr lvl="1">
              <a:spcBef>
                <a:spcPts val="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rgbClr val="0070C0"/>
                </a:solidFill>
                <a:latin typeface="+mj-lt"/>
                <a:cs typeface="Arial" pitchFamily="34" charset="0"/>
              </a:rPr>
              <a:t>Peggy HARLE		</a:t>
            </a:r>
            <a:r>
              <a:rPr lang="fr-FR" sz="1600" i="1" dirty="0">
                <a:solidFill>
                  <a:srgbClr val="0070C0"/>
                </a:solidFill>
                <a:latin typeface="+mj-lt"/>
                <a:cs typeface="Arial" pitchFamily="34" charset="0"/>
              </a:rPr>
              <a:t>DREAL Nouvelle Aquitaine</a:t>
            </a:r>
          </a:p>
          <a:p>
            <a:pPr lvl="1">
              <a:spcBef>
                <a:spcPts val="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rgbClr val="0070C0"/>
                </a:solidFill>
                <a:latin typeface="+mj-lt"/>
                <a:cs typeface="Arial" pitchFamily="34" charset="0"/>
              </a:rPr>
              <a:t>Alexis LAFFICHER	</a:t>
            </a:r>
            <a:r>
              <a:rPr lang="fr-FR" sz="1600" i="1" dirty="0">
                <a:solidFill>
                  <a:srgbClr val="0070C0"/>
                </a:solidFill>
                <a:latin typeface="+mj-lt"/>
                <a:cs typeface="Arial" pitchFamily="34" charset="0"/>
              </a:rPr>
              <a:t>SMEGREG</a:t>
            </a:r>
          </a:p>
          <a:p>
            <a:pPr lvl="1">
              <a:spcBef>
                <a:spcPts val="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rgbClr val="0070C0"/>
                </a:solidFill>
                <a:latin typeface="+mj-lt"/>
                <a:cs typeface="Arial" pitchFamily="34" charset="0"/>
              </a:rPr>
              <a:t>François LARROQUE	</a:t>
            </a:r>
            <a:r>
              <a:rPr lang="fr-FR" sz="1600" i="1" dirty="0">
                <a:solidFill>
                  <a:srgbClr val="0070C0"/>
                </a:solidFill>
                <a:latin typeface="+mj-lt"/>
                <a:cs typeface="Arial" pitchFamily="34" charset="0"/>
              </a:rPr>
              <a:t>ENSEGID</a:t>
            </a:r>
          </a:p>
          <a:p>
            <a:pPr lvl="1">
              <a:spcBef>
                <a:spcPts val="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rgbClr val="0070C0"/>
                </a:solidFill>
                <a:latin typeface="+mj-lt"/>
                <a:cs typeface="Arial" pitchFamily="34" charset="0"/>
              </a:rPr>
              <a:t>Gilles POREL		</a:t>
            </a:r>
            <a:r>
              <a:rPr lang="fr-FR" sz="1600" i="1" dirty="0">
                <a:solidFill>
                  <a:srgbClr val="0070C0"/>
                </a:solidFill>
                <a:latin typeface="+mj-lt"/>
                <a:cs typeface="Arial" pitchFamily="34" charset="0"/>
              </a:rPr>
              <a:t>Université de Poitiers</a:t>
            </a:r>
          </a:p>
          <a:p>
            <a:pPr lvl="1">
              <a:spcBef>
                <a:spcPts val="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rgbClr val="0070C0"/>
                </a:solidFill>
                <a:latin typeface="+mj-lt"/>
                <a:cs typeface="Arial" pitchFamily="34" charset="0"/>
              </a:rPr>
              <a:t>Alexandre PRYET		</a:t>
            </a:r>
            <a:r>
              <a:rPr lang="fr-FR" sz="1600" i="1" dirty="0">
                <a:solidFill>
                  <a:srgbClr val="0070C0"/>
                </a:solidFill>
                <a:latin typeface="+mj-lt"/>
                <a:cs typeface="Arial" pitchFamily="34" charset="0"/>
              </a:rPr>
              <a:t>ENSEGID</a:t>
            </a:r>
          </a:p>
          <a:p>
            <a:pPr lvl="1">
              <a:spcBef>
                <a:spcPts val="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rgbClr val="0070C0"/>
                </a:solidFill>
                <a:latin typeface="+mj-lt"/>
                <a:cs typeface="Arial" pitchFamily="34" charset="0"/>
              </a:rPr>
              <a:t>Marc SALTEL		</a:t>
            </a:r>
            <a:r>
              <a:rPr lang="fr-FR" sz="1600" i="1" dirty="0">
                <a:solidFill>
                  <a:srgbClr val="0070C0"/>
                </a:solidFill>
                <a:latin typeface="+mj-lt"/>
                <a:cs typeface="Arial" pitchFamily="34" charset="0"/>
              </a:rPr>
              <a:t>BRGM</a:t>
            </a:r>
          </a:p>
          <a:p>
            <a:pPr lvl="1">
              <a:spcBef>
                <a:spcPts val="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rgbClr val="0070C0"/>
                </a:solidFill>
                <a:latin typeface="+mj-lt"/>
                <a:cs typeface="Arial" pitchFamily="34" charset="0"/>
              </a:rPr>
              <a:t>Jacques LEPINE		</a:t>
            </a:r>
            <a:r>
              <a:rPr lang="fr-FR" sz="1600" i="1" dirty="0">
                <a:solidFill>
                  <a:srgbClr val="0070C0"/>
                </a:solidFill>
                <a:latin typeface="+mj-lt"/>
                <a:cs typeface="Arial" pitchFamily="34" charset="0"/>
              </a:rPr>
              <a:t>Eau 17</a:t>
            </a:r>
          </a:p>
          <a:p>
            <a:pPr lvl="1">
              <a:spcBef>
                <a:spcPts val="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rgbClr val="0070C0"/>
                </a:solidFill>
                <a:latin typeface="+mj-lt"/>
                <a:cs typeface="Arial" pitchFamily="34" charset="0"/>
              </a:rPr>
              <a:t>Pierre MARCHET		</a:t>
            </a:r>
            <a:r>
              <a:rPr lang="fr-FR" sz="1600" i="1" dirty="0">
                <a:solidFill>
                  <a:srgbClr val="0070C0"/>
                </a:solidFill>
                <a:latin typeface="+mj-lt"/>
                <a:cs typeface="Arial" pitchFamily="34" charset="0"/>
              </a:rPr>
              <a:t>Agence de l’Eau Adour Garonne</a:t>
            </a:r>
          </a:p>
          <a:p>
            <a:pPr lvl="1">
              <a:spcBef>
                <a:spcPts val="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rgbClr val="0070C0"/>
                </a:solidFill>
                <a:latin typeface="+mj-lt"/>
                <a:cs typeface="Arial" pitchFamily="34" charset="0"/>
              </a:rPr>
              <a:t>Nicolas PEDRON		</a:t>
            </a:r>
            <a:r>
              <a:rPr lang="fr-FR" sz="1600" i="1" dirty="0">
                <a:solidFill>
                  <a:srgbClr val="0070C0"/>
                </a:solidFill>
                <a:latin typeface="+mj-lt"/>
                <a:cs typeface="Arial" pitchFamily="34" charset="0"/>
              </a:rPr>
              <a:t>BRGM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813FADD-94AB-44FF-BD8A-B30CBA1B427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94" t="50803" r="2111" b="30120"/>
          <a:stretch/>
        </p:blipFill>
        <p:spPr>
          <a:xfrm>
            <a:off x="0" y="1484784"/>
            <a:ext cx="9144000" cy="1109343"/>
          </a:xfrm>
          <a:prstGeom prst="rect">
            <a:avLst/>
          </a:prstGeom>
          <a:ln w="38100" cap="sq">
            <a:solidFill>
              <a:schemeClr val="tx2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8080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4BBECAD-3F45-47EC-B71B-0331CDE99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3200" dirty="0"/>
              <a:t>Règles de fonctionnement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21CCB1E-C0DA-421B-8274-BE5C7F7BDE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340768"/>
            <a:ext cx="8229600" cy="390475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2400" dirty="0"/>
              <a:t>Règles de fonctionnement de la CLE :</a:t>
            </a:r>
          </a:p>
          <a:p>
            <a:pPr>
              <a:spcBef>
                <a:spcPts val="300"/>
              </a:spcBef>
              <a:buClr>
                <a:schemeClr val="accent6">
                  <a:lumMod val="75000"/>
                </a:schemeClr>
              </a:buClr>
            </a:pPr>
            <a:r>
              <a:rPr lang="fr-FR" sz="2000" dirty="0"/>
              <a:t>arrêtées le 11 mai 2009</a:t>
            </a:r>
          </a:p>
          <a:p>
            <a:pPr>
              <a:spcBef>
                <a:spcPts val="300"/>
              </a:spcBef>
              <a:buClr>
                <a:schemeClr val="accent6">
                  <a:lumMod val="75000"/>
                </a:schemeClr>
              </a:buClr>
            </a:pPr>
            <a:r>
              <a:rPr lang="fr-FR" sz="2000" dirty="0"/>
              <a:t>modifiées le 11 janvier 2016</a:t>
            </a:r>
          </a:p>
          <a:p>
            <a:pPr>
              <a:spcBef>
                <a:spcPts val="300"/>
              </a:spcBef>
              <a:buClr>
                <a:schemeClr val="accent6">
                  <a:lumMod val="75000"/>
                </a:schemeClr>
              </a:buClr>
            </a:pPr>
            <a:r>
              <a:rPr lang="fr-FR" sz="2000" dirty="0"/>
              <a:t>nécessitent une mise en cohérence (interne et externe)</a:t>
            </a:r>
          </a:p>
          <a:p>
            <a:pPr marL="0" indent="0">
              <a:spcBef>
                <a:spcPts val="120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sz="2400" dirty="0"/>
              <a:t>Modifications proposées :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2000" dirty="0"/>
              <a:t>réorganiser les règles pour plus de cohérence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2000" dirty="0"/>
              <a:t>prendre en compte la possibilité de modifier le SAGE et non plus seulement de le réviser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2000" dirty="0"/>
              <a:t>compléter les modalités d'élection du président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2000" dirty="0"/>
              <a:t>prévoir formellement les réunions dématérialisées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2000" dirty="0"/>
              <a:t>préciser la forme des convocations, des éléments d'information, les modalités de leur envoi et mise à disposition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2000" dirty="0"/>
              <a:t>préciser la délégation donnée au SMEGREG</a:t>
            </a:r>
          </a:p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endParaRPr lang="fr-FR" sz="2400" dirty="0"/>
          </a:p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endParaRPr lang="fr-FR" sz="2400" dirty="0"/>
          </a:p>
          <a:p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38898685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4515</TotalTime>
  <Words>376</Words>
  <Application>Microsoft Office PowerPoint</Application>
  <PresentationFormat>Affichage à l'écran (4:3)</PresentationFormat>
  <Paragraphs>47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1" baseType="lpstr">
      <vt:lpstr>Arial</vt:lpstr>
      <vt:lpstr>Calibri</vt:lpstr>
      <vt:lpstr>Trebuchet MS</vt:lpstr>
      <vt:lpstr>Wingdings</vt:lpstr>
      <vt:lpstr>Office Theme</vt:lpstr>
      <vt:lpstr>Organisation de la CLE  Règles de fonctionnement</vt:lpstr>
      <vt:lpstr>Organisation de la CLE</vt:lpstr>
      <vt:lpstr>Organisation de la CLE</vt:lpstr>
      <vt:lpstr>Organisation de la CLE Présidence des groupes de travail</vt:lpstr>
      <vt:lpstr>Groupe d'experts hydrogéologues</vt:lpstr>
      <vt:lpstr>Règles de fonctionnement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bruno.degrissac</dc:creator>
  <cp:lastModifiedBy>Bruno de Grissac</cp:lastModifiedBy>
  <cp:revision>269</cp:revision>
  <cp:lastPrinted>2017-10-06T12:34:26Z</cp:lastPrinted>
  <dcterms:created xsi:type="dcterms:W3CDTF">2015-09-15T19:44:09Z</dcterms:created>
  <dcterms:modified xsi:type="dcterms:W3CDTF">2021-03-19T15:54:20Z</dcterms:modified>
</cp:coreProperties>
</file>