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81" r:id="rId3"/>
    <p:sldId id="275" r:id="rId4"/>
    <p:sldId id="282" r:id="rId5"/>
    <p:sldId id="283" r:id="rId6"/>
    <p:sldId id="279" r:id="rId7"/>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C0504D"/>
    <a:srgbClr val="0000FF"/>
    <a:srgbClr val="FFCC00"/>
    <a:srgbClr val="FF0000"/>
    <a:srgbClr val="006600"/>
    <a:srgbClr val="006C31"/>
    <a:srgbClr val="00642D"/>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174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10/02/2021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2</a:t>
            </a:fld>
            <a:endParaRPr lang="fr-FR" altLang="fr-FR" sz="120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22954086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55675" eaLnBrk="0" hangingPunct="0">
              <a:defRPr sz="2800">
                <a:solidFill>
                  <a:schemeClr val="tx1"/>
                </a:solidFill>
                <a:latin typeface="Gill Sans MT" pitchFamily="34" charset="0"/>
              </a:defRPr>
            </a:lvl1pPr>
            <a:lvl2pPr marL="742950" indent="-285750" defTabSz="955675" eaLnBrk="0" hangingPunct="0">
              <a:defRPr sz="2800">
                <a:solidFill>
                  <a:schemeClr val="tx1"/>
                </a:solidFill>
                <a:latin typeface="Gill Sans MT" pitchFamily="34" charset="0"/>
              </a:defRPr>
            </a:lvl2pPr>
            <a:lvl3pPr marL="1143000" indent="-228600" defTabSz="955675" eaLnBrk="0" hangingPunct="0">
              <a:defRPr sz="2800">
                <a:solidFill>
                  <a:schemeClr val="tx1"/>
                </a:solidFill>
                <a:latin typeface="Gill Sans MT" pitchFamily="34" charset="0"/>
              </a:defRPr>
            </a:lvl3pPr>
            <a:lvl4pPr marL="1600200" indent="-228600" defTabSz="955675" eaLnBrk="0" hangingPunct="0">
              <a:defRPr sz="2800">
                <a:solidFill>
                  <a:schemeClr val="tx1"/>
                </a:solidFill>
                <a:latin typeface="Gill Sans MT" pitchFamily="34" charset="0"/>
              </a:defRPr>
            </a:lvl4pPr>
            <a:lvl5pPr marL="2057400" indent="-228600" defTabSz="955675" eaLnBrk="0" hangingPunct="0">
              <a:defRPr sz="2800">
                <a:solidFill>
                  <a:schemeClr val="tx1"/>
                </a:solidFill>
                <a:latin typeface="Gill Sans MT" pitchFamily="34" charset="0"/>
              </a:defRPr>
            </a:lvl5pPr>
            <a:lvl6pPr marL="2514600" indent="-228600" algn="ctr" defTabSz="955675" eaLnBrk="0" fontAlgn="base" hangingPunct="0">
              <a:spcBef>
                <a:spcPct val="0"/>
              </a:spcBef>
              <a:spcAft>
                <a:spcPct val="0"/>
              </a:spcAft>
              <a:defRPr sz="2800">
                <a:solidFill>
                  <a:schemeClr val="tx1"/>
                </a:solidFill>
                <a:latin typeface="Gill Sans MT" pitchFamily="34" charset="0"/>
              </a:defRPr>
            </a:lvl6pPr>
            <a:lvl7pPr marL="2971800" indent="-228600" algn="ctr" defTabSz="955675" eaLnBrk="0" fontAlgn="base" hangingPunct="0">
              <a:spcBef>
                <a:spcPct val="0"/>
              </a:spcBef>
              <a:spcAft>
                <a:spcPct val="0"/>
              </a:spcAft>
              <a:defRPr sz="2800">
                <a:solidFill>
                  <a:schemeClr val="tx1"/>
                </a:solidFill>
                <a:latin typeface="Gill Sans MT" pitchFamily="34" charset="0"/>
              </a:defRPr>
            </a:lvl7pPr>
            <a:lvl8pPr marL="3429000" indent="-228600" algn="ctr" defTabSz="955675" eaLnBrk="0" fontAlgn="base" hangingPunct="0">
              <a:spcBef>
                <a:spcPct val="0"/>
              </a:spcBef>
              <a:spcAft>
                <a:spcPct val="0"/>
              </a:spcAft>
              <a:defRPr sz="2800">
                <a:solidFill>
                  <a:schemeClr val="tx1"/>
                </a:solidFill>
                <a:latin typeface="Gill Sans MT" pitchFamily="34" charset="0"/>
              </a:defRPr>
            </a:lvl8pPr>
            <a:lvl9pPr marL="3886200" indent="-228600" algn="ctr" defTabSz="955675" eaLnBrk="0" fontAlgn="base" hangingPunct="0">
              <a:spcBef>
                <a:spcPct val="0"/>
              </a:spcBef>
              <a:spcAft>
                <a:spcPct val="0"/>
              </a:spcAft>
              <a:defRPr sz="2800">
                <a:solidFill>
                  <a:schemeClr val="tx1"/>
                </a:solidFill>
                <a:latin typeface="Gill Sans MT" pitchFamily="34" charset="0"/>
              </a:defRPr>
            </a:lvl9pPr>
          </a:lstStyle>
          <a:p>
            <a:pPr eaLnBrk="1" hangingPunct="1"/>
            <a:fld id="{7E187152-98F4-4BD0-B98C-FBE1CB86BEE2}" type="slidenum">
              <a:rPr lang="fr-FR" altLang="fr-FR" sz="1200" smtClean="0">
                <a:latin typeface="Arial" charset="0"/>
              </a:rPr>
              <a:pPr eaLnBrk="1" hangingPunct="1"/>
              <a:t>3</a:t>
            </a:fld>
            <a:endParaRPr lang="fr-FR" altLang="fr-FR" sz="1200">
              <a:latin typeface="Arial" charset="0"/>
            </a:endParaRPr>
          </a:p>
        </p:txBody>
      </p:sp>
      <p:sp>
        <p:nvSpPr>
          <p:cNvPr id="46083" name="Rectangle 2"/>
          <p:cNvSpPr>
            <a:spLocks noGrp="1" noRot="1" noChangeAspect="1" noChangeArrowheads="1" noTextEdit="1"/>
          </p:cNvSpPr>
          <p:nvPr>
            <p:ph type="sldImg"/>
          </p:nvPr>
        </p:nvSpPr>
        <p:spPr>
          <a:xfrm>
            <a:off x="919163" y="744538"/>
            <a:ext cx="4960937" cy="3722687"/>
          </a:xfrm>
          <a:ln/>
        </p:spPr>
      </p:sp>
      <p:sp>
        <p:nvSpPr>
          <p:cNvPr id="46084" name="Rectangle 3"/>
          <p:cNvSpPr>
            <a:spLocks noGrp="1" noChangeArrowheads="1"/>
          </p:cNvSpPr>
          <p:nvPr>
            <p:ph type="body" idx="1"/>
          </p:nvPr>
        </p:nvSpPr>
        <p:spPr>
          <a:xfrm>
            <a:off x="679451" y="4714876"/>
            <a:ext cx="5438775" cy="4467225"/>
          </a:xfrm>
          <a:noFill/>
        </p:spPr>
        <p:txBody>
          <a:bodyPr/>
          <a:lstStyle/>
          <a:p>
            <a:pPr eaLnBrk="1" hangingPunct="1"/>
            <a:endParaRPr lang="fr-FR" altLang="fr-FR" sz="1400" dirty="0">
              <a:latin typeface="Arial" charset="0"/>
            </a:endParaRPr>
          </a:p>
        </p:txBody>
      </p:sp>
    </p:spTree>
    <p:extLst>
      <p:ext uri="{BB962C8B-B14F-4D97-AF65-F5344CB8AC3E}">
        <p14:creationId xmlns:p14="http://schemas.microsoft.com/office/powerpoint/2010/main" val="19935594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10/02/2021</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3.tmp"/><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02047" y="1535457"/>
            <a:ext cx="5783118" cy="4942461"/>
          </a:xfrm>
        </p:spPr>
        <p:txBody>
          <a:bodyPr>
            <a:noAutofit/>
          </a:bodyPr>
          <a:lstStyle/>
          <a:p>
            <a:pPr marL="355600" lvl="0" indent="-355600" algn="just" defTabSz="914400">
              <a:spcBef>
                <a:spcPts val="1107"/>
              </a:spcBef>
              <a:buClr>
                <a:srgbClr val="C0504D"/>
              </a:buClr>
              <a:buSzPct val="100000"/>
              <a:buNone/>
            </a:pPr>
            <a:r>
              <a:rPr lang="fr-FR" altLang="fr-FR" sz="1800" i="1" dirty="0">
                <a:solidFill>
                  <a:srgbClr val="333399"/>
                </a:solidFill>
                <a:latin typeface="Trebuchet MS" panose="020B0603020202020204" pitchFamily="34" charset="0"/>
              </a:rPr>
              <a:t>Pétitionnaire :</a:t>
            </a:r>
            <a:r>
              <a:rPr lang="fr-FR" altLang="fr-FR" sz="1800" dirty="0">
                <a:solidFill>
                  <a:srgbClr val="333399"/>
                </a:solidFill>
                <a:latin typeface="Trebuchet MS" panose="020B0603020202020204" pitchFamily="34" charset="0"/>
              </a:rPr>
              <a:t> Bordeaux Métropole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Projet :</a:t>
            </a:r>
            <a:r>
              <a:rPr lang="fr-FR" altLang="fr-FR" sz="1800" dirty="0">
                <a:solidFill>
                  <a:srgbClr val="333399"/>
                </a:solidFill>
                <a:latin typeface="Trebuchet MS" panose="020B0603020202020204" pitchFamily="34" charset="0"/>
              </a:rPr>
              <a:t> valorisation des eaux géothermiques en alternative à la réinjection dans le réservoir d'origine</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Demande :</a:t>
            </a:r>
            <a:r>
              <a:rPr lang="fr-FR" altLang="fr-FR" sz="1800" dirty="0">
                <a:solidFill>
                  <a:srgbClr val="333399"/>
                </a:solidFill>
                <a:latin typeface="Trebuchet MS" panose="020B0603020202020204" pitchFamily="34" charset="0"/>
              </a:rPr>
              <a:t> sollicitation de Bordeaux Métropole </a:t>
            </a:r>
          </a:p>
          <a:p>
            <a:pPr marL="355600" lvl="0" indent="-355600" algn="just" defTabSz="914400">
              <a:spcBef>
                <a:spcPts val="600"/>
              </a:spcBef>
              <a:buClr>
                <a:srgbClr val="C0504D"/>
              </a:buClr>
              <a:buSzPct val="100000"/>
              <a:buNone/>
            </a:pPr>
            <a:r>
              <a:rPr lang="fr-FR" altLang="fr-FR" sz="1800" dirty="0">
                <a:solidFill>
                  <a:srgbClr val="333399"/>
                </a:solidFill>
                <a:latin typeface="Trebuchet MS" panose="020B0603020202020204" pitchFamily="34" charset="0"/>
              </a:rPr>
              <a:t>		    le 11 décembre 2020</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Pièces examinées : </a:t>
            </a:r>
            <a:r>
              <a:rPr lang="fr-FR" altLang="fr-FR" sz="1800" dirty="0">
                <a:solidFill>
                  <a:srgbClr val="333399"/>
                </a:solidFill>
                <a:latin typeface="Trebuchet MS" panose="020B0603020202020204" pitchFamily="34" charset="0"/>
              </a:rPr>
              <a:t>Etude des solutions alternatives à la réinjection dans le même réservoir</a:t>
            </a:r>
          </a:p>
          <a:p>
            <a:pPr marL="355600" lvl="0" indent="-355600" algn="just" defTabSz="914400">
              <a:spcBef>
                <a:spcPts val="600"/>
              </a:spcBef>
              <a:buClr>
                <a:srgbClr val="C0504D"/>
              </a:buClr>
              <a:buSzPct val="100000"/>
              <a:buNone/>
            </a:pPr>
            <a:r>
              <a:rPr lang="fr-FR" altLang="fr-FR" sz="1800" i="1" dirty="0">
                <a:solidFill>
                  <a:srgbClr val="333399"/>
                </a:solidFill>
                <a:latin typeface="Trebuchet MS" panose="020B0603020202020204" pitchFamily="34" charset="0"/>
              </a:rPr>
              <a:t>UG :</a:t>
            </a:r>
            <a:r>
              <a:rPr lang="fr-FR" altLang="fr-FR" sz="1800" dirty="0">
                <a:solidFill>
                  <a:srgbClr val="333399"/>
                </a:solidFill>
                <a:latin typeface="Trebuchet MS" panose="020B0603020202020204" pitchFamily="34" charset="0"/>
              </a:rPr>
              <a:t> </a:t>
            </a:r>
            <a:r>
              <a:rPr lang="fr-FR" altLang="fr-FR" sz="1800" dirty="0" err="1">
                <a:solidFill>
                  <a:srgbClr val="333399"/>
                </a:solidFill>
                <a:latin typeface="Trebuchet MS" panose="020B0603020202020204" pitchFamily="34" charset="0"/>
              </a:rPr>
              <a:t>Cénomano</a:t>
            </a:r>
            <a:r>
              <a:rPr lang="fr-FR" altLang="fr-FR" sz="1800" dirty="0">
                <a:solidFill>
                  <a:srgbClr val="333399"/>
                </a:solidFill>
                <a:latin typeface="Trebuchet MS" panose="020B0603020202020204" pitchFamily="34" charset="0"/>
              </a:rPr>
              <a:t>-Turonien Centre non déficitaire</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pic>
        <p:nvPicPr>
          <p:cNvPr id="8" name="Image 7">
            <a:extLst>
              <a:ext uri="{FF2B5EF4-FFF2-40B4-BE49-F238E27FC236}">
                <a16:creationId xmlns:a16="http://schemas.microsoft.com/office/drawing/2014/main" id="{EE20F6C2-C002-4CA9-AAAF-5A78770F8A9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86850" y="1362668"/>
            <a:ext cx="3057147" cy="3597181"/>
          </a:xfrm>
          <a:prstGeom prst="rect">
            <a:avLst/>
          </a:prstGeom>
          <a:ln w="76200">
            <a:noFill/>
          </a:ln>
        </p:spPr>
      </p:pic>
      <p:sp>
        <p:nvSpPr>
          <p:cNvPr id="7" name="Forme libre 6"/>
          <p:cNvSpPr/>
          <p:nvPr/>
        </p:nvSpPr>
        <p:spPr>
          <a:xfrm>
            <a:off x="4037257" y="1535457"/>
            <a:ext cx="3570905" cy="1580605"/>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Lst>
            <a:ahLst/>
            <a:cxnLst>
              <a:cxn ang="0">
                <a:pos x="connsiteX0" y="connsiteY0"/>
              </a:cxn>
              <a:cxn ang="0">
                <a:pos x="connsiteX1" y="connsiteY1"/>
              </a:cxn>
              <a:cxn ang="0">
                <a:pos x="connsiteX2" y="connsiteY2"/>
              </a:cxn>
            </a:cxnLst>
            <a:rect l="l" t="t" r="r" b="b"/>
            <a:pathLst>
              <a:path w="1564311" h="8875913">
                <a:moveTo>
                  <a:pt x="0" y="1056135"/>
                </a:moveTo>
                <a:cubicBezTo>
                  <a:pt x="395894" y="507773"/>
                  <a:pt x="374948" y="175430"/>
                  <a:pt x="808134" y="5880"/>
                </a:cubicBezTo>
                <a:cubicBezTo>
                  <a:pt x="1303713" y="-130323"/>
                  <a:pt x="1747451" y="2078801"/>
                  <a:pt x="1487583" y="8875913"/>
                </a:cubicBezTo>
              </a:path>
            </a:pathLst>
          </a:custGeom>
          <a:noFill/>
          <a:ln w="63500">
            <a:solidFill>
              <a:srgbClr val="0070C0"/>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Rectangle 2">
            <a:extLst>
              <a:ext uri="{FF2B5EF4-FFF2-40B4-BE49-F238E27FC236}">
                <a16:creationId xmlns:a16="http://schemas.microsoft.com/office/drawing/2014/main" id="{7EA62B3E-5406-4673-86CD-B0755A80D4BC}"/>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sp>
        <p:nvSpPr>
          <p:cNvPr id="10" name="Espace réservé du contenu 4">
            <a:extLst>
              <a:ext uri="{FF2B5EF4-FFF2-40B4-BE49-F238E27FC236}">
                <a16:creationId xmlns:a16="http://schemas.microsoft.com/office/drawing/2014/main" id="{C1A14B6D-075F-4A03-9EAF-FA73E1FB6116}"/>
              </a:ext>
            </a:extLst>
          </p:cNvPr>
          <p:cNvSpPr txBox="1">
            <a:spLocks/>
          </p:cNvSpPr>
          <p:nvPr/>
        </p:nvSpPr>
        <p:spPr>
          <a:xfrm>
            <a:off x="735341" y="4649431"/>
            <a:ext cx="8212281" cy="1691802"/>
          </a:xfrm>
          <a:prstGeom prst="rect">
            <a:avLst/>
          </a:prstGeom>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355600" indent="-355600" algn="just" defTabSz="914400">
              <a:spcBef>
                <a:spcPts val="600"/>
              </a:spcBef>
              <a:buClr>
                <a:srgbClr val="C0504D"/>
              </a:buClr>
              <a:buSzPct val="100000"/>
              <a:buFont typeface="Arial"/>
              <a:buNone/>
            </a:pPr>
            <a:r>
              <a:rPr lang="fr-FR" altLang="fr-FR" sz="1800" dirty="0">
                <a:solidFill>
                  <a:srgbClr val="333399"/>
                </a:solidFill>
                <a:latin typeface="Trebuchet MS" panose="020B0603020202020204" pitchFamily="34" charset="0"/>
              </a:rPr>
              <a:t>Contexte :</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Développement des réseaux de chaleurs</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Concurrence économique forte du gaz</a:t>
            </a:r>
          </a:p>
          <a:p>
            <a:pPr algn="just" defTabSz="914400">
              <a:spcBef>
                <a:spcPts val="600"/>
              </a:spcBef>
              <a:buClr>
                <a:srgbClr val="C0504D"/>
              </a:buClr>
              <a:buSzPct val="100000"/>
            </a:pPr>
            <a:r>
              <a:rPr lang="fr-FR" altLang="fr-FR" sz="1800" dirty="0">
                <a:solidFill>
                  <a:srgbClr val="333399"/>
                </a:solidFill>
                <a:latin typeface="Trebuchet MS" panose="020B0603020202020204" pitchFamily="34" charset="0"/>
              </a:rPr>
              <a:t>Impact financier important des projets de doublets avec réinjection dans le réservoir d’origine</a:t>
            </a: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2</a:t>
            </a:fld>
            <a:endParaRPr lang="fr-FR" dirty="0">
              <a:solidFill>
                <a:srgbClr val="E1E805"/>
              </a:solidFill>
            </a:endParaRPr>
          </a:p>
        </p:txBody>
      </p:sp>
      <p:sp>
        <p:nvSpPr>
          <p:cNvPr id="6" name="Rectangle 2">
            <a:extLst>
              <a:ext uri="{FF2B5EF4-FFF2-40B4-BE49-F238E27FC236}">
                <a16:creationId xmlns:a16="http://schemas.microsoft.com/office/drawing/2014/main" id="{64EE9158-2645-4403-BFFB-D9116B826298}"/>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pic>
        <p:nvPicPr>
          <p:cNvPr id="3" name="Image 2">
            <a:extLst>
              <a:ext uri="{FF2B5EF4-FFF2-40B4-BE49-F238E27FC236}">
                <a16:creationId xmlns:a16="http://schemas.microsoft.com/office/drawing/2014/main" id="{A09351F2-B0FA-4887-A8E1-DE2438140644}"/>
              </a:ext>
            </a:extLst>
          </p:cNvPr>
          <p:cNvPicPr>
            <a:picLocks noChangeAspect="1"/>
          </p:cNvPicPr>
          <p:nvPr/>
        </p:nvPicPr>
        <p:blipFill>
          <a:blip r:embed="rId3"/>
          <a:stretch>
            <a:fillRect/>
          </a:stretch>
        </p:blipFill>
        <p:spPr>
          <a:xfrm>
            <a:off x="1154547" y="1361782"/>
            <a:ext cx="7028872" cy="5211321"/>
          </a:xfrm>
          <a:prstGeom prst="rect">
            <a:avLst/>
          </a:prstGeom>
        </p:spPr>
      </p:pic>
      <p:cxnSp>
        <p:nvCxnSpPr>
          <p:cNvPr id="9" name="Connecteur droit avec flèche 8">
            <a:extLst>
              <a:ext uri="{FF2B5EF4-FFF2-40B4-BE49-F238E27FC236}">
                <a16:creationId xmlns:a16="http://schemas.microsoft.com/office/drawing/2014/main" id="{0E1354D9-22B4-494D-8ECE-E1C5DEF8D374}"/>
              </a:ext>
            </a:extLst>
          </p:cNvPr>
          <p:cNvCxnSpPr>
            <a:cxnSpLocks/>
          </p:cNvCxnSpPr>
          <p:nvPr/>
        </p:nvCxnSpPr>
        <p:spPr>
          <a:xfrm>
            <a:off x="6818051" y="4048218"/>
            <a:ext cx="0" cy="541538"/>
          </a:xfrm>
          <a:prstGeom prst="straightConnector1">
            <a:avLst/>
          </a:prstGeom>
          <a:ln>
            <a:solidFill>
              <a:srgbClr val="FF0000"/>
            </a:solidFill>
            <a:headEnd type="arrow" w="med" len="med"/>
            <a:tailEnd type="arrow" w="med" len="med"/>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62A15D77-B3B5-4C31-8181-2C3DD535FD7B}"/>
              </a:ext>
            </a:extLst>
          </p:cNvPr>
          <p:cNvCxnSpPr>
            <a:cxnSpLocks/>
          </p:cNvCxnSpPr>
          <p:nvPr/>
        </p:nvCxnSpPr>
        <p:spPr>
          <a:xfrm>
            <a:off x="4351537" y="4181382"/>
            <a:ext cx="0" cy="1927935"/>
          </a:xfrm>
          <a:prstGeom prst="straightConnector1">
            <a:avLst/>
          </a:prstGeom>
          <a:ln>
            <a:solidFill>
              <a:srgbClr val="FF0000"/>
            </a:solidFill>
            <a:prstDash val="sysDot"/>
            <a:headEnd type="none" w="med" len="med"/>
            <a:tailEnd type="none" w="med" len="med"/>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2828137"/>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15"/>
          <p:cNvSpPr txBox="1">
            <a:spLocks noChangeArrowheads="1"/>
          </p:cNvSpPr>
          <p:nvPr/>
        </p:nvSpPr>
        <p:spPr bwMode="auto">
          <a:xfrm>
            <a:off x="268750" y="1450273"/>
            <a:ext cx="8551722"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800"/>
              </a:spcBef>
              <a:buClr>
                <a:schemeClr val="accent2"/>
              </a:buClr>
              <a:buSzPct val="100000"/>
            </a:pPr>
            <a:r>
              <a:rPr lang="fr-FR" altLang="fr-FR" u="sng" dirty="0">
                <a:solidFill>
                  <a:srgbClr val="333399"/>
                </a:solidFill>
                <a:latin typeface="Trebuchet MS" panose="020B0603020202020204" pitchFamily="34" charset="0"/>
              </a:rPr>
              <a:t>Etat du parc actuel</a:t>
            </a:r>
            <a:r>
              <a:rPr lang="fr-FR" altLang="fr-FR" dirty="0">
                <a:solidFill>
                  <a:srgbClr val="333399"/>
                </a:solidFill>
                <a:latin typeface="Trebuchet MS" panose="020B0603020202020204" pitchFamily="34" charset="0"/>
              </a:rPr>
              <a:t> : </a:t>
            </a:r>
            <a:r>
              <a:rPr lang="fr-FR" altLang="fr-FR" sz="1600" dirty="0">
                <a:solidFill>
                  <a:srgbClr val="333399"/>
                </a:solidFill>
                <a:latin typeface="Trebuchet MS" panose="020B0603020202020204" pitchFamily="34" charset="0"/>
              </a:rPr>
              <a:t>forages simples (sans réinjection) réalisés dans les années 80</a:t>
            </a: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r>
              <a:rPr lang="fr-FR" altLang="fr-FR" u="sng" dirty="0">
                <a:solidFill>
                  <a:srgbClr val="333399"/>
                </a:solidFill>
                <a:latin typeface="Trebuchet MS" panose="020B0603020202020204" pitchFamily="34" charset="0"/>
              </a:rPr>
              <a:t>Projets ou études en doublet</a:t>
            </a:r>
            <a:endParaRPr lang="fr-FR" altLang="fr-FR" dirty="0">
              <a:solidFill>
                <a:srgbClr val="333399"/>
              </a:solidFill>
              <a:latin typeface="Trebuchet MS" panose="020B0603020202020204" pitchFamily="34" charset="0"/>
            </a:endParaRPr>
          </a:p>
          <a:p>
            <a:pPr algn="just">
              <a:spcBef>
                <a:spcPts val="1800"/>
              </a:spcBef>
              <a:buClr>
                <a:schemeClr val="accent2"/>
              </a:buClr>
              <a:buSzPct val="100000"/>
            </a:pPr>
            <a:endParaRPr lang="fr-FR" altLang="fr-FR" u="sng" dirty="0">
              <a:solidFill>
                <a:srgbClr val="333399"/>
              </a:solidFill>
              <a:latin typeface="Trebuchet MS" panose="020B0603020202020204" pitchFamily="34" charset="0"/>
            </a:endParaRPr>
          </a:p>
        </p:txBody>
      </p:sp>
      <p:sp>
        <p:nvSpPr>
          <p:cNvPr id="5"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3</a:t>
            </a:fld>
            <a:endParaRPr lang="fr-FR" dirty="0">
              <a:solidFill>
                <a:srgbClr val="E1E805"/>
              </a:solidFill>
            </a:endParaRPr>
          </a:p>
        </p:txBody>
      </p:sp>
      <p:sp>
        <p:nvSpPr>
          <p:cNvPr id="6" name="Rectangle 2">
            <a:extLst>
              <a:ext uri="{FF2B5EF4-FFF2-40B4-BE49-F238E27FC236}">
                <a16:creationId xmlns:a16="http://schemas.microsoft.com/office/drawing/2014/main" id="{49C676F9-D541-4668-9BCC-D8B8AC509BFA}"/>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graphicFrame>
        <p:nvGraphicFramePr>
          <p:cNvPr id="2" name="Tableau 2">
            <a:extLst>
              <a:ext uri="{FF2B5EF4-FFF2-40B4-BE49-F238E27FC236}">
                <a16:creationId xmlns:a16="http://schemas.microsoft.com/office/drawing/2014/main" id="{E21241F7-1CFE-4AF4-8B39-E7FDD0318B1D}"/>
              </a:ext>
            </a:extLst>
          </p:cNvPr>
          <p:cNvGraphicFramePr>
            <a:graphicFrameLocks noGrp="1"/>
          </p:cNvGraphicFramePr>
          <p:nvPr>
            <p:extLst>
              <p:ext uri="{D42A27DB-BD31-4B8C-83A1-F6EECF244321}">
                <p14:modId xmlns:p14="http://schemas.microsoft.com/office/powerpoint/2010/main" val="2300072919"/>
              </p:ext>
            </p:extLst>
          </p:nvPr>
        </p:nvGraphicFramePr>
        <p:xfrm>
          <a:off x="994299" y="2079440"/>
          <a:ext cx="7696940" cy="1483360"/>
        </p:xfrm>
        <a:graphic>
          <a:graphicData uri="http://schemas.openxmlformats.org/drawingml/2006/table">
            <a:tbl>
              <a:tblPr firstRow="1" bandRow="1">
                <a:tableStyleId>{5C22544A-7EE6-4342-B048-85BDC9FD1C3A}</a:tableStyleId>
              </a:tblPr>
              <a:tblGrid>
                <a:gridCol w="2547891">
                  <a:extLst>
                    <a:ext uri="{9D8B030D-6E8A-4147-A177-3AD203B41FA5}">
                      <a16:colId xmlns:a16="http://schemas.microsoft.com/office/drawing/2014/main" val="2688549768"/>
                    </a:ext>
                  </a:extLst>
                </a:gridCol>
                <a:gridCol w="2583402">
                  <a:extLst>
                    <a:ext uri="{9D8B030D-6E8A-4147-A177-3AD203B41FA5}">
                      <a16:colId xmlns:a16="http://schemas.microsoft.com/office/drawing/2014/main" val="189748220"/>
                    </a:ext>
                  </a:extLst>
                </a:gridCol>
                <a:gridCol w="2565647">
                  <a:extLst>
                    <a:ext uri="{9D8B030D-6E8A-4147-A177-3AD203B41FA5}">
                      <a16:colId xmlns:a16="http://schemas.microsoft.com/office/drawing/2014/main" val="58554190"/>
                    </a:ext>
                  </a:extLst>
                </a:gridCol>
              </a:tblGrid>
              <a:tr h="370840">
                <a:tc>
                  <a:txBody>
                    <a:bodyPr/>
                    <a:lstStyle/>
                    <a:p>
                      <a:pPr algn="ctr"/>
                      <a:r>
                        <a:rPr lang="fr-FR" sz="1600" dirty="0"/>
                        <a:t>Nom</a:t>
                      </a:r>
                    </a:p>
                  </a:txBody>
                  <a:tcPr anchor="ctr"/>
                </a:tc>
                <a:tc>
                  <a:txBody>
                    <a:bodyPr/>
                    <a:lstStyle/>
                    <a:p>
                      <a:pPr algn="ctr"/>
                      <a:r>
                        <a:rPr lang="fr-FR" sz="1600" dirty="0"/>
                        <a:t>Puissance (GWh/an)</a:t>
                      </a:r>
                    </a:p>
                  </a:txBody>
                  <a:tcPr anchor="ctr"/>
                </a:tc>
                <a:tc>
                  <a:txBody>
                    <a:bodyPr/>
                    <a:lstStyle/>
                    <a:p>
                      <a:pPr algn="ctr"/>
                      <a:r>
                        <a:rPr lang="fr-FR" sz="1600" dirty="0"/>
                        <a:t>Volume prélevé (m</a:t>
                      </a:r>
                      <a:r>
                        <a:rPr lang="fr-FR" sz="1600" baseline="30000" dirty="0"/>
                        <a:t>3</a:t>
                      </a:r>
                      <a:r>
                        <a:rPr lang="fr-FR" sz="1600" dirty="0"/>
                        <a:t>/an)</a:t>
                      </a:r>
                    </a:p>
                  </a:txBody>
                  <a:tcPr anchor="ctr"/>
                </a:tc>
                <a:extLst>
                  <a:ext uri="{0D108BD9-81ED-4DB2-BD59-A6C34878D82A}">
                    <a16:rowId xmlns:a16="http://schemas.microsoft.com/office/drawing/2014/main" val="2708407093"/>
                  </a:ext>
                </a:extLst>
              </a:tr>
              <a:tr h="370840">
                <a:tc>
                  <a:txBody>
                    <a:bodyPr/>
                    <a:lstStyle/>
                    <a:p>
                      <a:pPr algn="l"/>
                      <a:r>
                        <a:rPr lang="fr-FR" sz="1600" dirty="0" err="1"/>
                        <a:t>Mériadeck</a:t>
                      </a:r>
                      <a:endParaRPr lang="fr-FR" sz="1600" dirty="0"/>
                    </a:p>
                  </a:txBody>
                  <a:tcPr anchor="ctr"/>
                </a:tc>
                <a:tc>
                  <a:txBody>
                    <a:bodyPr/>
                    <a:lstStyle/>
                    <a:p>
                      <a:pPr algn="ctr"/>
                      <a:r>
                        <a:rPr lang="fr-FR" sz="1600" dirty="0"/>
                        <a:t>4 à 5</a:t>
                      </a:r>
                    </a:p>
                  </a:txBody>
                  <a:tcPr anchor="ctr"/>
                </a:tc>
                <a:tc>
                  <a:txBody>
                    <a:bodyPr/>
                    <a:lstStyle/>
                    <a:p>
                      <a:pPr algn="r"/>
                      <a:r>
                        <a:rPr lang="fr-FR" sz="1600" dirty="0"/>
                        <a:t>250 000</a:t>
                      </a:r>
                    </a:p>
                  </a:txBody>
                  <a:tcPr marR="180000" anchor="ctr"/>
                </a:tc>
                <a:extLst>
                  <a:ext uri="{0D108BD9-81ED-4DB2-BD59-A6C34878D82A}">
                    <a16:rowId xmlns:a16="http://schemas.microsoft.com/office/drawing/2014/main" val="124693585"/>
                  </a:ext>
                </a:extLst>
              </a:tr>
              <a:tr h="370840">
                <a:tc>
                  <a:txBody>
                    <a:bodyPr/>
                    <a:lstStyle/>
                    <a:p>
                      <a:pPr algn="l"/>
                      <a:r>
                        <a:rPr lang="fr-FR" sz="1600" dirty="0"/>
                        <a:t>BA106</a:t>
                      </a:r>
                    </a:p>
                  </a:txBody>
                  <a:tcPr anchor="ctr"/>
                </a:tc>
                <a:tc>
                  <a:txBody>
                    <a:bodyPr/>
                    <a:lstStyle/>
                    <a:p>
                      <a:pPr algn="ctr"/>
                      <a:r>
                        <a:rPr lang="fr-FR" sz="1600" dirty="0"/>
                        <a:t>6 à 7</a:t>
                      </a:r>
                    </a:p>
                  </a:txBody>
                  <a:tcPr anchor="ctr"/>
                </a:tc>
                <a:tc>
                  <a:txBody>
                    <a:bodyPr/>
                    <a:lstStyle/>
                    <a:p>
                      <a:pPr algn="r"/>
                      <a:r>
                        <a:rPr lang="fr-FR" sz="1600" dirty="0"/>
                        <a:t>1 000 000</a:t>
                      </a:r>
                    </a:p>
                  </a:txBody>
                  <a:tcPr marR="180000" anchor="ctr"/>
                </a:tc>
                <a:extLst>
                  <a:ext uri="{0D108BD9-81ED-4DB2-BD59-A6C34878D82A}">
                    <a16:rowId xmlns:a16="http://schemas.microsoft.com/office/drawing/2014/main" val="4224206591"/>
                  </a:ext>
                </a:extLst>
              </a:tr>
              <a:tr h="370840">
                <a:tc>
                  <a:txBody>
                    <a:bodyPr/>
                    <a:lstStyle/>
                    <a:p>
                      <a:pPr algn="l"/>
                      <a:r>
                        <a:rPr lang="fr-FR" sz="1600" dirty="0" err="1"/>
                        <a:t>Saige-Formanoir</a:t>
                      </a:r>
                      <a:endParaRPr lang="fr-FR" sz="1600" dirty="0"/>
                    </a:p>
                  </a:txBody>
                  <a:tcPr anchor="ctr"/>
                </a:tc>
                <a:tc>
                  <a:txBody>
                    <a:bodyPr/>
                    <a:lstStyle/>
                    <a:p>
                      <a:pPr algn="ctr"/>
                      <a:r>
                        <a:rPr lang="fr-FR" sz="1600" dirty="0"/>
                        <a:t>10 à 12</a:t>
                      </a:r>
                    </a:p>
                  </a:txBody>
                  <a:tcPr anchor="ctr"/>
                </a:tc>
                <a:tc>
                  <a:txBody>
                    <a:bodyPr/>
                    <a:lstStyle/>
                    <a:p>
                      <a:pPr algn="r"/>
                      <a:r>
                        <a:rPr lang="fr-FR" sz="1600" dirty="0"/>
                        <a:t>300 000</a:t>
                      </a:r>
                    </a:p>
                  </a:txBody>
                  <a:tcPr marR="180000" anchor="ctr"/>
                </a:tc>
                <a:extLst>
                  <a:ext uri="{0D108BD9-81ED-4DB2-BD59-A6C34878D82A}">
                    <a16:rowId xmlns:a16="http://schemas.microsoft.com/office/drawing/2014/main" val="1596598529"/>
                  </a:ext>
                </a:extLst>
              </a:tr>
            </a:tbl>
          </a:graphicData>
        </a:graphic>
      </p:graphicFrame>
      <p:graphicFrame>
        <p:nvGraphicFramePr>
          <p:cNvPr id="8" name="Tableau 2">
            <a:extLst>
              <a:ext uri="{FF2B5EF4-FFF2-40B4-BE49-F238E27FC236}">
                <a16:creationId xmlns:a16="http://schemas.microsoft.com/office/drawing/2014/main" id="{98037A99-2479-4D02-95B1-A5142FD59F0A}"/>
              </a:ext>
            </a:extLst>
          </p:cNvPr>
          <p:cNvGraphicFramePr>
            <a:graphicFrameLocks noGrp="1"/>
          </p:cNvGraphicFramePr>
          <p:nvPr>
            <p:extLst>
              <p:ext uri="{D42A27DB-BD31-4B8C-83A1-F6EECF244321}">
                <p14:modId xmlns:p14="http://schemas.microsoft.com/office/powerpoint/2010/main" val="1452546926"/>
              </p:ext>
            </p:extLst>
          </p:nvPr>
        </p:nvGraphicFramePr>
        <p:xfrm>
          <a:off x="994299" y="4458960"/>
          <a:ext cx="7696940" cy="1483360"/>
        </p:xfrm>
        <a:graphic>
          <a:graphicData uri="http://schemas.openxmlformats.org/drawingml/2006/table">
            <a:tbl>
              <a:tblPr firstRow="1" bandRow="1">
                <a:tableStyleId>{5C22544A-7EE6-4342-B048-85BDC9FD1C3A}</a:tableStyleId>
              </a:tblPr>
              <a:tblGrid>
                <a:gridCol w="2621624">
                  <a:extLst>
                    <a:ext uri="{9D8B030D-6E8A-4147-A177-3AD203B41FA5}">
                      <a16:colId xmlns:a16="http://schemas.microsoft.com/office/drawing/2014/main" val="2688549768"/>
                    </a:ext>
                  </a:extLst>
                </a:gridCol>
                <a:gridCol w="2584306">
                  <a:extLst>
                    <a:ext uri="{9D8B030D-6E8A-4147-A177-3AD203B41FA5}">
                      <a16:colId xmlns:a16="http://schemas.microsoft.com/office/drawing/2014/main" val="189748220"/>
                    </a:ext>
                  </a:extLst>
                </a:gridCol>
                <a:gridCol w="2491010">
                  <a:extLst>
                    <a:ext uri="{9D8B030D-6E8A-4147-A177-3AD203B41FA5}">
                      <a16:colId xmlns:a16="http://schemas.microsoft.com/office/drawing/2014/main" val="58554190"/>
                    </a:ext>
                  </a:extLst>
                </a:gridCol>
              </a:tblGrid>
              <a:tr h="370840">
                <a:tc>
                  <a:txBody>
                    <a:bodyPr/>
                    <a:lstStyle/>
                    <a:p>
                      <a:pPr algn="ctr"/>
                      <a:r>
                        <a:rPr lang="fr-FR" sz="1600" dirty="0"/>
                        <a:t>Nom</a:t>
                      </a:r>
                    </a:p>
                  </a:txBody>
                  <a:tcPr anchor="ctr"/>
                </a:tc>
                <a:tc>
                  <a:txBody>
                    <a:bodyPr/>
                    <a:lstStyle/>
                    <a:p>
                      <a:pPr algn="ctr"/>
                      <a:r>
                        <a:rPr lang="fr-FR" sz="1600" dirty="0"/>
                        <a:t>Puissance (GWh/an)</a:t>
                      </a:r>
                    </a:p>
                  </a:txBody>
                  <a:tcPr anchor="ctr"/>
                </a:tc>
                <a:tc>
                  <a:txBody>
                    <a:bodyPr/>
                    <a:lstStyle/>
                    <a:p>
                      <a:pPr algn="ctr"/>
                      <a:r>
                        <a:rPr lang="fr-FR" sz="1600" dirty="0"/>
                        <a:t>Volume prélevé (m</a:t>
                      </a:r>
                      <a:r>
                        <a:rPr lang="fr-FR" sz="1600" baseline="30000" dirty="0"/>
                        <a:t>3</a:t>
                      </a:r>
                      <a:r>
                        <a:rPr lang="fr-FR" sz="1600" dirty="0"/>
                        <a:t>/an)</a:t>
                      </a:r>
                    </a:p>
                  </a:txBody>
                  <a:tcPr anchor="ctr"/>
                </a:tc>
                <a:extLst>
                  <a:ext uri="{0D108BD9-81ED-4DB2-BD59-A6C34878D82A}">
                    <a16:rowId xmlns:a16="http://schemas.microsoft.com/office/drawing/2014/main" val="2708407093"/>
                  </a:ext>
                </a:extLst>
              </a:tr>
              <a:tr h="370840">
                <a:tc>
                  <a:txBody>
                    <a:bodyPr/>
                    <a:lstStyle/>
                    <a:p>
                      <a:pPr algn="l"/>
                      <a:r>
                        <a:rPr lang="fr-FR" sz="1600" dirty="0"/>
                        <a:t>Plaine Garonne Energie</a:t>
                      </a:r>
                    </a:p>
                  </a:txBody>
                  <a:tcPr anchor="ctr"/>
                </a:tc>
                <a:tc>
                  <a:txBody>
                    <a:bodyPr/>
                    <a:lstStyle/>
                    <a:p>
                      <a:pPr algn="ctr"/>
                      <a:r>
                        <a:rPr lang="fr-FR" sz="1600" dirty="0"/>
                        <a:t>120</a:t>
                      </a:r>
                    </a:p>
                  </a:txBody>
                  <a:tcPr anchor="ctr"/>
                </a:tc>
                <a:tc>
                  <a:txBody>
                    <a:bodyPr/>
                    <a:lstStyle/>
                    <a:p>
                      <a:pPr algn="r"/>
                      <a:r>
                        <a:rPr lang="fr-FR" sz="1600" dirty="0"/>
                        <a:t>1 500 000</a:t>
                      </a:r>
                    </a:p>
                  </a:txBody>
                  <a:tcPr marR="180000" anchor="ctr"/>
                </a:tc>
                <a:extLst>
                  <a:ext uri="{0D108BD9-81ED-4DB2-BD59-A6C34878D82A}">
                    <a16:rowId xmlns:a16="http://schemas.microsoft.com/office/drawing/2014/main" val="124693585"/>
                  </a:ext>
                </a:extLst>
              </a:tr>
              <a:tr h="370840">
                <a:tc>
                  <a:txBody>
                    <a:bodyPr/>
                    <a:lstStyle/>
                    <a:p>
                      <a:pPr algn="l"/>
                      <a:r>
                        <a:rPr lang="fr-FR" sz="1600" dirty="0"/>
                        <a:t>Métropole Sud</a:t>
                      </a:r>
                    </a:p>
                  </a:txBody>
                  <a:tcPr anchor="ctr"/>
                </a:tc>
                <a:tc>
                  <a:txBody>
                    <a:bodyPr/>
                    <a:lstStyle/>
                    <a:p>
                      <a:pPr algn="ctr"/>
                      <a:r>
                        <a:rPr lang="fr-FR" sz="1600" dirty="0"/>
                        <a:t>60 à 120</a:t>
                      </a:r>
                    </a:p>
                  </a:txBody>
                  <a:tcPr anchor="ctr"/>
                </a:tc>
                <a:tc>
                  <a:txBody>
                    <a:bodyPr/>
                    <a:lstStyle/>
                    <a:p>
                      <a:pPr algn="r"/>
                      <a:r>
                        <a:rPr lang="fr-FR" sz="1600" dirty="0"/>
                        <a:t>800 000 à 1 500 000</a:t>
                      </a:r>
                    </a:p>
                  </a:txBody>
                  <a:tcPr marR="180000" anchor="ctr"/>
                </a:tc>
                <a:extLst>
                  <a:ext uri="{0D108BD9-81ED-4DB2-BD59-A6C34878D82A}">
                    <a16:rowId xmlns:a16="http://schemas.microsoft.com/office/drawing/2014/main" val="4224206591"/>
                  </a:ext>
                </a:extLst>
              </a:tr>
              <a:tr h="370840">
                <a:tc>
                  <a:txBody>
                    <a:bodyPr/>
                    <a:lstStyle/>
                    <a:p>
                      <a:pPr algn="l"/>
                      <a:r>
                        <a:rPr lang="fr-FR" sz="1600" dirty="0"/>
                        <a:t>Grand Parc</a:t>
                      </a:r>
                    </a:p>
                  </a:txBody>
                  <a:tcPr anchor="ctr"/>
                </a:tc>
                <a:tc>
                  <a:txBody>
                    <a:bodyPr/>
                    <a:lstStyle/>
                    <a:p>
                      <a:pPr algn="ctr"/>
                      <a:r>
                        <a:rPr lang="fr-FR" sz="1600" dirty="0"/>
                        <a:t>40 à 50</a:t>
                      </a:r>
                    </a:p>
                  </a:txBody>
                  <a:tcPr anchor="ctr"/>
                </a:tc>
                <a:tc>
                  <a:txBody>
                    <a:bodyPr/>
                    <a:lstStyle/>
                    <a:p>
                      <a:pPr algn="r"/>
                      <a:r>
                        <a:rPr lang="fr-FR" sz="1600" dirty="0"/>
                        <a:t>780 000</a:t>
                      </a:r>
                    </a:p>
                  </a:txBody>
                  <a:tcPr marR="180000" anchor="ctr"/>
                </a:tc>
                <a:extLst>
                  <a:ext uri="{0D108BD9-81ED-4DB2-BD59-A6C34878D82A}">
                    <a16:rowId xmlns:a16="http://schemas.microsoft.com/office/drawing/2014/main" val="1596598529"/>
                  </a:ext>
                </a:extLst>
              </a:tr>
            </a:tbl>
          </a:graphicData>
        </a:graphic>
      </p:graphicFrame>
    </p:spTree>
    <p:extLst>
      <p:ext uri="{BB962C8B-B14F-4D97-AF65-F5344CB8AC3E}">
        <p14:creationId xmlns:p14="http://schemas.microsoft.com/office/powerpoint/2010/main" val="375829553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du contenu 4" descr="Une image contenant texte&#10;&#10;Description générée automatiquement">
            <a:extLst>
              <a:ext uri="{FF2B5EF4-FFF2-40B4-BE49-F238E27FC236}">
                <a16:creationId xmlns:a16="http://schemas.microsoft.com/office/drawing/2014/main" id="{65B515E3-FE57-488D-B9C6-ABBB28C2060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0126" y="1387597"/>
            <a:ext cx="6308405" cy="5146735"/>
          </a:xfrm>
        </p:spPr>
      </p:pic>
      <p:sp>
        <p:nvSpPr>
          <p:cNvPr id="3" name="Rectangle 2">
            <a:extLst>
              <a:ext uri="{FF2B5EF4-FFF2-40B4-BE49-F238E27FC236}">
                <a16:creationId xmlns:a16="http://schemas.microsoft.com/office/drawing/2014/main" id="{75FD6559-68E6-4556-B363-D3CD8ACFFDA5}"/>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sp>
        <p:nvSpPr>
          <p:cNvPr id="6" name="Accolade ouvrante 5">
            <a:extLst>
              <a:ext uri="{FF2B5EF4-FFF2-40B4-BE49-F238E27FC236}">
                <a16:creationId xmlns:a16="http://schemas.microsoft.com/office/drawing/2014/main" id="{366D3137-A9E5-4263-B286-08039943D318}"/>
              </a:ext>
            </a:extLst>
          </p:cNvPr>
          <p:cNvSpPr/>
          <p:nvPr/>
        </p:nvSpPr>
        <p:spPr>
          <a:xfrm>
            <a:off x="1973795" y="1793289"/>
            <a:ext cx="316331" cy="1766657"/>
          </a:xfrm>
          <a:prstGeom prst="leftBrace">
            <a:avLst/>
          </a:prstGeom>
          <a:ln>
            <a:solidFill>
              <a:srgbClr val="33339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7" name="ZoneTexte 6">
            <a:extLst>
              <a:ext uri="{FF2B5EF4-FFF2-40B4-BE49-F238E27FC236}">
                <a16:creationId xmlns:a16="http://schemas.microsoft.com/office/drawing/2014/main" id="{17CB1BE1-3A21-4C20-99F2-4FB233E0C52D}"/>
              </a:ext>
            </a:extLst>
          </p:cNvPr>
          <p:cNvSpPr txBox="1"/>
          <p:nvPr/>
        </p:nvSpPr>
        <p:spPr>
          <a:xfrm>
            <a:off x="663165" y="2455584"/>
            <a:ext cx="1260629" cy="369332"/>
          </a:xfrm>
          <a:prstGeom prst="rect">
            <a:avLst/>
          </a:prstGeom>
          <a:noFill/>
        </p:spPr>
        <p:txBody>
          <a:bodyPr wrap="square" rtlCol="0">
            <a:spAutoFit/>
          </a:bodyPr>
          <a:lstStyle/>
          <a:p>
            <a:pPr algn="ctr"/>
            <a:r>
              <a:rPr lang="fr-FR" dirty="0">
                <a:solidFill>
                  <a:srgbClr val="333399"/>
                </a:solidFill>
                <a:latin typeface="Trebuchet MS" panose="020B0603020202020204" pitchFamily="34" charset="0"/>
              </a:rPr>
              <a:t>Existants</a:t>
            </a:r>
          </a:p>
        </p:txBody>
      </p:sp>
      <p:sp>
        <p:nvSpPr>
          <p:cNvPr id="8" name="Accolade ouvrante 7">
            <a:extLst>
              <a:ext uri="{FF2B5EF4-FFF2-40B4-BE49-F238E27FC236}">
                <a16:creationId xmlns:a16="http://schemas.microsoft.com/office/drawing/2014/main" id="{FDAAEACF-BD31-4846-9523-CF1C3F88F2D3}"/>
              </a:ext>
            </a:extLst>
          </p:cNvPr>
          <p:cNvSpPr/>
          <p:nvPr/>
        </p:nvSpPr>
        <p:spPr>
          <a:xfrm>
            <a:off x="1973481" y="3663206"/>
            <a:ext cx="316331" cy="2258200"/>
          </a:xfrm>
          <a:prstGeom prst="leftBrace">
            <a:avLst/>
          </a:prstGeom>
          <a:ln>
            <a:solidFill>
              <a:srgbClr val="333399"/>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a:p>
        </p:txBody>
      </p:sp>
      <p:sp>
        <p:nvSpPr>
          <p:cNvPr id="9" name="ZoneTexte 8">
            <a:extLst>
              <a:ext uri="{FF2B5EF4-FFF2-40B4-BE49-F238E27FC236}">
                <a16:creationId xmlns:a16="http://schemas.microsoft.com/office/drawing/2014/main" id="{2E013902-D41B-4B47-BE87-D116E655E351}"/>
              </a:ext>
            </a:extLst>
          </p:cNvPr>
          <p:cNvSpPr txBox="1"/>
          <p:nvPr/>
        </p:nvSpPr>
        <p:spPr>
          <a:xfrm>
            <a:off x="349494" y="4223368"/>
            <a:ext cx="1887969" cy="646331"/>
          </a:xfrm>
          <a:prstGeom prst="rect">
            <a:avLst/>
          </a:prstGeom>
          <a:noFill/>
          <a:ln>
            <a:noFill/>
          </a:ln>
        </p:spPr>
        <p:txBody>
          <a:bodyPr wrap="square" rtlCol="0">
            <a:spAutoFit/>
          </a:bodyPr>
          <a:lstStyle/>
          <a:p>
            <a:pPr algn="ctr"/>
            <a:r>
              <a:rPr lang="fr-FR" dirty="0">
                <a:solidFill>
                  <a:srgbClr val="333399"/>
                </a:solidFill>
                <a:latin typeface="Trebuchet MS" panose="020B0603020202020204" pitchFamily="34" charset="0"/>
              </a:rPr>
              <a:t>Nouveaux projets</a:t>
            </a:r>
          </a:p>
        </p:txBody>
      </p:sp>
      <p:cxnSp>
        <p:nvCxnSpPr>
          <p:cNvPr id="11" name="Connecteur droit 10">
            <a:extLst>
              <a:ext uri="{FF2B5EF4-FFF2-40B4-BE49-F238E27FC236}">
                <a16:creationId xmlns:a16="http://schemas.microsoft.com/office/drawing/2014/main" id="{EBC970E3-5E86-48FC-BFF3-D393F3B7330A}"/>
              </a:ext>
            </a:extLst>
          </p:cNvPr>
          <p:cNvCxnSpPr>
            <a:cxnSpLocks/>
          </p:cNvCxnSpPr>
          <p:nvPr/>
        </p:nvCxnSpPr>
        <p:spPr>
          <a:xfrm>
            <a:off x="4261283" y="2689934"/>
            <a:ext cx="1207362"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3" name="Connecteur droit 12">
            <a:extLst>
              <a:ext uri="{FF2B5EF4-FFF2-40B4-BE49-F238E27FC236}">
                <a16:creationId xmlns:a16="http://schemas.microsoft.com/office/drawing/2014/main" id="{901C0092-1249-45D5-8A51-56D43643F031}"/>
              </a:ext>
            </a:extLst>
          </p:cNvPr>
          <p:cNvCxnSpPr>
            <a:cxnSpLocks/>
          </p:cNvCxnSpPr>
          <p:nvPr/>
        </p:nvCxnSpPr>
        <p:spPr>
          <a:xfrm>
            <a:off x="3863268" y="4582357"/>
            <a:ext cx="39934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5" name="Connecteur droit 14">
            <a:extLst>
              <a:ext uri="{FF2B5EF4-FFF2-40B4-BE49-F238E27FC236}">
                <a16:creationId xmlns:a16="http://schemas.microsoft.com/office/drawing/2014/main" id="{48F5B8D6-2EA6-411D-8AEA-A810FDF974EE}"/>
              </a:ext>
            </a:extLst>
          </p:cNvPr>
          <p:cNvCxnSpPr>
            <a:cxnSpLocks/>
          </p:cNvCxnSpPr>
          <p:nvPr/>
        </p:nvCxnSpPr>
        <p:spPr>
          <a:xfrm>
            <a:off x="6448149" y="5045476"/>
            <a:ext cx="201227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7" name="Connecteur droit 16">
            <a:extLst>
              <a:ext uri="{FF2B5EF4-FFF2-40B4-BE49-F238E27FC236}">
                <a16:creationId xmlns:a16="http://schemas.microsoft.com/office/drawing/2014/main" id="{3C1CEE9B-2C57-4F82-BBF0-A25160A5C315}"/>
              </a:ext>
            </a:extLst>
          </p:cNvPr>
          <p:cNvCxnSpPr>
            <a:cxnSpLocks/>
          </p:cNvCxnSpPr>
          <p:nvPr/>
        </p:nvCxnSpPr>
        <p:spPr>
          <a:xfrm>
            <a:off x="3255147" y="5251142"/>
            <a:ext cx="520527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9" name="Connecteur droit 18">
            <a:extLst>
              <a:ext uri="{FF2B5EF4-FFF2-40B4-BE49-F238E27FC236}">
                <a16:creationId xmlns:a16="http://schemas.microsoft.com/office/drawing/2014/main" id="{F0CE6493-341D-402D-9C36-066CABEF7D1F}"/>
              </a:ext>
            </a:extLst>
          </p:cNvPr>
          <p:cNvCxnSpPr>
            <a:cxnSpLocks/>
          </p:cNvCxnSpPr>
          <p:nvPr/>
        </p:nvCxnSpPr>
        <p:spPr>
          <a:xfrm>
            <a:off x="5894774" y="5921406"/>
            <a:ext cx="2265285"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3496660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a:extLst>
              <a:ext uri="{FF2B5EF4-FFF2-40B4-BE49-F238E27FC236}">
                <a16:creationId xmlns:a16="http://schemas.microsoft.com/office/drawing/2014/main" id="{2C052349-4A79-40F1-A79E-1581F3794E41}"/>
              </a:ext>
            </a:extLst>
          </p:cNvPr>
          <p:cNvSpPr>
            <a:spLocks noGrp="1"/>
          </p:cNvSpPr>
          <p:nvPr>
            <p:ph idx="1"/>
          </p:nvPr>
        </p:nvSpPr>
        <p:spPr/>
        <p:txBody>
          <a:bodyPr>
            <a:noAutofit/>
          </a:bodyPr>
          <a:lstStyle/>
          <a:p>
            <a:pPr marL="0" indent="0">
              <a:buNone/>
            </a:pPr>
            <a:r>
              <a:rPr lang="fr-FR" dirty="0"/>
              <a:t>Deux types d’alternatives sont proposés :</a:t>
            </a:r>
          </a:p>
          <a:p>
            <a:pPr marL="0" indent="0">
              <a:buNone/>
            </a:pPr>
            <a:endParaRPr lang="fr-FR" dirty="0"/>
          </a:p>
          <a:p>
            <a:pPr marL="457200" indent="-457200">
              <a:buClr>
                <a:schemeClr val="accent6">
                  <a:lumMod val="75000"/>
                </a:schemeClr>
              </a:buClr>
              <a:buFont typeface="+mj-lt"/>
              <a:buAutoNum type="arabicParenR"/>
            </a:pPr>
            <a:r>
              <a:rPr lang="fr-FR" dirty="0"/>
              <a:t>Réinjection dans un </a:t>
            </a:r>
            <a:r>
              <a:rPr lang="fr-FR" u="sng" dirty="0"/>
              <a:t>autre réservoir</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réservoirs : Oligocène ou Eocène</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réduction des coûts (forage injecteur moins profond)</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opportunité de réponse à un enjeu environnemental (dénoyage de l’Oligocène ou creux piézométrique de l’Eocène)</a:t>
            </a:r>
          </a:p>
          <a:p>
            <a:pPr marL="457200" indent="-457200">
              <a:spcBef>
                <a:spcPts val="2400"/>
              </a:spcBef>
              <a:buClr>
                <a:schemeClr val="accent6">
                  <a:lumMod val="75000"/>
                </a:schemeClr>
              </a:buClr>
              <a:buFont typeface="+mj-lt"/>
              <a:buAutoNum type="arabicParenR"/>
            </a:pPr>
            <a:r>
              <a:rPr lang="fr-FR" dirty="0"/>
              <a:t>Valorisation en </a:t>
            </a:r>
            <a:r>
              <a:rPr lang="fr-FR" u="sng" dirty="0"/>
              <a:t>eau potable</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qualité globalement compatible avec la norme eau potable</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coût lié à la réinjection évité</a:t>
            </a:r>
          </a:p>
          <a:p>
            <a:pPr marL="757238" lvl="1" indent="-457200">
              <a:buClr>
                <a:schemeClr val="accent6">
                  <a:lumMod val="75000"/>
                </a:schemeClr>
              </a:buClr>
              <a:buFont typeface="Wingdings" panose="05000000000000000000" pitchFamily="2" charset="2"/>
              <a:buChar char="§"/>
            </a:pPr>
            <a:r>
              <a:rPr lang="fr-FR" sz="1875" dirty="0">
                <a:solidFill>
                  <a:srgbClr val="1341A1"/>
                </a:solidFill>
              </a:rPr>
              <a:t>substitution de ressource (</a:t>
            </a:r>
            <a:r>
              <a:rPr lang="fr-FR" sz="1875" dirty="0" err="1">
                <a:solidFill>
                  <a:srgbClr val="1341A1"/>
                </a:solidFill>
              </a:rPr>
              <a:t>Cénomano</a:t>
            </a:r>
            <a:r>
              <a:rPr lang="fr-FR" sz="1875" dirty="0">
                <a:solidFill>
                  <a:srgbClr val="1341A1"/>
                </a:solidFill>
              </a:rPr>
              <a:t>-Turonien centre non déficitaire)</a:t>
            </a:r>
          </a:p>
          <a:p>
            <a:pPr marL="757238" lvl="1" indent="-457200">
              <a:buFont typeface="Wingdings" panose="05000000000000000000" pitchFamily="2" charset="2"/>
              <a:buChar char="§"/>
            </a:pPr>
            <a:endParaRPr lang="fr-FR" sz="1875" dirty="0">
              <a:solidFill>
                <a:srgbClr val="1341A1"/>
              </a:solidFill>
            </a:endParaRPr>
          </a:p>
        </p:txBody>
      </p:sp>
      <p:sp>
        <p:nvSpPr>
          <p:cNvPr id="3" name="Rectangle 2">
            <a:extLst>
              <a:ext uri="{FF2B5EF4-FFF2-40B4-BE49-F238E27FC236}">
                <a16:creationId xmlns:a16="http://schemas.microsoft.com/office/drawing/2014/main" id="{3F10A894-BEC1-4255-AEBE-8010E75BBA42}"/>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spTree>
    <p:extLst>
      <p:ext uri="{BB962C8B-B14F-4D97-AF65-F5344CB8AC3E}">
        <p14:creationId xmlns:p14="http://schemas.microsoft.com/office/powerpoint/2010/main" val="3780191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C58BF551-55C1-41BB-A319-BAA5391E3DC0}" type="slidenum">
              <a:rPr lang="fr-FR" smtClean="0">
                <a:solidFill>
                  <a:srgbClr val="E1E805"/>
                </a:solidFill>
              </a:rPr>
              <a:pPr>
                <a:defRPr/>
              </a:pPr>
              <a:t>6</a:t>
            </a:fld>
            <a:endParaRPr lang="fr-FR" dirty="0">
              <a:solidFill>
                <a:srgbClr val="E1E805"/>
              </a:solidFill>
            </a:endParaRPr>
          </a:p>
        </p:txBody>
      </p:sp>
      <p:sp>
        <p:nvSpPr>
          <p:cNvPr id="5" name="Text Box 4"/>
          <p:cNvSpPr txBox="1">
            <a:spLocks noChangeArrowheads="1"/>
          </p:cNvSpPr>
          <p:nvPr/>
        </p:nvSpPr>
        <p:spPr bwMode="auto">
          <a:xfrm>
            <a:off x="252188" y="1284337"/>
            <a:ext cx="28880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None/>
            </a:pPr>
            <a:r>
              <a:rPr lang="fr-FR" altLang="fr-FR" sz="2400" b="1" u="sng" dirty="0">
                <a:solidFill>
                  <a:srgbClr val="C0504D"/>
                </a:solidFill>
                <a:latin typeface="Gill Sans MT" pitchFamily="34" charset="0"/>
              </a:rPr>
              <a:t>Proposition</a:t>
            </a:r>
            <a:r>
              <a:rPr lang="fr-FR" altLang="fr-FR" sz="2400" b="1" u="sng" dirty="0">
                <a:solidFill>
                  <a:schemeClr val="accent2"/>
                </a:solidFill>
                <a:latin typeface="Gill Sans MT" pitchFamily="34" charset="0"/>
              </a:rPr>
              <a:t> d’avis :</a:t>
            </a:r>
          </a:p>
        </p:txBody>
      </p:sp>
      <p:sp>
        <p:nvSpPr>
          <p:cNvPr id="7" name="Rectangle 5"/>
          <p:cNvSpPr>
            <a:spLocks noChangeArrowheads="1"/>
          </p:cNvSpPr>
          <p:nvPr/>
        </p:nvSpPr>
        <p:spPr bwMode="auto">
          <a:xfrm>
            <a:off x="415636" y="1762275"/>
            <a:ext cx="8312727" cy="4208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lgn="ctr">
                <a:solidFill>
                  <a:srgbClr val="000000"/>
                </a:solidFill>
                <a:miter lim="800000"/>
                <a:headEnd/>
                <a:tailEnd/>
              </a14:hiddenLine>
            </a:ext>
          </a:extLst>
        </p:spPr>
        <p:txBody>
          <a:bodyPr wrap="square">
            <a:spAutoFit/>
          </a:bodyPr>
          <a:lstStyle/>
          <a:p>
            <a:pPr algn="just">
              <a:spcBef>
                <a:spcPts val="1107"/>
              </a:spcBef>
              <a:buClr>
                <a:schemeClr val="accent2"/>
              </a:buClr>
              <a:buSzPct val="100000"/>
            </a:pPr>
            <a:r>
              <a:rPr lang="fr-FR" altLang="fr-FR" sz="1700" dirty="0">
                <a:solidFill>
                  <a:srgbClr val="333399"/>
                </a:solidFill>
                <a:latin typeface="Trebuchet MS" panose="020B0603020202020204" pitchFamily="34" charset="0"/>
              </a:rPr>
              <a:t>Considérant :</a:t>
            </a:r>
          </a:p>
          <a:p>
            <a:pPr marL="342900" indent="-342900" algn="just">
              <a:spcBef>
                <a:spcPts val="300"/>
              </a:spcBef>
              <a:buClr>
                <a:schemeClr val="accent2"/>
              </a:buClr>
              <a:buSzPct val="100000"/>
              <a:buFont typeface="Arial" panose="020B0604020202020204" pitchFamily="34" charset="0"/>
              <a:buChar char="•"/>
            </a:pPr>
            <a:r>
              <a:rPr lang="fr-FR" altLang="fr-FR" sz="1700" dirty="0">
                <a:solidFill>
                  <a:srgbClr val="333399"/>
                </a:solidFill>
                <a:latin typeface="Trebuchet MS" panose="020B0603020202020204" pitchFamily="34" charset="0"/>
              </a:rPr>
              <a:t>la disposition 59 qui prévoit la possibilité de réaliser de la géothermie sans réinjection dans le même réservoir sous réserve qu’un argumentaire démontrant l’intérêt pour la gestion de la ressource et l’impact technico-économique ;</a:t>
            </a:r>
          </a:p>
          <a:p>
            <a:pPr marL="342900" indent="-342900" algn="just">
              <a:spcBef>
                <a:spcPts val="300"/>
              </a:spcBef>
              <a:buClr>
                <a:schemeClr val="accent2"/>
              </a:buClr>
              <a:buSzPct val="100000"/>
              <a:buFont typeface="Arial" panose="020B0604020202020204" pitchFamily="34" charset="0"/>
              <a:buChar char="•"/>
            </a:pPr>
            <a:r>
              <a:rPr lang="fr-FR" altLang="fr-FR" sz="1700" dirty="0">
                <a:solidFill>
                  <a:srgbClr val="333399"/>
                </a:solidFill>
                <a:latin typeface="Trebuchet MS" panose="020B0603020202020204" pitchFamily="34" charset="0"/>
              </a:rPr>
              <a:t>que la valorisation de l’eau prélevée dans une ressource classée non déficitaire par injection dans le réseau d’eau potable correspond à une substitution de ressource au sens de la disposition 14 ;</a:t>
            </a:r>
          </a:p>
          <a:p>
            <a:pPr algn="just">
              <a:spcBef>
                <a:spcPts val="600"/>
              </a:spcBef>
              <a:buClr>
                <a:schemeClr val="accent2"/>
              </a:buClr>
              <a:buSzPct val="100000"/>
            </a:pPr>
            <a:r>
              <a:rPr lang="fr-FR" altLang="fr-FR" sz="1700" dirty="0">
                <a:solidFill>
                  <a:srgbClr val="333399"/>
                </a:solidFill>
                <a:latin typeface="Trebuchet MS" panose="020B0603020202020204" pitchFamily="34" charset="0"/>
              </a:rPr>
              <a:t>la CLE juge que l’alternative à la réinjection dans le même réservoir qui consiste :</a:t>
            </a:r>
          </a:p>
          <a:p>
            <a:pPr marL="285750" indent="-285750" algn="just">
              <a:spcBef>
                <a:spcPts val="300"/>
              </a:spcBef>
              <a:buClr>
                <a:schemeClr val="accent2"/>
              </a:buClr>
              <a:buSzPct val="100000"/>
              <a:buFont typeface="Arial" panose="020B0604020202020204" pitchFamily="34" charset="0"/>
              <a:buChar char="•"/>
            </a:pPr>
            <a:r>
              <a:rPr lang="fr-FR" altLang="fr-FR" sz="1700" dirty="0">
                <a:solidFill>
                  <a:srgbClr val="333399"/>
                </a:solidFill>
                <a:latin typeface="Trebuchet MS" panose="020B0603020202020204" pitchFamily="34" charset="0"/>
              </a:rPr>
              <a:t>à valoriser l’eau par injection dans le réseau d’eau potable est compatible avec le SAGE et s’inscrit dans les objectifs de substitution de ressources ;</a:t>
            </a:r>
          </a:p>
          <a:p>
            <a:pPr marL="285750" indent="-285750" algn="just">
              <a:spcBef>
                <a:spcPts val="300"/>
              </a:spcBef>
              <a:buClr>
                <a:schemeClr val="accent2"/>
              </a:buClr>
              <a:buSzPct val="100000"/>
              <a:buFont typeface="Arial" panose="020B0604020202020204" pitchFamily="34" charset="0"/>
              <a:buChar char="•"/>
            </a:pPr>
            <a:r>
              <a:rPr lang="fr-FR" altLang="fr-FR" sz="1700" dirty="0">
                <a:solidFill>
                  <a:srgbClr val="333399"/>
                </a:solidFill>
                <a:latin typeface="Trebuchet MS" panose="020B0603020202020204" pitchFamily="34" charset="0"/>
              </a:rPr>
              <a:t>à réinjecter l’eau prélevée dans un autre réservoir que celui d'origine pourra être jugée compatible avec le SAGE, la question de la compatibilité de chaque projet devant être examinée au cas par cas au regard des éléments mentionnées dans la disposition 59 du SAGE.</a:t>
            </a:r>
          </a:p>
        </p:txBody>
      </p:sp>
      <p:sp>
        <p:nvSpPr>
          <p:cNvPr id="9" name="Rectangle 2">
            <a:extLst>
              <a:ext uri="{FF2B5EF4-FFF2-40B4-BE49-F238E27FC236}">
                <a16:creationId xmlns:a16="http://schemas.microsoft.com/office/drawing/2014/main" id="{606D9DF5-BA0A-4CCF-9025-6BFE7588BB3B}"/>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Solutions alternatives à la réinjection pour les forages géothermiques de Bordeaux Métropole</a:t>
            </a:r>
          </a:p>
        </p:txBody>
      </p:sp>
    </p:spTree>
    <p:extLst>
      <p:ext uri="{BB962C8B-B14F-4D97-AF65-F5344CB8AC3E}">
        <p14:creationId xmlns:p14="http://schemas.microsoft.com/office/powerpoint/2010/main" val="3340269541"/>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2203</TotalTime>
  <Words>477</Words>
  <Application>Microsoft Office PowerPoint</Application>
  <PresentationFormat>Affichage à l'écran (4:3)</PresentationFormat>
  <Paragraphs>71</Paragraphs>
  <Slides>6</Slides>
  <Notes>2</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6</vt:i4>
      </vt:variant>
    </vt:vector>
  </HeadingPairs>
  <TitlesOfParts>
    <vt:vector size="12" baseType="lpstr">
      <vt:lpstr>Arial</vt:lpstr>
      <vt:lpstr>Calibri</vt:lpstr>
      <vt:lpstr>Gill Sans MT</vt:lpstr>
      <vt:lpstr>Trebuchet MS</vt:lpstr>
      <vt:lpstr>Wingdings</vt:lpstr>
      <vt:lpstr>Thème1</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129</cp:revision>
  <dcterms:created xsi:type="dcterms:W3CDTF">2018-06-11T08:02:18Z</dcterms:created>
  <dcterms:modified xsi:type="dcterms:W3CDTF">2021-02-10T18:04:21Z</dcterms:modified>
</cp:coreProperties>
</file>