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8" r:id="rId3"/>
    <p:sldId id="277" r:id="rId4"/>
    <p:sldId id="279" r:id="rId5"/>
    <p:sldId id="260" r:id="rId6"/>
    <p:sldId id="28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FF0000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288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066972" cy="4942461"/>
          </a:xfrm>
        </p:spPr>
        <p:txBody>
          <a:bodyPr>
            <a:normAutofit lnSpcReduction="10000"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SIAEP de Barsac-Preignac-Toulenne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le pétitionnaire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	le 10 novembre 2020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Rapport d’études préliminaires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centre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Nouveau prélèvement à l'Eocène centre proscrit sauf pour AEP mais à titre dérogatoire et temporaire si pas d'autres ressources mobilisables dans des conditions sanitaires, techniques et économiques acceptables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331655" y="1658537"/>
            <a:ext cx="2489982" cy="2153807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37DCD4-8C0E-4A2F-89C7-B376795318E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EA0557-DC3A-4F54-9743-8B59DB113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617" y="1476624"/>
            <a:ext cx="3767832" cy="3904752"/>
          </a:xfrm>
          <a:prstGeom prst="rect">
            <a:avLst/>
          </a:prstGeom>
        </p:spPr>
      </p:pic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600201"/>
            <a:ext cx="5367804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Contexte actuel : un forage à l'Eocène centre commune unique source d'approvisionnement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Besoin </a:t>
            </a:r>
          </a:p>
          <a:p>
            <a:pPr marL="80327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actuel : # 425 000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80327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à 2035 : # 520 000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0" indent="0" algn="r">
              <a:buNone/>
            </a:pPr>
            <a:r>
              <a:rPr lang="fr-FR" sz="1400" dirty="0"/>
              <a:t>(</a:t>
            </a:r>
            <a:r>
              <a:rPr lang="fr-FR" sz="1400" dirty="0">
                <a:solidFill>
                  <a:schemeClr val="accent2"/>
                </a:solidFill>
              </a:rPr>
              <a:t>+110 000 m</a:t>
            </a:r>
            <a:r>
              <a:rPr lang="fr-FR" sz="1400" baseline="30000" dirty="0">
                <a:solidFill>
                  <a:schemeClr val="accent2"/>
                </a:solidFill>
              </a:rPr>
              <a:t>3</a:t>
            </a:r>
            <a:r>
              <a:rPr lang="fr-FR" sz="1400" dirty="0">
                <a:solidFill>
                  <a:schemeClr val="accent2"/>
                </a:solidFill>
              </a:rPr>
              <a:t>/an</a:t>
            </a:r>
            <a:r>
              <a:rPr lang="fr-FR" sz="1400" dirty="0"/>
              <a:t> en consommation d'après le SIAEP)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Performance réseau : </a:t>
            </a:r>
            <a:r>
              <a:rPr lang="fr-FR" sz="1700" dirty="0"/>
              <a:t>ILP faible </a:t>
            </a:r>
            <a:r>
              <a:rPr lang="fr-FR" sz="1400" dirty="0"/>
              <a:t>(modéré en 2018)</a:t>
            </a:r>
            <a:endParaRPr lang="fr-FR" sz="1700" dirty="0"/>
          </a:p>
          <a:p>
            <a:pPr marL="0" indent="0">
              <a:spcBef>
                <a:spcPts val="1200"/>
              </a:spcBef>
              <a:buNone/>
            </a:pPr>
            <a:r>
              <a:rPr lang="fr-FR" dirty="0"/>
              <a:t>Objectifs du SIAEP : répartir la production sur deux points, sans augmentation du volume annuel de manière à :</a:t>
            </a:r>
          </a:p>
          <a:p>
            <a:pPr marL="720725">
              <a:buClr>
                <a:schemeClr val="accent6">
                  <a:lumMod val="75000"/>
                </a:schemeClr>
              </a:buClr>
            </a:pPr>
            <a:r>
              <a:rPr lang="fr-FR" dirty="0"/>
              <a:t>anticiper le remplacement du forage actuel</a:t>
            </a:r>
          </a:p>
          <a:p>
            <a:pPr marL="720725">
              <a:buClr>
                <a:schemeClr val="accent6">
                  <a:lumMod val="75000"/>
                </a:schemeClr>
              </a:buClr>
            </a:pPr>
            <a:r>
              <a:rPr lang="fr-FR" dirty="0"/>
              <a:t>sécuriser son alimentation</a:t>
            </a:r>
          </a:p>
          <a:p>
            <a:pPr marL="720725">
              <a:buClr>
                <a:schemeClr val="accent6">
                  <a:lumMod val="75000"/>
                </a:schemeClr>
              </a:buClr>
            </a:pPr>
            <a:r>
              <a:rPr lang="fr-FR" dirty="0"/>
              <a:t>optimiser le fonctionnement du réseau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622F25-A5BB-47CC-AD65-192ADC9B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618" y="1406238"/>
            <a:ext cx="863600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u="sng" dirty="0"/>
              <a:t>Ressources alternatives :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chemeClr val="accent2"/>
                </a:solidFill>
              </a:rPr>
              <a:t>Alluvions de la Garonne : étudiée en 2011 (partenariat SIAEP-SMEGREG)</a:t>
            </a:r>
          </a:p>
          <a:p>
            <a:pPr marL="0" indent="0">
              <a:buNone/>
            </a:pPr>
            <a:r>
              <a:rPr lang="fr-FR" sz="1700" dirty="0"/>
              <a:t>Une étude réalisée en 2011, a investigué la </a:t>
            </a:r>
            <a:r>
              <a:rPr lang="fr-FR" sz="1700" b="1" dirty="0"/>
              <a:t>nappe des alluvions quaternaires de la Garonne et </a:t>
            </a:r>
            <a:r>
              <a:rPr lang="fr-FR" sz="1700" dirty="0">
                <a:solidFill>
                  <a:srgbClr val="1341A1"/>
                </a:solidFill>
              </a:rPr>
              <a:t>3 forages d'essai ont été réalisés,</a:t>
            </a:r>
            <a:endParaRPr lang="fr-FR" sz="1700" dirty="0"/>
          </a:p>
          <a:p>
            <a:pPr marL="0" indent="0">
              <a:buNone/>
            </a:pPr>
            <a:r>
              <a:rPr lang="fr-FR" sz="1700" dirty="0">
                <a:solidFill>
                  <a:srgbClr val="1341A1"/>
                </a:solidFill>
              </a:rPr>
              <a:t>Conclusions :</a:t>
            </a:r>
          </a:p>
          <a:p>
            <a:pPr marL="0" indent="0">
              <a:buNone/>
            </a:pPr>
            <a:r>
              <a:rPr lang="fr-FR" sz="1700" i="1" dirty="0">
                <a:solidFill>
                  <a:srgbClr val="1341A1"/>
                </a:solidFill>
              </a:rPr>
              <a:t>"Compte tenu : </a:t>
            </a:r>
          </a:p>
          <a:p>
            <a:pPr marL="1080000" lvl="2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1700" i="1" dirty="0">
                <a:solidFill>
                  <a:srgbClr val="1341A1"/>
                </a:solidFill>
              </a:rPr>
              <a:t>des épaisseurs de réservoirs et de recouvrement observés ; </a:t>
            </a:r>
          </a:p>
          <a:p>
            <a:pPr marL="1080000" lvl="2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fr-FR" sz="1700" i="1" dirty="0">
                <a:solidFill>
                  <a:srgbClr val="1341A1"/>
                </a:solidFill>
              </a:rPr>
              <a:t>des résultats quantitatif et qualitatif de l'eau ; </a:t>
            </a:r>
          </a:p>
          <a:p>
            <a:pPr marL="0" lvl="2" indent="0">
              <a:buClr>
                <a:schemeClr val="accent6"/>
              </a:buClr>
              <a:buNone/>
            </a:pPr>
            <a:r>
              <a:rPr lang="fr-FR" sz="1700" i="1" dirty="0">
                <a:solidFill>
                  <a:srgbClr val="1341A1"/>
                </a:solidFill>
              </a:rPr>
              <a:t>il apparaît envisageable de créer un captage AEP exploitant la nappe des alluvions de la Garonne".</a:t>
            </a:r>
          </a:p>
          <a:p>
            <a:pPr marL="397687" lvl="1" indent="0">
              <a:buClr>
                <a:schemeClr val="accent2"/>
              </a:buClr>
              <a:buNone/>
            </a:pPr>
            <a:endParaRPr lang="fr-FR" sz="1700" dirty="0">
              <a:solidFill>
                <a:srgbClr val="1341A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chemeClr val="accent2"/>
                </a:solidFill>
              </a:rPr>
              <a:t>Oligocène centre à l’équilibre : pas étudié à ce jour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B78059-C29A-4183-856E-6D16C7A54EE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165138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7D96D4-B56E-4ED8-9E3B-2C58D5A78B96}"/>
              </a:ext>
            </a:extLst>
          </p:cNvPr>
          <p:cNvSpPr/>
          <p:nvPr/>
        </p:nvSpPr>
        <p:spPr>
          <a:xfrm>
            <a:off x="581891" y="5006109"/>
            <a:ext cx="7970982" cy="93287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5D4CD4C-C485-4824-8211-1EEB62D7F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09" y="1397003"/>
            <a:ext cx="8682182" cy="3904751"/>
          </a:xfrm>
        </p:spPr>
        <p:txBody>
          <a:bodyPr>
            <a:noAutofit/>
          </a:bodyPr>
          <a:lstStyle/>
          <a:p>
            <a:pPr marL="97649" indent="0">
              <a:buClr>
                <a:schemeClr val="accent2"/>
              </a:buClr>
              <a:buNone/>
            </a:pPr>
            <a:r>
              <a:rPr lang="fr-FR" sz="1800" u="sng" dirty="0"/>
              <a:t>Scénarios étudiés :</a:t>
            </a:r>
          </a:p>
          <a:p>
            <a:pPr marL="383399" indent="-285750">
              <a:spcBef>
                <a:spcPts val="1200"/>
              </a:spcBef>
              <a:buClr>
                <a:schemeClr val="accent2"/>
              </a:buClr>
            </a:pPr>
            <a:r>
              <a:rPr lang="fr-FR" sz="1800" u="sng" dirty="0"/>
              <a:t>S1a : 100% Eocène - </a:t>
            </a:r>
            <a:r>
              <a:rPr lang="fr-FR" sz="1800" dirty="0">
                <a:solidFill>
                  <a:srgbClr val="1341A1"/>
                </a:solidFill>
              </a:rPr>
              <a:t>Réhabilitation d’un forage éocène – 342 k€</a:t>
            </a:r>
          </a:p>
          <a:p>
            <a:pPr marL="383399" indent="-285750">
              <a:spcBef>
                <a:spcPts val="1200"/>
              </a:spcBef>
              <a:buClr>
                <a:schemeClr val="accent2"/>
              </a:buClr>
            </a:pPr>
            <a:r>
              <a:rPr lang="fr-FR" sz="1800" u="sng" dirty="0"/>
              <a:t>S1b : 100% Eocène - </a:t>
            </a:r>
            <a:r>
              <a:rPr lang="fr-FR" sz="1800" dirty="0">
                <a:solidFill>
                  <a:srgbClr val="1341A1"/>
                </a:solidFill>
              </a:rPr>
              <a:t>Création d’un nouveau forage éocène – 793 k€</a:t>
            </a:r>
          </a:p>
          <a:p>
            <a:pPr marL="383399" indent="-285750">
              <a:spcBef>
                <a:spcPts val="1200"/>
              </a:spcBef>
              <a:buClr>
                <a:schemeClr val="accent2"/>
              </a:buClr>
            </a:pPr>
            <a:r>
              <a:rPr lang="fr-FR" sz="1800" u="sng" dirty="0"/>
              <a:t>S2 : Mix 77% Eocène + 23% Nappe alluviale </a:t>
            </a:r>
            <a:r>
              <a:rPr lang="fr-FR" sz="1800" dirty="0"/>
              <a:t>– </a:t>
            </a:r>
            <a:r>
              <a:rPr lang="fr-FR" sz="1800" dirty="0">
                <a:solidFill>
                  <a:srgbClr val="1341A1"/>
                </a:solidFill>
              </a:rPr>
              <a:t>Création d’un point de mélange mais pas de traitement nécessaire : </a:t>
            </a:r>
            <a:r>
              <a:rPr lang="fr-FR" sz="1800" dirty="0"/>
              <a:t>1 217 k€</a:t>
            </a:r>
          </a:p>
          <a:p>
            <a:pPr marL="383399" indent="-285750">
              <a:spcBef>
                <a:spcPts val="1200"/>
              </a:spcBef>
              <a:buClr>
                <a:schemeClr val="accent2"/>
              </a:buClr>
            </a:pPr>
            <a:r>
              <a:rPr lang="fr-FR" sz="1800" u="sng" dirty="0"/>
              <a:t>S3 : 100% Nappe alluviale </a:t>
            </a:r>
            <a:r>
              <a:rPr lang="fr-FR" sz="1800" dirty="0">
                <a:solidFill>
                  <a:srgbClr val="1341A1"/>
                </a:solidFill>
              </a:rPr>
              <a:t>– </a:t>
            </a:r>
            <a:r>
              <a:rPr lang="fr-FR" sz="1800" dirty="0"/>
              <a:t>Création d’un champ captant de 5 forages et d’une unité de traitement - </a:t>
            </a:r>
            <a:r>
              <a:rPr lang="fr-FR" sz="1800" dirty="0">
                <a:solidFill>
                  <a:srgbClr val="1341A1"/>
                </a:solidFill>
              </a:rPr>
              <a:t>2 113 k€</a:t>
            </a:r>
          </a:p>
          <a:p>
            <a:endParaRPr lang="fr-FR" sz="1800" dirty="0"/>
          </a:p>
          <a:p>
            <a:pPr marL="0" indent="0">
              <a:buNone/>
            </a:pPr>
            <a:r>
              <a:rPr lang="fr-FR" sz="1800" u="sng" dirty="0"/>
              <a:t>Choix du SIAEP : </a:t>
            </a:r>
            <a:r>
              <a:rPr lang="fr-FR" sz="1800" dirty="0">
                <a:solidFill>
                  <a:schemeClr val="accent2"/>
                </a:solidFill>
              </a:rPr>
              <a:t>S1b 100% Eocène avec </a:t>
            </a:r>
            <a:r>
              <a:rPr lang="fr-FR" sz="1800" dirty="0"/>
              <a:t>création d’un nouveau forage éocène</a:t>
            </a:r>
          </a:p>
          <a:p>
            <a:pPr marL="342900" lvl="1" indent="0">
              <a:buNone/>
            </a:pPr>
            <a:endParaRPr lang="fr-FR" sz="1800" dirty="0"/>
          </a:p>
          <a:p>
            <a:pPr marL="342900" lvl="1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A noter :</a:t>
            </a:r>
          </a:p>
          <a:p>
            <a:pPr marL="342900" lvl="1" indent="0">
              <a:buNone/>
            </a:pPr>
            <a:r>
              <a:rPr lang="fr-FR" sz="1800" dirty="0">
                <a:solidFill>
                  <a:srgbClr val="1341A1"/>
                </a:solidFill>
              </a:rPr>
              <a:t>La délibération du CS mentionne que </a:t>
            </a:r>
            <a:r>
              <a:rPr lang="fr-FR" sz="1800" i="1" dirty="0">
                <a:solidFill>
                  <a:srgbClr val="1341A1"/>
                </a:solidFill>
              </a:rPr>
              <a:t>"des ventes d’eau aux collectivités voisines pourraient être envisagées en fonction de la ressource disponible"</a:t>
            </a:r>
            <a:r>
              <a:rPr lang="fr-FR" sz="1800" dirty="0">
                <a:solidFill>
                  <a:srgbClr val="1341A1"/>
                </a:solidFill>
              </a:rPr>
              <a:t>.</a:t>
            </a:r>
          </a:p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68E050-B158-428B-8CC0-26538F9ED654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BF3E46-EA74-42A6-87F5-6F3762201DD6}"/>
              </a:ext>
            </a:extLst>
          </p:cNvPr>
          <p:cNvSpPr/>
          <p:nvPr/>
        </p:nvSpPr>
        <p:spPr>
          <a:xfrm>
            <a:off x="581891" y="2235200"/>
            <a:ext cx="7232072" cy="3417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05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892637"/>
            <a:ext cx="8689146" cy="367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centre déficitaire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qu'il existe des ressources alternatives (alluvions)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d'étude relative aux possibilités de mobiliser la ressource oligocène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possibilité évoquée par le SIAEP de ventes d’eau si la disponibilité de la ressource sur le nouveau forage éocène le permet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demande future estimée supérieure à l'autorisation de prélèvement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d'information sur les modalités pratiques de satisfaction du besoin futur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l'impossibilité de délivrer de nouvelles autorisations de prélèvements à l'Eocène centre déficitaire ;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CD112D2-2F02-45DE-9FD4-CD23A6B0205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892637"/>
            <a:ext cx="8689146" cy="253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d'un forage à l'Eocène ne peut pas, en l'état du projet, être jugée compatible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un nouvel examen de son projet, le pétitionnaire est invité à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examiner les sources d'approvisionnement alternative à l'Eocène mobilisables sur ou à proximité de son territoire, le cas échéant dans un cadre mutualisé,  et notamment la ressource oligocène sur ou à proximité de son territoire ;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préciser les ressources qu'il prévoit de mobiliser pour répondre à l'augmentation prévisionnelle de la demande telle qu'il l'a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quantifiée. 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CD112D2-2F02-45DE-9FD4-CD23A6B0205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7861851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1722</TotalTime>
  <Words>655</Words>
  <Application>Microsoft Office PowerPoint</Application>
  <PresentationFormat>Affichage à l'écran (4:3)</PresentationFormat>
  <Paragraphs>79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120</cp:revision>
  <dcterms:created xsi:type="dcterms:W3CDTF">2018-06-11T08:02:18Z</dcterms:created>
  <dcterms:modified xsi:type="dcterms:W3CDTF">2021-02-10T17:54:38Z</dcterms:modified>
</cp:coreProperties>
</file>