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80" r:id="rId2"/>
    <p:sldId id="281" r:id="rId3"/>
    <p:sldId id="277" r:id="rId4"/>
    <p:sldId id="279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xis Lafficher" initials="AL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99"/>
    <a:srgbClr val="0066FF"/>
    <a:srgbClr val="0000FF"/>
    <a:srgbClr val="FFCC00"/>
    <a:srgbClr val="FF0000"/>
    <a:srgbClr val="006600"/>
    <a:srgbClr val="006C31"/>
    <a:srgbClr val="00642D"/>
    <a:srgbClr val="9606EE"/>
    <a:srgbClr val="03FF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1440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B3835A-2CE6-424F-976F-060004DDC7C0}" type="datetimeFigureOut">
              <a:rPr lang="fr-FR" smtClean="0"/>
              <a:t>10/02/2021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D6616-047C-445B-82D7-A8BE044CA0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5165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1341A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938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016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9"/>
            <a:ext cx="7772400" cy="1470025"/>
          </a:xfrm>
        </p:spPr>
        <p:txBody>
          <a:bodyPr>
            <a:normAutofit/>
          </a:bodyPr>
          <a:lstStyle>
            <a:lvl1pPr>
              <a:defRPr sz="2625">
                <a:solidFill>
                  <a:srgbClr val="FF0000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4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16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807" y="5681984"/>
            <a:ext cx="2042185" cy="5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225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9"/>
            <a:ext cx="9144001" cy="135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653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50" y="274638"/>
            <a:ext cx="6481451" cy="1143000"/>
          </a:xfrm>
        </p:spPr>
        <p:txBody>
          <a:bodyPr>
            <a:normAutofit/>
          </a:bodyPr>
          <a:lstStyle>
            <a:lvl1pPr algn="l">
              <a:defRPr sz="1875">
                <a:solidFill>
                  <a:srgbClr val="E46C0A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096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04751"/>
          </a:xfrm>
        </p:spPr>
        <p:txBody>
          <a:bodyPr/>
          <a:lstStyle>
            <a:lvl1pPr>
              <a:defRPr sz="1875">
                <a:solidFill>
                  <a:srgbClr val="1341A1"/>
                </a:solidFill>
              </a:defRPr>
            </a:lvl1pPr>
            <a:lvl2pPr>
              <a:defRPr sz="1350"/>
            </a:lvl2pPr>
            <a:lvl3pPr>
              <a:defRPr sz="1125"/>
            </a:lvl3pPr>
            <a:lvl4pPr>
              <a:defRPr sz="975"/>
            </a:lvl4pPr>
            <a:lvl5pPr>
              <a:defRPr sz="75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4"/>
            <a:ext cx="609060" cy="365125"/>
          </a:xfrm>
        </p:spPr>
        <p:txBody>
          <a:bodyPr/>
          <a:lstStyle>
            <a:lvl1pPr algn="l">
              <a:defRPr sz="750">
                <a:solidFill>
                  <a:schemeClr val="bg1"/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5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2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3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0EBCB-75A6-48B6-A94F-15B940329A90}" type="datetimeFigureOut">
              <a:rPr lang="fr-FR" smtClean="0"/>
              <a:t>10/02/2021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807EE-CD1D-4590-8BC8-3307D96355C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5262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202046" y="1535457"/>
            <a:ext cx="8618397" cy="4942461"/>
          </a:xfrm>
        </p:spPr>
        <p:txBody>
          <a:bodyPr>
            <a:normAutofit/>
          </a:bodyPr>
          <a:lstStyle/>
          <a:p>
            <a:pPr marL="355600" lvl="0" indent="-355600" algn="just" defTabSz="914400">
              <a:spcBef>
                <a:spcPts val="1107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Pétitionnaire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Château </a:t>
            </a:r>
            <a:r>
              <a:rPr lang="fr-FR" altLang="fr-FR" sz="1800" dirty="0" err="1">
                <a:solidFill>
                  <a:srgbClr val="333399"/>
                </a:solidFill>
                <a:latin typeface="Trebuchet MS" panose="020B0603020202020204" pitchFamily="34" charset="0"/>
              </a:rPr>
              <a:t>Calon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Ségur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Projet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augmentation des prélèvements</a:t>
            </a:r>
          </a:p>
          <a:p>
            <a:pPr marL="355600" lvl="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			dans forage à l'Eocène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Demande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avis de principe sollicité par </a:t>
            </a:r>
          </a:p>
          <a:p>
            <a:pPr marL="355600" lvl="0" indent="-355600" algn="just" defTabSz="914400">
              <a:spcBef>
                <a:spcPts val="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		le pétitionnaire le 28 août 2021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Pièces examinées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Note technique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i="1" dirty="0">
                <a:solidFill>
                  <a:srgbClr val="333399"/>
                </a:solidFill>
                <a:latin typeface="Trebuchet MS" panose="020B0603020202020204" pitchFamily="34" charset="0"/>
              </a:rPr>
              <a:t>Unité de gestion :</a:t>
            </a: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 Eocène Médoc-estuaire à l'équilibre</a:t>
            </a: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endParaRPr lang="fr-FR" altLang="fr-FR" sz="18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55600" lvl="0" indent="-355600" algn="just" defTabSz="914400">
              <a:spcBef>
                <a:spcPts val="600"/>
              </a:spcBef>
              <a:buClr>
                <a:srgbClr val="C0504D"/>
              </a:buClr>
              <a:buSzPct val="100000"/>
              <a:buNone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Contexte :</a:t>
            </a:r>
          </a:p>
          <a:p>
            <a:pPr algn="just" defTabSz="914400">
              <a:spcBef>
                <a:spcPts val="600"/>
              </a:spcBef>
              <a:buClr>
                <a:srgbClr val="C0504D"/>
              </a:buClr>
              <a:buSzPct val="100000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Forage de 52 m captant l’Eocène supérieur à moyen</a:t>
            </a:r>
          </a:p>
          <a:p>
            <a:pPr algn="just" defTabSz="914400">
              <a:spcBef>
                <a:spcPts val="600"/>
              </a:spcBef>
              <a:buClr>
                <a:srgbClr val="C0504D"/>
              </a:buClr>
              <a:buSzPct val="100000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Demande de régularisation &gt; avis non compatibilité (2017-106)</a:t>
            </a:r>
          </a:p>
          <a:p>
            <a:pPr algn="just" defTabSz="914400">
              <a:spcBef>
                <a:spcPts val="600"/>
              </a:spcBef>
              <a:buClr>
                <a:srgbClr val="C0504D"/>
              </a:buClr>
              <a:buSzPct val="100000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Réalisation diagnostic et mise en conformité &gt; avis de compatibilité (2018-075)</a:t>
            </a:r>
          </a:p>
          <a:p>
            <a:pPr algn="just" defTabSz="914400">
              <a:spcBef>
                <a:spcPts val="600"/>
              </a:spcBef>
              <a:buClr>
                <a:srgbClr val="C0504D"/>
              </a:buClr>
              <a:buSzPct val="100000"/>
            </a:pPr>
            <a:r>
              <a:rPr lang="fr-FR" altLang="fr-FR" sz="1800" dirty="0">
                <a:solidFill>
                  <a:srgbClr val="333399"/>
                </a:solidFill>
                <a:latin typeface="Trebuchet MS" panose="020B0603020202020204" pitchFamily="34" charset="0"/>
              </a:rPr>
              <a:t>Sous-estimation du besoin &gt; demande d’augmentation du volume autorisé</a:t>
            </a: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r-FR" dirty="0">
                <a:solidFill>
                  <a:srgbClr val="E1E805"/>
                </a:solidFill>
              </a:rPr>
              <a:t>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E20F6C2-C002-4CA9-AAAF-5A78770F8A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86850" y="1362668"/>
            <a:ext cx="3057147" cy="3597181"/>
          </a:xfrm>
          <a:prstGeom prst="rect">
            <a:avLst/>
          </a:prstGeom>
          <a:ln w="76200">
            <a:noFill/>
          </a:ln>
        </p:spPr>
      </p:pic>
      <p:sp>
        <p:nvSpPr>
          <p:cNvPr id="7" name="Forme libre 6"/>
          <p:cNvSpPr/>
          <p:nvPr/>
        </p:nvSpPr>
        <p:spPr>
          <a:xfrm>
            <a:off x="4065939" y="1660888"/>
            <a:ext cx="3007583" cy="481635"/>
          </a:xfrm>
          <a:custGeom>
            <a:avLst/>
            <a:gdLst>
              <a:gd name="connsiteX0" fmla="*/ 0 w 2525681"/>
              <a:gd name="connsiteY0" fmla="*/ 329048 h 1505915"/>
              <a:gd name="connsiteX1" fmla="*/ 2311400 w 2525681"/>
              <a:gd name="connsiteY1" fmla="*/ 75048 h 1505915"/>
              <a:gd name="connsiteX2" fmla="*/ 2286000 w 2525681"/>
              <a:gd name="connsiteY2" fmla="*/ 1505915 h 1505915"/>
              <a:gd name="connsiteX0" fmla="*/ 0 w 2544960"/>
              <a:gd name="connsiteY0" fmla="*/ 587193 h 1474576"/>
              <a:gd name="connsiteX1" fmla="*/ 2330679 w 2544960"/>
              <a:gd name="connsiteY1" fmla="*/ 43709 h 1474576"/>
              <a:gd name="connsiteX2" fmla="*/ 2305279 w 2544960"/>
              <a:gd name="connsiteY2" fmla="*/ 1474576 h 1474576"/>
              <a:gd name="connsiteX0" fmla="*/ 0 w 2552225"/>
              <a:gd name="connsiteY0" fmla="*/ 587193 h 1426330"/>
              <a:gd name="connsiteX1" fmla="*/ 2330679 w 2552225"/>
              <a:gd name="connsiteY1" fmla="*/ 43709 h 1426330"/>
              <a:gd name="connsiteX2" fmla="*/ 2324559 w 2552225"/>
              <a:gd name="connsiteY2" fmla="*/ 1426330 h 1426330"/>
              <a:gd name="connsiteX0" fmla="*/ 0 w 2493752"/>
              <a:gd name="connsiteY0" fmla="*/ 411324 h 1250461"/>
              <a:gd name="connsiteX1" fmla="*/ 2224639 w 2493752"/>
              <a:gd name="connsiteY1" fmla="*/ 60830 h 1250461"/>
              <a:gd name="connsiteX2" fmla="*/ 2324559 w 2493752"/>
              <a:gd name="connsiteY2" fmla="*/ 1250461 h 1250461"/>
              <a:gd name="connsiteX0" fmla="*/ 0 w 2540608"/>
              <a:gd name="connsiteY0" fmla="*/ 475969 h 1315106"/>
              <a:gd name="connsiteX1" fmla="*/ 2311399 w 2540608"/>
              <a:gd name="connsiteY1" fmla="*/ 53103 h 1315106"/>
              <a:gd name="connsiteX2" fmla="*/ 2324559 w 2540608"/>
              <a:gd name="connsiteY2" fmla="*/ 1315106 h 1315106"/>
              <a:gd name="connsiteX0" fmla="*/ 0 w 2540608"/>
              <a:gd name="connsiteY0" fmla="*/ 429676 h 1268813"/>
              <a:gd name="connsiteX1" fmla="*/ 2311399 w 2540608"/>
              <a:gd name="connsiteY1" fmla="*/ 6810 h 1268813"/>
              <a:gd name="connsiteX2" fmla="*/ 2324559 w 2540608"/>
              <a:gd name="connsiteY2" fmla="*/ 1268813 h 1268813"/>
              <a:gd name="connsiteX0" fmla="*/ 0 w 2540608"/>
              <a:gd name="connsiteY0" fmla="*/ 422866 h 1262003"/>
              <a:gd name="connsiteX1" fmla="*/ 2311399 w 2540608"/>
              <a:gd name="connsiteY1" fmla="*/ 0 h 1262003"/>
              <a:gd name="connsiteX2" fmla="*/ 2324559 w 2540608"/>
              <a:gd name="connsiteY2" fmla="*/ 1262003 h 1262003"/>
              <a:gd name="connsiteX0" fmla="*/ 0 w 2540608"/>
              <a:gd name="connsiteY0" fmla="*/ 435685 h 1274822"/>
              <a:gd name="connsiteX1" fmla="*/ 2311399 w 2540608"/>
              <a:gd name="connsiteY1" fmla="*/ 12819 h 1274822"/>
              <a:gd name="connsiteX2" fmla="*/ 2324559 w 2540608"/>
              <a:gd name="connsiteY2" fmla="*/ 1274822 h 1274822"/>
              <a:gd name="connsiteX0" fmla="*/ 0 w 2540608"/>
              <a:gd name="connsiteY0" fmla="*/ 513470 h 1352607"/>
              <a:gd name="connsiteX1" fmla="*/ 2311399 w 2540608"/>
              <a:gd name="connsiteY1" fmla="*/ 90604 h 1352607"/>
              <a:gd name="connsiteX2" fmla="*/ 2324559 w 2540608"/>
              <a:gd name="connsiteY2" fmla="*/ 1352607 h 1352607"/>
              <a:gd name="connsiteX0" fmla="*/ 0 w 2468603"/>
              <a:gd name="connsiteY0" fmla="*/ 513470 h 1352607"/>
              <a:gd name="connsiteX1" fmla="*/ 2311399 w 2468603"/>
              <a:gd name="connsiteY1" fmla="*/ 90604 h 1352607"/>
              <a:gd name="connsiteX2" fmla="*/ 2324559 w 2468603"/>
              <a:gd name="connsiteY2" fmla="*/ 1352607 h 1352607"/>
              <a:gd name="connsiteX0" fmla="*/ 0 w 2513009"/>
              <a:gd name="connsiteY0" fmla="*/ 513470 h 1352607"/>
              <a:gd name="connsiteX1" fmla="*/ 2311399 w 2513009"/>
              <a:gd name="connsiteY1" fmla="*/ 90604 h 1352607"/>
              <a:gd name="connsiteX2" fmla="*/ 2324559 w 2513009"/>
              <a:gd name="connsiteY2" fmla="*/ 1352607 h 1352607"/>
              <a:gd name="connsiteX0" fmla="*/ 0 w 2403557"/>
              <a:gd name="connsiteY0" fmla="*/ 513470 h 3668488"/>
              <a:gd name="connsiteX1" fmla="*/ 2311399 w 2403557"/>
              <a:gd name="connsiteY1" fmla="*/ 90604 h 3668488"/>
              <a:gd name="connsiteX2" fmla="*/ 1851218 w 2403557"/>
              <a:gd name="connsiteY2" fmla="*/ 3668488 h 3668488"/>
              <a:gd name="connsiteX0" fmla="*/ 0 w 1920044"/>
              <a:gd name="connsiteY0" fmla="*/ 56654 h 3211672"/>
              <a:gd name="connsiteX1" fmla="*/ 1459386 w 1920044"/>
              <a:gd name="connsiteY1" fmla="*/ 622861 h 3211672"/>
              <a:gd name="connsiteX2" fmla="*/ 1851218 w 1920044"/>
              <a:gd name="connsiteY2" fmla="*/ 3211672 h 3211672"/>
              <a:gd name="connsiteX0" fmla="*/ 0 w 1971903"/>
              <a:gd name="connsiteY0" fmla="*/ 56654 h 3211672"/>
              <a:gd name="connsiteX1" fmla="*/ 1459386 w 1971903"/>
              <a:gd name="connsiteY1" fmla="*/ 622861 h 3211672"/>
              <a:gd name="connsiteX2" fmla="*/ 1851218 w 1971903"/>
              <a:gd name="connsiteY2" fmla="*/ 3211672 h 3211672"/>
              <a:gd name="connsiteX0" fmla="*/ 0 w 1971903"/>
              <a:gd name="connsiteY0" fmla="*/ 50083 h 3205101"/>
              <a:gd name="connsiteX1" fmla="*/ 1459386 w 1971903"/>
              <a:gd name="connsiteY1" fmla="*/ 616290 h 3205101"/>
              <a:gd name="connsiteX2" fmla="*/ 1851218 w 1971903"/>
              <a:gd name="connsiteY2" fmla="*/ 3205101 h 3205101"/>
              <a:gd name="connsiteX0" fmla="*/ 0 w 1926245"/>
              <a:gd name="connsiteY0" fmla="*/ 50083 h 3253349"/>
              <a:gd name="connsiteX1" fmla="*/ 1459386 w 1926245"/>
              <a:gd name="connsiteY1" fmla="*/ 616290 h 3253349"/>
              <a:gd name="connsiteX2" fmla="*/ 1782368 w 1926245"/>
              <a:gd name="connsiteY2" fmla="*/ 3253349 h 3253349"/>
              <a:gd name="connsiteX0" fmla="*/ 0 w 1915564"/>
              <a:gd name="connsiteY0" fmla="*/ 50083 h 3205103"/>
              <a:gd name="connsiteX1" fmla="*/ 1459386 w 1915564"/>
              <a:gd name="connsiteY1" fmla="*/ 616290 h 3205103"/>
              <a:gd name="connsiteX2" fmla="*/ 1765156 w 1915564"/>
              <a:gd name="connsiteY2" fmla="*/ 3205103 h 3205103"/>
              <a:gd name="connsiteX0" fmla="*/ 0 w 1836928"/>
              <a:gd name="connsiteY0" fmla="*/ 1575611 h 4730631"/>
              <a:gd name="connsiteX1" fmla="*/ 1144542 w 1836928"/>
              <a:gd name="connsiteY1" fmla="*/ 17324 h 4730631"/>
              <a:gd name="connsiteX2" fmla="*/ 1765156 w 1836928"/>
              <a:gd name="connsiteY2" fmla="*/ 4730631 h 4730631"/>
              <a:gd name="connsiteX0" fmla="*/ 0 w 1814894"/>
              <a:gd name="connsiteY0" fmla="*/ 1575611 h 1575611"/>
              <a:gd name="connsiteX1" fmla="*/ 1144542 w 1814894"/>
              <a:gd name="connsiteY1" fmla="*/ 17324 h 1575611"/>
              <a:gd name="connsiteX2" fmla="*/ 1739279 w 1814894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739279"/>
              <a:gd name="connsiteY0" fmla="*/ 1575611 h 1575611"/>
              <a:gd name="connsiteX1" fmla="*/ 1144542 w 1739279"/>
              <a:gd name="connsiteY1" fmla="*/ 17324 h 1575611"/>
              <a:gd name="connsiteX2" fmla="*/ 1739279 w 1739279"/>
              <a:gd name="connsiteY2" fmla="*/ 1497701 h 1575611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575611 h 2236656"/>
              <a:gd name="connsiteX1" fmla="*/ 1144542 w 1635769"/>
              <a:gd name="connsiteY1" fmla="*/ 17324 h 2236656"/>
              <a:gd name="connsiteX2" fmla="*/ 1635769 w 1635769"/>
              <a:gd name="connsiteY2" fmla="*/ 2236656 h 2236656"/>
              <a:gd name="connsiteX0" fmla="*/ 0 w 1635769"/>
              <a:gd name="connsiteY0" fmla="*/ 1075129 h 1736174"/>
              <a:gd name="connsiteX1" fmla="*/ 808134 w 1635769"/>
              <a:gd name="connsiteY1" fmla="*/ 24874 h 1736174"/>
              <a:gd name="connsiteX2" fmla="*/ 1635769 w 1635769"/>
              <a:gd name="connsiteY2" fmla="*/ 1736174 h 1736174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50255 h 1711300"/>
              <a:gd name="connsiteX1" fmla="*/ 808134 w 1635769"/>
              <a:gd name="connsiteY1" fmla="*/ 0 h 1711300"/>
              <a:gd name="connsiteX2" fmla="*/ 1635769 w 1635769"/>
              <a:gd name="connsiteY2" fmla="*/ 1711300 h 1711300"/>
              <a:gd name="connsiteX0" fmla="*/ 0 w 1635769"/>
              <a:gd name="connsiteY0" fmla="*/ 1069616 h 1730661"/>
              <a:gd name="connsiteX1" fmla="*/ 808134 w 1635769"/>
              <a:gd name="connsiteY1" fmla="*/ 19361 h 1730661"/>
              <a:gd name="connsiteX2" fmla="*/ 1635769 w 1635769"/>
              <a:gd name="connsiteY2" fmla="*/ 1730661 h 1730661"/>
              <a:gd name="connsiteX0" fmla="*/ 0 w 1635769"/>
              <a:gd name="connsiteY0" fmla="*/ 1084366 h 1745411"/>
              <a:gd name="connsiteX1" fmla="*/ 808134 w 1635769"/>
              <a:gd name="connsiteY1" fmla="*/ 34111 h 1745411"/>
              <a:gd name="connsiteX2" fmla="*/ 1635769 w 1635769"/>
              <a:gd name="connsiteY2" fmla="*/ 1745411 h 1745411"/>
              <a:gd name="connsiteX0" fmla="*/ 0 w 1515368"/>
              <a:gd name="connsiteY0" fmla="*/ 1052090 h 8989227"/>
              <a:gd name="connsiteX1" fmla="*/ 808134 w 1515368"/>
              <a:gd name="connsiteY1" fmla="*/ 1835 h 8989227"/>
              <a:gd name="connsiteX2" fmla="*/ 1515368 w 1515368"/>
              <a:gd name="connsiteY2" fmla="*/ 8989228 h 8989227"/>
              <a:gd name="connsiteX0" fmla="*/ 0 w 1522080"/>
              <a:gd name="connsiteY0" fmla="*/ 1053758 h 8990895"/>
              <a:gd name="connsiteX1" fmla="*/ 808134 w 1522080"/>
              <a:gd name="connsiteY1" fmla="*/ 3503 h 8990895"/>
              <a:gd name="connsiteX2" fmla="*/ 1515368 w 1522080"/>
              <a:gd name="connsiteY2" fmla="*/ 8990896 h 8990895"/>
              <a:gd name="connsiteX0" fmla="*/ 0 w 1494701"/>
              <a:gd name="connsiteY0" fmla="*/ 1053858 h 8873636"/>
              <a:gd name="connsiteX1" fmla="*/ 808134 w 1494701"/>
              <a:gd name="connsiteY1" fmla="*/ 3603 h 8873636"/>
              <a:gd name="connsiteX2" fmla="*/ 1487583 w 1494701"/>
              <a:gd name="connsiteY2" fmla="*/ 8873636 h 8873636"/>
              <a:gd name="connsiteX0" fmla="*/ 0 w 1551655"/>
              <a:gd name="connsiteY0" fmla="*/ 1056135 h 8875913"/>
              <a:gd name="connsiteX1" fmla="*/ 808134 w 1551655"/>
              <a:gd name="connsiteY1" fmla="*/ 5880 h 8875913"/>
              <a:gd name="connsiteX2" fmla="*/ 1487583 w 1551655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564311"/>
              <a:gd name="connsiteY0" fmla="*/ 1056135 h 8875913"/>
              <a:gd name="connsiteX1" fmla="*/ 808134 w 1564311"/>
              <a:gd name="connsiteY1" fmla="*/ 5880 h 8875913"/>
              <a:gd name="connsiteX2" fmla="*/ 1487583 w 1564311"/>
              <a:gd name="connsiteY2" fmla="*/ 8875913 h 8875913"/>
              <a:gd name="connsiteX0" fmla="*/ 0 w 1487583"/>
              <a:gd name="connsiteY0" fmla="*/ 0 h 7819778"/>
              <a:gd name="connsiteX1" fmla="*/ 1487583 w 1487583"/>
              <a:gd name="connsiteY1" fmla="*/ 7819778 h 7819778"/>
              <a:gd name="connsiteX0" fmla="*/ 0 w 1041513"/>
              <a:gd name="connsiteY0" fmla="*/ 0 h 2195270"/>
              <a:gd name="connsiteX1" fmla="*/ 1041513 w 1041513"/>
              <a:gd name="connsiteY1" fmla="*/ 2195270 h 2195270"/>
              <a:gd name="connsiteX0" fmla="*/ 0 w 1122128"/>
              <a:gd name="connsiteY0" fmla="*/ 0 h 2110048"/>
              <a:gd name="connsiteX1" fmla="*/ 1122128 w 1122128"/>
              <a:gd name="connsiteY1" fmla="*/ 2110048 h 2110048"/>
              <a:gd name="connsiteX0" fmla="*/ 0 w 1122128"/>
              <a:gd name="connsiteY0" fmla="*/ 0 h 2110048"/>
              <a:gd name="connsiteX1" fmla="*/ 1122128 w 1122128"/>
              <a:gd name="connsiteY1" fmla="*/ 2110048 h 2110048"/>
              <a:gd name="connsiteX0" fmla="*/ 0 w 1122128"/>
              <a:gd name="connsiteY0" fmla="*/ 0 h 2110048"/>
              <a:gd name="connsiteX1" fmla="*/ 1122128 w 1122128"/>
              <a:gd name="connsiteY1" fmla="*/ 2110048 h 2110048"/>
              <a:gd name="connsiteX0" fmla="*/ 0 w 1149000"/>
              <a:gd name="connsiteY0" fmla="*/ 0 h 2536150"/>
              <a:gd name="connsiteX1" fmla="*/ 1149000 w 1149000"/>
              <a:gd name="connsiteY1" fmla="*/ 2536150 h 2536150"/>
              <a:gd name="connsiteX0" fmla="*/ 0 w 1149000"/>
              <a:gd name="connsiteY0" fmla="*/ 5973 h 2542123"/>
              <a:gd name="connsiteX1" fmla="*/ 1149000 w 1149000"/>
              <a:gd name="connsiteY1" fmla="*/ 2542123 h 2542123"/>
              <a:gd name="connsiteX0" fmla="*/ 0 w 1149000"/>
              <a:gd name="connsiteY0" fmla="*/ 381517 h 2917667"/>
              <a:gd name="connsiteX1" fmla="*/ 1149000 w 1149000"/>
              <a:gd name="connsiteY1" fmla="*/ 2917667 h 2917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49000" h="2917667">
                <a:moveTo>
                  <a:pt x="0" y="381517"/>
                </a:moveTo>
                <a:cubicBezTo>
                  <a:pt x="551396" y="-363864"/>
                  <a:pt x="850198" y="-257064"/>
                  <a:pt x="1149000" y="2917667"/>
                </a:cubicBezTo>
              </a:path>
            </a:pathLst>
          </a:custGeom>
          <a:noFill/>
          <a:ln w="635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7EA62B3E-5406-4673-86CD-B0755A80D4BC}"/>
              </a:ext>
            </a:extLst>
          </p:cNvPr>
          <p:cNvSpPr txBox="1">
            <a:spLocks noChangeArrowheads="1"/>
          </p:cNvSpPr>
          <p:nvPr/>
        </p:nvSpPr>
        <p:spPr>
          <a:xfrm>
            <a:off x="2087415" y="132209"/>
            <a:ext cx="6806945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Château </a:t>
            </a:r>
            <a:r>
              <a:rPr lang="fr-FR" sz="2200" b="1" dirty="0" err="1">
                <a:solidFill>
                  <a:srgbClr val="0077D4"/>
                </a:solidFill>
              </a:rPr>
              <a:t>Calon</a:t>
            </a:r>
            <a:r>
              <a:rPr lang="fr-FR" sz="2200" b="1" dirty="0">
                <a:solidFill>
                  <a:srgbClr val="0077D4"/>
                </a:solidFill>
              </a:rPr>
              <a:t> Ségur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de principe – Augmentation des prélèvements d’un forage à l'Eocène Médoc-estuaire</a:t>
            </a:r>
            <a:endParaRPr lang="fr-FR" altLang="fr-FR" sz="2200" b="1" i="1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4760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303B46FC-E36C-4F0B-8405-303C0F24C6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640" y="1526311"/>
            <a:ext cx="8644720" cy="3904751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fr-FR" sz="2400" dirty="0">
                <a:solidFill>
                  <a:srgbClr val="333399"/>
                </a:solidFill>
              </a:rPr>
              <a:t>Usages :</a:t>
            </a:r>
          </a:p>
          <a:p>
            <a:pPr lvl="1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333399"/>
                </a:solidFill>
              </a:rPr>
              <a:t>2 000 m</a:t>
            </a:r>
            <a:r>
              <a:rPr lang="fr-FR" sz="1600" baseline="30000" dirty="0">
                <a:solidFill>
                  <a:srgbClr val="333399"/>
                </a:solidFill>
              </a:rPr>
              <a:t>3</a:t>
            </a:r>
            <a:r>
              <a:rPr lang="fr-FR" sz="1600" dirty="0">
                <a:solidFill>
                  <a:srgbClr val="333399"/>
                </a:solidFill>
              </a:rPr>
              <a:t>/an pour les usages viticoles</a:t>
            </a:r>
          </a:p>
          <a:p>
            <a:pPr lvl="1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333399"/>
                </a:solidFill>
              </a:rPr>
              <a:t>4 000 m</a:t>
            </a:r>
            <a:r>
              <a:rPr lang="fr-FR" sz="1600" baseline="30000" dirty="0">
                <a:solidFill>
                  <a:srgbClr val="333399"/>
                </a:solidFill>
              </a:rPr>
              <a:t>3</a:t>
            </a:r>
            <a:r>
              <a:rPr lang="fr-FR" sz="1600" dirty="0">
                <a:solidFill>
                  <a:srgbClr val="333399"/>
                </a:solidFill>
              </a:rPr>
              <a:t>/an pour arrosage espaces verts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fr-FR" sz="2400" dirty="0">
                <a:solidFill>
                  <a:srgbClr val="333399"/>
                </a:solidFill>
              </a:rPr>
              <a:t>Besoin : </a:t>
            </a:r>
          </a:p>
          <a:p>
            <a:pPr lvl="1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333399"/>
                </a:solidFill>
              </a:rPr>
              <a:t>Surface des espaces verts 15 642 m</a:t>
            </a:r>
            <a:r>
              <a:rPr lang="fr-FR" sz="1600" baseline="30000" dirty="0">
                <a:solidFill>
                  <a:srgbClr val="333399"/>
                </a:solidFill>
              </a:rPr>
              <a:t>2</a:t>
            </a:r>
          </a:p>
          <a:p>
            <a:pPr lvl="1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333399"/>
                </a:solidFill>
              </a:rPr>
              <a:t>Volume prélevé en 2019 : 7 030 m</a:t>
            </a:r>
            <a:r>
              <a:rPr lang="fr-FR" sz="1600" baseline="30000" dirty="0">
                <a:solidFill>
                  <a:srgbClr val="333399"/>
                </a:solidFill>
              </a:rPr>
              <a:t>3 </a:t>
            </a:r>
            <a:r>
              <a:rPr lang="fr-FR" sz="1600" dirty="0">
                <a:solidFill>
                  <a:srgbClr val="333399"/>
                </a:solidFill>
              </a:rPr>
              <a:t>(jeunes plantations)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fr-FR" sz="2400" dirty="0">
                <a:solidFill>
                  <a:srgbClr val="333399"/>
                </a:solidFill>
              </a:rPr>
              <a:t>Optimisation des usages :</a:t>
            </a:r>
          </a:p>
          <a:p>
            <a:pPr lvl="1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333399"/>
                </a:solidFill>
              </a:rPr>
              <a:t>Arrosage : paillage, goutte à goutte, relève mensuelle des compteurs, arrosage nocturne et piloté par capteur d’humidité</a:t>
            </a:r>
          </a:p>
          <a:p>
            <a:pPr lvl="1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333399"/>
                </a:solidFill>
              </a:rPr>
              <a:t>Entretien : pistolets pression, nettoyeurs haute pression, sensibilisation du personnel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fr-FR" sz="2400" dirty="0">
                <a:solidFill>
                  <a:srgbClr val="333399"/>
                </a:solidFill>
              </a:rPr>
              <a:t>Ressources alternatives :</a:t>
            </a:r>
          </a:p>
          <a:p>
            <a:pPr lvl="1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333399"/>
                </a:solidFill>
              </a:rPr>
              <a:t>Présence d’un puits mais productivité très faible qui ne permet pas de couvrir le besoin</a:t>
            </a:r>
          </a:p>
          <a:p>
            <a:pPr lvl="1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333399"/>
                </a:solidFill>
              </a:rPr>
              <a:t>Récupération d’eau de pluie dédiée à la réserve incendie</a:t>
            </a:r>
          </a:p>
          <a:p>
            <a:pPr lvl="1">
              <a:spcBef>
                <a:spcPts val="3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333399"/>
                </a:solidFill>
              </a:rPr>
              <a:t>Cours d’eau superficiel : classé comme espace naturel protégés (N2000 et ZNIEFF II)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3151FC1-7E17-4256-B5EC-0EC39448B219}"/>
              </a:ext>
            </a:extLst>
          </p:cNvPr>
          <p:cNvSpPr txBox="1">
            <a:spLocks noChangeArrowheads="1"/>
          </p:cNvSpPr>
          <p:nvPr/>
        </p:nvSpPr>
        <p:spPr>
          <a:xfrm>
            <a:off x="2087415" y="132209"/>
            <a:ext cx="6806945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Château </a:t>
            </a:r>
            <a:r>
              <a:rPr lang="fr-FR" sz="2200" b="1" dirty="0" err="1">
                <a:solidFill>
                  <a:srgbClr val="0077D4"/>
                </a:solidFill>
              </a:rPr>
              <a:t>Calon</a:t>
            </a:r>
            <a:r>
              <a:rPr lang="fr-FR" sz="2200" b="1" dirty="0">
                <a:solidFill>
                  <a:srgbClr val="0077D4"/>
                </a:solidFill>
              </a:rPr>
              <a:t> Ségur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de principe – Augmentation des prélèvements d’un forage à l'Eocène Médoc-estuaire</a:t>
            </a:r>
            <a:endParaRPr lang="fr-FR" altLang="fr-FR" sz="2200" b="1" i="1" dirty="0">
              <a:solidFill>
                <a:srgbClr val="0077D4"/>
              </a:solidFill>
            </a:endParaRPr>
          </a:p>
        </p:txBody>
      </p: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5B4DD5AF-407B-46E4-8D2E-1944AA1B3C6E}"/>
              </a:ext>
            </a:extLst>
          </p:cNvPr>
          <p:cNvGraphicFramePr>
            <a:graphicFrameLocks noGrp="1"/>
          </p:cNvGraphicFramePr>
          <p:nvPr/>
        </p:nvGraphicFramePr>
        <p:xfrm>
          <a:off x="5047673" y="1410776"/>
          <a:ext cx="4064000" cy="1450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4981">
                  <a:extLst>
                    <a:ext uri="{9D8B030D-6E8A-4147-A177-3AD203B41FA5}">
                      <a16:colId xmlns:a16="http://schemas.microsoft.com/office/drawing/2014/main" val="1727373455"/>
                    </a:ext>
                  </a:extLst>
                </a:gridCol>
                <a:gridCol w="2189019">
                  <a:extLst>
                    <a:ext uri="{9D8B030D-6E8A-4147-A177-3AD203B41FA5}">
                      <a16:colId xmlns:a16="http://schemas.microsoft.com/office/drawing/2014/main" val="2976413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Autorisation (2018)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Sollicitation actuelle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98674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4,8 m </a:t>
                      </a:r>
                      <a:r>
                        <a:rPr lang="fr-FR" baseline="30000" dirty="0"/>
                        <a:t>3</a:t>
                      </a:r>
                      <a:r>
                        <a:rPr lang="fr-FR" dirty="0"/>
                        <a:t>/h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4,8 m </a:t>
                      </a:r>
                      <a:r>
                        <a:rPr lang="fr-FR" baseline="30000" dirty="0"/>
                        <a:t>3</a:t>
                      </a:r>
                      <a:r>
                        <a:rPr lang="fr-FR" dirty="0"/>
                        <a:t>/h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62372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2 000 m</a:t>
                      </a:r>
                      <a:r>
                        <a:rPr lang="fr-FR" baseline="30000" dirty="0"/>
                        <a:t>3</a:t>
                      </a:r>
                      <a:r>
                        <a:rPr lang="fr-FR" dirty="0"/>
                        <a:t>/an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8 000 m</a:t>
                      </a:r>
                      <a:r>
                        <a:rPr lang="fr-FR" baseline="30000" dirty="0"/>
                        <a:t>3</a:t>
                      </a:r>
                      <a:r>
                        <a:rPr lang="fr-FR" dirty="0"/>
                        <a:t>/an initialement, revu à la baisse à </a:t>
                      </a:r>
                    </a:p>
                    <a:p>
                      <a:pPr algn="ctr"/>
                      <a:r>
                        <a:rPr lang="fr-FR" b="1" dirty="0"/>
                        <a:t>6 000 m</a:t>
                      </a:r>
                      <a:r>
                        <a:rPr lang="fr-FR" b="1" baseline="30000" dirty="0"/>
                        <a:t>3</a:t>
                      </a:r>
                      <a:r>
                        <a:rPr lang="fr-FR" b="1" dirty="0"/>
                        <a:t>/an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035603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68466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3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42951" y="1357507"/>
            <a:ext cx="303640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fr-FR" altLang="fr-FR" sz="2400" b="1" u="sng" dirty="0">
                <a:solidFill>
                  <a:schemeClr val="accent2"/>
                </a:solidFill>
                <a:latin typeface="Gill Sans MT" pitchFamily="34" charset="0"/>
              </a:rPr>
              <a:t>Proposition d’avis :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424873" y="1780753"/>
            <a:ext cx="8312727" cy="459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1107"/>
              </a:spcBef>
              <a:buClr>
                <a:schemeClr val="accent2"/>
              </a:buClr>
              <a:buSzPct val="100000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Considérant :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l’unité de gestion concernée, à savoir l’Eocène Médoc-estuaire à l’équilibre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 réservoir cible, à savoir l'Eocène supérieur-sommet de l'Eocène moyen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 caractère libre de la nappe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alt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l’avis 2018-075 jugeant la régularisation du forage et son utilisation compatibles avec le SAGE sous réserve de la mie en conformité de l'ouvrage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les travaux de mise en conformité réalisés suite cet avis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l'inadéquation de la demande 2018 avec les besoins à couvrir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la cohérence de la nouvelle demande, soit 6 000 m</a:t>
            </a:r>
            <a:r>
              <a:rPr lang="fr-FR" baseline="30000" dirty="0">
                <a:solidFill>
                  <a:srgbClr val="333399"/>
                </a:solidFill>
                <a:latin typeface="Trebuchet MS" panose="020B0603020202020204" pitchFamily="34" charset="0"/>
              </a:rPr>
              <a:t>3</a:t>
            </a: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/an, en regard des usages 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l'absence démontrée de ressource alternative permettant de satisfaire le besoin dans des conditions techniques et économiques acceptables ;</a:t>
            </a:r>
          </a:p>
          <a:p>
            <a:pPr marL="342900" indent="-342900" algn="just">
              <a:spcBef>
                <a:spcPts val="300"/>
              </a:spcBef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les dispositifs et pratiques hydro-économes déjà mise en œuvre et à venir ;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AF7C4F2F-D16B-446E-B07B-428ACA2ACA61}"/>
              </a:ext>
            </a:extLst>
          </p:cNvPr>
          <p:cNvSpPr txBox="1">
            <a:spLocks noChangeArrowheads="1"/>
          </p:cNvSpPr>
          <p:nvPr/>
        </p:nvSpPr>
        <p:spPr>
          <a:xfrm>
            <a:off x="2087415" y="132209"/>
            <a:ext cx="6806945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Château </a:t>
            </a:r>
            <a:r>
              <a:rPr lang="fr-FR" sz="2200" b="1" dirty="0" err="1">
                <a:solidFill>
                  <a:srgbClr val="0077D4"/>
                </a:solidFill>
              </a:rPr>
              <a:t>Calon</a:t>
            </a:r>
            <a:r>
              <a:rPr lang="fr-FR" sz="2200" b="1" dirty="0">
                <a:solidFill>
                  <a:srgbClr val="0077D4"/>
                </a:solidFill>
              </a:rPr>
              <a:t> Ségur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de principe – Augmentation des prélèvements d’un forage à l'Eocène Médoc-estuaire</a:t>
            </a:r>
            <a:endParaRPr lang="fr-FR" altLang="fr-FR" sz="2200" b="1" i="1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4327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4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42951" y="1357507"/>
            <a:ext cx="303640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fr-FR" altLang="fr-FR" sz="2400" b="1" u="sng" dirty="0">
                <a:solidFill>
                  <a:schemeClr val="accent2"/>
                </a:solidFill>
                <a:latin typeface="Gill Sans MT" pitchFamily="34" charset="0"/>
              </a:rPr>
              <a:t>Proposition d’avis :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424873" y="1780753"/>
            <a:ext cx="8312727" cy="233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hangingPunct="0">
              <a:spcBef>
                <a:spcPts val="300"/>
              </a:spcBef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et sous réserve :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d'un engagement du pétitionnaire à garantir un usage optimisé de la ressource ;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C0504D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que le suivi des volumes prélevés soit assuré et que ces volumes soient portés à la connaissance de l'administration (une fois par an au minimum) ;</a:t>
            </a:r>
          </a:p>
          <a:p>
            <a:pPr algn="just" hangingPunct="0">
              <a:spcBef>
                <a:spcPts val="1200"/>
              </a:spcBef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l’augmentation du volume prélevé à 6 000 m</a:t>
            </a:r>
            <a:r>
              <a:rPr lang="fr-FR" baseline="30000" dirty="0">
                <a:solidFill>
                  <a:srgbClr val="333399"/>
                </a:solidFill>
                <a:latin typeface="Trebuchet MS" panose="020B0603020202020204" pitchFamily="34" charset="0"/>
              </a:rPr>
              <a:t>3</a:t>
            </a: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/an peut être jugé compatible avec le SAGE Nappes profondes de Gironde.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1E1B6E29-1B83-4E0F-A811-FEFB060D6683}"/>
              </a:ext>
            </a:extLst>
          </p:cNvPr>
          <p:cNvSpPr txBox="1">
            <a:spLocks noChangeArrowheads="1"/>
          </p:cNvSpPr>
          <p:nvPr/>
        </p:nvSpPr>
        <p:spPr>
          <a:xfrm>
            <a:off x="2087415" y="132209"/>
            <a:ext cx="6806945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75" kern="1200">
                <a:solidFill>
                  <a:srgbClr val="1341A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200" b="1" dirty="0">
                <a:solidFill>
                  <a:srgbClr val="0077D4"/>
                </a:solidFill>
              </a:rPr>
              <a:t>Château </a:t>
            </a:r>
            <a:r>
              <a:rPr lang="fr-FR" sz="2200" b="1" dirty="0" err="1">
                <a:solidFill>
                  <a:srgbClr val="0077D4"/>
                </a:solidFill>
              </a:rPr>
              <a:t>Calon</a:t>
            </a:r>
            <a:r>
              <a:rPr lang="fr-FR" sz="2200" b="1" dirty="0">
                <a:solidFill>
                  <a:srgbClr val="0077D4"/>
                </a:solidFill>
              </a:rPr>
              <a:t> Ségur</a:t>
            </a:r>
          </a:p>
          <a:p>
            <a:pPr algn="ctr"/>
            <a:r>
              <a:rPr lang="fr-FR" sz="2200" b="1" dirty="0">
                <a:solidFill>
                  <a:srgbClr val="0077D4"/>
                </a:solidFill>
              </a:rPr>
              <a:t>Avis de principe – Augmentation des prélèvements d’un forage à l'Eocène Médoc-estuaire</a:t>
            </a:r>
            <a:endParaRPr lang="fr-FR" altLang="fr-FR" sz="2200" b="1" i="1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8792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ème1" id="{C4D858B3-AD02-424D-8D74-E465A714FFFF}" vid="{AC46D09D-1C65-4FB0-BFB9-EF2659757E0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Theme_sage</Template>
  <TotalTime>1843</TotalTime>
  <Words>510</Words>
  <Application>Microsoft Office PowerPoint</Application>
  <PresentationFormat>Affichage à l'écran (4:3)</PresentationFormat>
  <Paragraphs>60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9" baseType="lpstr">
      <vt:lpstr>Arial</vt:lpstr>
      <vt:lpstr>Calibri</vt:lpstr>
      <vt:lpstr>Gill Sans MT</vt:lpstr>
      <vt:lpstr>Trebuchet MS</vt:lpstr>
      <vt:lpstr>Thème1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Alexis Lafficher</dc:creator>
  <cp:lastModifiedBy>Alexis Lafficher</cp:lastModifiedBy>
  <cp:revision>121</cp:revision>
  <dcterms:created xsi:type="dcterms:W3CDTF">2018-06-11T08:02:18Z</dcterms:created>
  <dcterms:modified xsi:type="dcterms:W3CDTF">2021-02-10T17:40:23Z</dcterms:modified>
</cp:coreProperties>
</file>