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8" r:id="rId2"/>
    <p:sldId id="276" r:id="rId3"/>
    <p:sldId id="277" r:id="rId4"/>
    <p:sldId id="263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F9900"/>
    <a:srgbClr val="FFCC00"/>
    <a:srgbClr val="FF0000"/>
    <a:srgbClr val="D9D9D9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10/02/2021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291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84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3878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10/02/2021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 lnSpcReduction="10000"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Brasserie MIRA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</a:t>
            </a:r>
            <a:r>
              <a:rPr lang="fr-FR" altLang="fr-FR" sz="1800">
                <a:solidFill>
                  <a:srgbClr val="333399"/>
                </a:solidFill>
                <a:latin typeface="Trebuchet MS" panose="020B0603020202020204" pitchFamily="34" charset="0"/>
              </a:rPr>
              <a:t>forage usage agroalimentaire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le pétitionnaire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	le 22 décembre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déclaration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Complément de justification des cibles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Miocène ou Oligocène littoral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		non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exploitation d’un forage oligocène sur leur site de production </a:t>
            </a:r>
          </a:p>
          <a:p>
            <a:pPr marL="342900" lvl="1" indent="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actuel à 7,5 km à l’ouest : autorisé pour 7 m</a:t>
            </a:r>
            <a:r>
              <a:rPr lang="fr-FR" altLang="fr-FR" sz="18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/h et 10 000 m</a:t>
            </a:r>
            <a:r>
              <a:rPr lang="fr-FR" altLang="fr-FR" sz="18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/an </a:t>
            </a: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(avis CLE 2016-042)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volonté de créer un nouveau centre de production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objectif de production à l’horizon 10 ans de 300 000 Hl de bières et sodas par an 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7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751617" y="1627601"/>
            <a:ext cx="2832064" cy="2015931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2 h 7819780"/>
              <a:gd name="connsiteX1" fmla="*/ 1487583 w 1487583"/>
              <a:gd name="connsiteY1" fmla="*/ 7819780 h 7819780"/>
              <a:gd name="connsiteX0" fmla="*/ 0 w 1487583"/>
              <a:gd name="connsiteY0" fmla="*/ 2352 h 7822130"/>
              <a:gd name="connsiteX1" fmla="*/ 1487583 w 1487583"/>
              <a:gd name="connsiteY1" fmla="*/ 7822130 h 7822130"/>
              <a:gd name="connsiteX0" fmla="*/ 0 w 1487583"/>
              <a:gd name="connsiteY0" fmla="*/ 26864 h 7846642"/>
              <a:gd name="connsiteX1" fmla="*/ 1487583 w 1487583"/>
              <a:gd name="connsiteY1" fmla="*/ 7846642 h 7846642"/>
              <a:gd name="connsiteX0" fmla="*/ 0 w 1487583"/>
              <a:gd name="connsiteY0" fmla="*/ 25156 h 7844934"/>
              <a:gd name="connsiteX1" fmla="*/ 1487583 w 1487583"/>
              <a:gd name="connsiteY1" fmla="*/ 7844934 h 784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7583" h="7844934">
                <a:moveTo>
                  <a:pt x="0" y="25156"/>
                </a:moveTo>
                <a:cubicBezTo>
                  <a:pt x="1035733" y="-105452"/>
                  <a:pt x="1387628" y="-17079"/>
                  <a:pt x="1487583" y="7844934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en zone littoral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Brasserie MIRA</a:t>
            </a:r>
          </a:p>
        </p:txBody>
      </p:sp>
    </p:spTree>
    <p:extLst>
      <p:ext uri="{BB962C8B-B14F-4D97-AF65-F5344CB8AC3E}">
        <p14:creationId xmlns:p14="http://schemas.microsoft.com/office/powerpoint/2010/main" val="189475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51652" y="1484746"/>
            <a:ext cx="4117148" cy="4842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u="sng" dirty="0">
                <a:solidFill>
                  <a:srgbClr val="333399"/>
                </a:solidFill>
              </a:rPr>
              <a:t>Besoins :</a:t>
            </a: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Qualité :</a:t>
            </a:r>
          </a:p>
          <a:p>
            <a:pPr marL="585788" lvl="1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333399"/>
                </a:solidFill>
              </a:rPr>
              <a:t>eau destinée à la consommation humaine (eau potable) car processus alimentaire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Quantité : 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333399"/>
                </a:solidFill>
              </a:rPr>
              <a:t>300 000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/an justifié par un ratio de 10 litre d'eau par litre de bière produite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333399"/>
                </a:solidFill>
              </a:rPr>
              <a:t>1 500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/j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333399"/>
                </a:solidFill>
              </a:rPr>
              <a:t>120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/h</a:t>
            </a: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1CB729-3440-4474-9503-870A707DA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884" y="1440123"/>
            <a:ext cx="4117148" cy="513298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31408994-CFD4-49B1-BB66-3D54FD008DA4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en zone littoral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Brasserie MIRA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0D251A7B-CCD2-44D3-A4C7-59033B5F78F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846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51652" y="1484746"/>
            <a:ext cx="8642966" cy="4842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u="sng" dirty="0">
                <a:solidFill>
                  <a:srgbClr val="333399"/>
                </a:solidFill>
              </a:rPr>
              <a:t>Ressources cibles potentielles :</a:t>
            </a: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Eau de surface &gt; </a:t>
            </a:r>
            <a:r>
              <a:rPr lang="fr-FR" sz="1800" dirty="0">
                <a:solidFill>
                  <a:schemeClr val="accent2"/>
                </a:solidFill>
              </a:rPr>
              <a:t>très vulnérable et non présente à proximité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Plio-Quaternaire &gt; </a:t>
            </a:r>
            <a:r>
              <a:rPr lang="fr-FR" sz="1800" dirty="0">
                <a:solidFill>
                  <a:schemeClr val="accent2"/>
                </a:solidFill>
              </a:rPr>
              <a:t>vulnérable et qualité médiocre / grande disponibilité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Miocène &gt; </a:t>
            </a:r>
            <a:r>
              <a:rPr lang="fr-FR" sz="1800" dirty="0">
                <a:solidFill>
                  <a:srgbClr val="FF9900"/>
                </a:solidFill>
              </a:rPr>
              <a:t>incertitude sur la qualité et la disponibilité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Oligocène &gt; </a:t>
            </a:r>
            <a:r>
              <a:rPr lang="fr-FR" sz="1800" dirty="0">
                <a:solidFill>
                  <a:schemeClr val="accent3">
                    <a:lumMod val="75000"/>
                  </a:schemeClr>
                </a:solidFill>
              </a:rPr>
              <a:t>qualité et disponibilité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Eocène &gt; </a:t>
            </a:r>
            <a:r>
              <a:rPr lang="fr-FR" sz="1800" dirty="0">
                <a:solidFill>
                  <a:schemeClr val="accent3">
                    <a:lumMod val="75000"/>
                  </a:schemeClr>
                </a:solidFill>
              </a:rPr>
              <a:t>qualité et disponibilité</a:t>
            </a: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Réseau AEP (mélange eau de surface + Eocène + Oligocène) &gt; qualité conforme sauf chloration mais disponibilité insuffisante</a:t>
            </a:r>
            <a:endParaRPr lang="fr-FR" sz="1800" dirty="0">
              <a:solidFill>
                <a:schemeClr val="accent2"/>
              </a:solidFill>
            </a:endParaRPr>
          </a:p>
          <a:p>
            <a:endParaRPr lang="fr-FR" sz="1800" dirty="0">
              <a:solidFill>
                <a:srgbClr val="333399"/>
              </a:solidFill>
            </a:endParaRPr>
          </a:p>
          <a:p>
            <a:pPr marL="0" indent="0">
              <a:buNone/>
            </a:pPr>
            <a:r>
              <a:rPr lang="fr-FR" sz="1800" dirty="0">
                <a:solidFill>
                  <a:srgbClr val="333399"/>
                </a:solidFill>
              </a:rPr>
              <a:t>Le pétitionnaire envisage donc :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1800" dirty="0">
                <a:solidFill>
                  <a:srgbClr val="333399"/>
                </a:solidFill>
              </a:rPr>
              <a:t>de tester la ressource miocène 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1800" dirty="0">
                <a:solidFill>
                  <a:srgbClr val="333399"/>
                </a:solidFill>
              </a:rPr>
              <a:t>en cas de résultat négatif au Miocène, de capter la ressource oligocène</a:t>
            </a: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A0172DF-31AF-45CA-9BA0-4CD352DFE71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en zone littoral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Brasserie MIRA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C972403-4C9B-4F7B-AC20-74475850739A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42914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24326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0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1780753"/>
            <a:ext cx="8658098" cy="395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le Miocène ou l’Oligocène littoral non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qualité EDCH requise pour l’usage agroalimentaire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l'impossibilité d'un approvisionnement à partir du réseau public d'eau potable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que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pétitionnaire s’engage à garantir un usage optimisé de l'eau dans son processus de production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recours à la nappe du Miocène soit privilégié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forage et son équipement pour capter le réservoir du Miocène ou, à défaut,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celui de l’Oligocène,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peut être jugé compatible avec le SAGE Nappes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profondes de Gironde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28E5120D-1282-4FD8-A5FF-921D630B56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en zone littoral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Brasserie MIRA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1837</TotalTime>
  <Words>401</Words>
  <Application>Microsoft Office PowerPoint</Application>
  <PresentationFormat>Affichage à l'écran (4:3)</PresentationFormat>
  <Paragraphs>60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118</cp:revision>
  <dcterms:created xsi:type="dcterms:W3CDTF">2018-06-11T08:02:18Z</dcterms:created>
  <dcterms:modified xsi:type="dcterms:W3CDTF">2021-02-10T17:36:43Z</dcterms:modified>
</cp:coreProperties>
</file>