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1"/>
  </p:sldMasterIdLst>
  <p:notesMasterIdLst>
    <p:notesMasterId r:id="rId13"/>
  </p:notesMasterIdLst>
  <p:handoutMasterIdLst>
    <p:handoutMasterId r:id="rId14"/>
  </p:handoutMasterIdLst>
  <p:sldIdLst>
    <p:sldId id="440" r:id="rId2"/>
    <p:sldId id="649" r:id="rId3"/>
    <p:sldId id="302" r:id="rId4"/>
    <p:sldId id="650" r:id="rId5"/>
    <p:sldId id="646" r:id="rId6"/>
    <p:sldId id="648" r:id="rId7"/>
    <p:sldId id="647" r:id="rId8"/>
    <p:sldId id="632" r:id="rId9"/>
    <p:sldId id="719" r:id="rId10"/>
    <p:sldId id="720" r:id="rId11"/>
    <p:sldId id="721" r:id="rId12"/>
  </p:sldIdLst>
  <p:sldSz cx="9144000" cy="6858000" type="screen4x3"/>
  <p:notesSz cx="7102475" cy="102330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uno de Grissac" initials="BdG" lastIdx="6" clrIdx="0">
    <p:extLst>
      <p:ext uri="{19B8F6BF-5375-455C-9EA6-DF929625EA0E}">
        <p15:presenceInfo xmlns:p15="http://schemas.microsoft.com/office/powerpoint/2012/main" userId="S::bruno.degrissac@smegreg.org::d3f85db1-402d-49d1-8f7f-5bc735f26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D4"/>
    <a:srgbClr val="FFFFFF"/>
    <a:srgbClr val="FF963B"/>
    <a:srgbClr val="FE5000"/>
    <a:srgbClr val="E1E805"/>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463" autoAdjust="0"/>
  </p:normalViewPr>
  <p:slideViewPr>
    <p:cSldViewPr>
      <p:cViewPr varScale="1">
        <p:scale>
          <a:sx n="110" d="100"/>
          <a:sy n="110" d="100"/>
        </p:scale>
        <p:origin x="1428" y="108"/>
      </p:cViewPr>
      <p:guideLst>
        <p:guide orient="horz" pos="2160"/>
        <p:guide pos="2880"/>
      </p:guideLst>
    </p:cSldViewPr>
  </p:slideViewPr>
  <p:notesTextViewPr>
    <p:cViewPr>
      <p:scale>
        <a:sx n="1" d="1"/>
        <a:sy n="1" d="1"/>
      </p:scale>
      <p:origin x="0" y="0"/>
    </p:cViewPr>
  </p:notesTextViewPr>
  <p:notesViewPr>
    <p:cSldViewPr>
      <p:cViewPr varScale="1">
        <p:scale>
          <a:sx n="83" d="100"/>
          <a:sy n="83" d="100"/>
        </p:scale>
        <p:origin x="2760"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8513" cy="512225"/>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4022304" y="0"/>
            <a:ext cx="3078513" cy="512225"/>
          </a:xfrm>
          <a:prstGeom prst="rect">
            <a:avLst/>
          </a:prstGeom>
        </p:spPr>
        <p:txBody>
          <a:bodyPr vert="horz" lIns="91440" tIns="45720" rIns="91440" bIns="45720" rtlCol="0"/>
          <a:lstStyle>
            <a:lvl1pPr algn="r">
              <a:defRPr sz="1200"/>
            </a:lvl1pPr>
          </a:lstStyle>
          <a:p>
            <a:fld id="{895B59E7-90E6-420D-AABB-99BF6A8C4EB8}" type="datetimeFigureOut">
              <a:rPr lang="fr-FR" smtClean="0"/>
              <a:t>11/02/2021</a:t>
            </a:fld>
            <a:endParaRPr lang="fr-FR" dirty="0"/>
          </a:p>
        </p:txBody>
      </p:sp>
      <p:sp>
        <p:nvSpPr>
          <p:cNvPr id="4" name="Espace réservé du pied de page 3"/>
          <p:cNvSpPr>
            <a:spLocks noGrp="1"/>
          </p:cNvSpPr>
          <p:nvPr>
            <p:ph type="ftr" sz="quarter" idx="2"/>
          </p:nvPr>
        </p:nvSpPr>
        <p:spPr>
          <a:xfrm>
            <a:off x="0" y="9720800"/>
            <a:ext cx="3078513" cy="512225"/>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4022304" y="9720800"/>
            <a:ext cx="3078513" cy="512225"/>
          </a:xfrm>
          <a:prstGeom prst="rect">
            <a:avLst/>
          </a:prstGeom>
        </p:spPr>
        <p:txBody>
          <a:bodyPr vert="horz" lIns="91440" tIns="45720" rIns="91440" bIns="45720" rtlCol="0" anchor="b"/>
          <a:lstStyle>
            <a:lvl1pPr algn="r">
              <a:defRPr sz="1200"/>
            </a:lvl1pPr>
          </a:lstStyle>
          <a:p>
            <a:fld id="{08082316-71EC-47CF-9640-A46F92FD33DA}" type="slidenum">
              <a:rPr lang="fr-FR" smtClean="0"/>
              <a:t>‹N°›</a:t>
            </a:fld>
            <a:endParaRPr lang="fr-FR" dirty="0"/>
          </a:p>
        </p:txBody>
      </p:sp>
    </p:spTree>
    <p:extLst>
      <p:ext uri="{BB962C8B-B14F-4D97-AF65-F5344CB8AC3E}">
        <p14:creationId xmlns:p14="http://schemas.microsoft.com/office/powerpoint/2010/main" val="1678690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1651"/>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4023093" y="0"/>
            <a:ext cx="3077739" cy="511651"/>
          </a:xfrm>
          <a:prstGeom prst="rect">
            <a:avLst/>
          </a:prstGeom>
        </p:spPr>
        <p:txBody>
          <a:bodyPr vert="horz" lIns="91440" tIns="45720" rIns="91440" bIns="45720" rtlCol="0"/>
          <a:lstStyle>
            <a:lvl1pPr algn="r">
              <a:defRPr sz="1200"/>
            </a:lvl1pPr>
          </a:lstStyle>
          <a:p>
            <a:fld id="{F3CD7781-4B6E-48FF-B731-A183665EDAD5}" type="datetimeFigureOut">
              <a:rPr lang="fr-FR" smtClean="0"/>
              <a:t>11/02/2021</a:t>
            </a:fld>
            <a:endParaRPr lang="fr-FR" dirty="0"/>
          </a:p>
        </p:txBody>
      </p:sp>
      <p:sp>
        <p:nvSpPr>
          <p:cNvPr id="4" name="Espace réservé de l'image des diapositives 3"/>
          <p:cNvSpPr>
            <a:spLocks noGrp="1" noRot="1" noChangeAspect="1"/>
          </p:cNvSpPr>
          <p:nvPr>
            <p:ph type="sldImg" idx="2"/>
          </p:nvPr>
        </p:nvSpPr>
        <p:spPr>
          <a:xfrm>
            <a:off x="993775" y="768350"/>
            <a:ext cx="5114925" cy="3836988"/>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710248" y="4860687"/>
            <a:ext cx="5681980" cy="4604861"/>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19597"/>
            <a:ext cx="3077739" cy="511651"/>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4023093" y="9719597"/>
            <a:ext cx="3077739" cy="511651"/>
          </a:xfrm>
          <a:prstGeom prst="rect">
            <a:avLst/>
          </a:prstGeom>
        </p:spPr>
        <p:txBody>
          <a:bodyPr vert="horz" lIns="91440" tIns="45720" rIns="91440" bIns="45720" rtlCol="0" anchor="b"/>
          <a:lstStyle>
            <a:lvl1pPr algn="r">
              <a:defRPr sz="1200"/>
            </a:lvl1pPr>
          </a:lstStyle>
          <a:p>
            <a:fld id="{8E1FB029-0AF2-4823-A9ED-717817EB4A3C}" type="slidenum">
              <a:rPr lang="fr-FR" smtClean="0"/>
              <a:t>‹N°›</a:t>
            </a:fld>
            <a:endParaRPr lang="fr-FR" dirty="0"/>
          </a:p>
        </p:txBody>
      </p:sp>
    </p:spTree>
    <p:extLst>
      <p:ext uri="{BB962C8B-B14F-4D97-AF65-F5344CB8AC3E}">
        <p14:creationId xmlns:p14="http://schemas.microsoft.com/office/powerpoint/2010/main" val="996382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E1FB029-0AF2-4823-A9ED-717817EB4A3C}" type="slidenum">
              <a:rPr lang="fr-FR" smtClean="0"/>
              <a:t>1</a:t>
            </a:fld>
            <a:endParaRPr lang="fr-FR" dirty="0"/>
          </a:p>
        </p:txBody>
      </p:sp>
    </p:spTree>
    <p:extLst>
      <p:ext uri="{BB962C8B-B14F-4D97-AF65-F5344CB8AC3E}">
        <p14:creationId xmlns:p14="http://schemas.microsoft.com/office/powerpoint/2010/main" val="4284913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8.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11.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5"/>
            <a:ext cx="77724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72835148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277185584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5"/>
            <a:ext cx="77724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1637892" y="3886200"/>
            <a:ext cx="64008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0" name="Image 9" descr="SMEGREG EPTB logo Quad.jpg"/>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38992" y="5665478"/>
            <a:ext cx="2499688" cy="566014"/>
          </a:xfrm>
          <a:prstGeom prst="rect">
            <a:avLst/>
          </a:prstGeom>
        </p:spPr>
      </p:pic>
    </p:spTree>
    <p:extLst>
      <p:ext uri="{BB962C8B-B14F-4D97-AF65-F5344CB8AC3E}">
        <p14:creationId xmlns:p14="http://schemas.microsoft.com/office/powerpoint/2010/main" val="104760699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5" name="Image 4" descr="Une image contenant texte&#10;&#10;Description générée automatiquement">
            <a:extLst>
              <a:ext uri="{FF2B5EF4-FFF2-40B4-BE49-F238E27FC236}">
                <a16:creationId xmlns:a16="http://schemas.microsoft.com/office/drawing/2014/main" id="{46C86ACA-3C32-465D-A2E9-5A163A1CEAD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7272" y="579008"/>
            <a:ext cx="2004953" cy="540000"/>
          </a:xfrm>
          <a:prstGeom prst="rect">
            <a:avLst/>
          </a:prstGeom>
        </p:spPr>
      </p:pic>
      <p:pic>
        <p:nvPicPr>
          <p:cNvPr id="8" name="Image 7" descr="Angle jaun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5512775"/>
            <a:ext cx="9144001" cy="1352053"/>
          </a:xfrm>
          <a:prstGeom prst="rect">
            <a:avLst/>
          </a:prstGeom>
        </p:spPr>
      </p:pic>
      <p:sp>
        <p:nvSpPr>
          <p:cNvPr id="2" name="Title 1"/>
          <p:cNvSpPr>
            <a:spLocks noGrp="1"/>
          </p:cNvSpPr>
          <p:nvPr>
            <p:ph type="title"/>
          </p:nvPr>
        </p:nvSpPr>
        <p:spPr>
          <a:xfrm>
            <a:off x="2205348" y="274638"/>
            <a:ext cx="6481451" cy="1143000"/>
          </a:xfrm>
        </p:spPr>
        <p:txBody>
          <a:bodyPr>
            <a:normAutofit/>
          </a:bodyPr>
          <a:lstStyle>
            <a:lvl1pPr algn="l">
              <a:defRPr sz="2500">
                <a:solidFill>
                  <a:srgbClr val="1341A1"/>
                </a:solidFill>
              </a:defRPr>
            </a:lvl1pPr>
          </a:lstStyle>
          <a:p>
            <a:r>
              <a:rPr lang="en-US" dirty="0"/>
              <a:t>Click to edit Master title style</a:t>
            </a:r>
          </a:p>
        </p:txBody>
      </p:sp>
      <p:sp>
        <p:nvSpPr>
          <p:cNvPr id="3"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038221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userDrawn="1"/>
        </p:nvPicPr>
        <p:blipFill rotWithShape="1">
          <a:blip r:embed="rId2" cstate="screen">
            <a:extLst>
              <a:ext uri="{28A0092B-C50C-407E-A947-70E740481C1C}">
                <a14:useLocalDpi xmlns:a14="http://schemas.microsoft.com/office/drawing/2010/main" val="0"/>
              </a:ext>
            </a:extLst>
          </a:blip>
          <a:srcRect t="-1" b="-1"/>
          <a:stretch/>
        </p:blipFill>
        <p:spPr>
          <a:xfrm>
            <a:off x="0" y="0"/>
            <a:ext cx="9144000" cy="6857999"/>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E46C0A"/>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Une image contenant texte&#10;&#10;Description générée automatiquement">
            <a:extLst>
              <a:ext uri="{FF2B5EF4-FFF2-40B4-BE49-F238E27FC236}">
                <a16:creationId xmlns:a16="http://schemas.microsoft.com/office/drawing/2014/main" id="{F38DEF5A-8BAA-4042-BF04-40CE0EC3B72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7272" y="579008"/>
            <a:ext cx="2004953" cy="540000"/>
          </a:xfrm>
          <a:prstGeom prst="rect">
            <a:avLst/>
          </a:prstGeom>
        </p:spPr>
      </p:pic>
    </p:spTree>
    <p:extLst>
      <p:ext uri="{BB962C8B-B14F-4D97-AF65-F5344CB8AC3E}">
        <p14:creationId xmlns:p14="http://schemas.microsoft.com/office/powerpoint/2010/main" val="37013153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48" y="274638"/>
            <a:ext cx="6481451" cy="1143000"/>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457200" y="1600200"/>
            <a:ext cx="82296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23920" y="6356350"/>
            <a:ext cx="60906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1"/>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Une image contenant texte&#10;&#10;Description générée automatiquement">
            <a:extLst>
              <a:ext uri="{FF2B5EF4-FFF2-40B4-BE49-F238E27FC236}">
                <a16:creationId xmlns:a16="http://schemas.microsoft.com/office/drawing/2014/main" id="{C4402978-49AD-484A-BE54-9FB270049D0C}"/>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17272" y="579008"/>
            <a:ext cx="2004953" cy="540000"/>
          </a:xfrm>
          <a:prstGeom prst="rect">
            <a:avLst/>
          </a:prstGeom>
        </p:spPr>
      </p:pic>
    </p:spTree>
    <p:extLst>
      <p:ext uri="{BB962C8B-B14F-4D97-AF65-F5344CB8AC3E}">
        <p14:creationId xmlns:p14="http://schemas.microsoft.com/office/powerpoint/2010/main" val="2496814739"/>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Only">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457200" y="274638"/>
            <a:ext cx="8229600" cy="5851525"/>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F0F48D4D-4018-4591-896F-F0BE49B07B01}" type="slidenum">
              <a:rPr lang="fr-FR"/>
              <a:pPr>
                <a:defRPr/>
              </a:pPr>
              <a:t>‹N°›</a:t>
            </a:fld>
            <a:endParaRPr lang="fr-FR"/>
          </a:p>
        </p:txBody>
      </p:sp>
    </p:spTree>
    <p:extLst>
      <p:ext uri="{BB962C8B-B14F-4D97-AF65-F5344CB8AC3E}">
        <p14:creationId xmlns:p14="http://schemas.microsoft.com/office/powerpoint/2010/main" val="30278555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726C7E10-E1EF-4FA0-8B1F-FA87971F2D03}" type="slidenum">
              <a:rPr lang="fr-FR"/>
              <a:pPr>
                <a:defRPr/>
              </a:pPr>
              <a:t>‹N°›</a:t>
            </a:fld>
            <a:endParaRPr lang="fr-FR"/>
          </a:p>
        </p:txBody>
      </p:sp>
    </p:spTree>
    <p:extLst>
      <p:ext uri="{BB962C8B-B14F-4D97-AF65-F5344CB8AC3E}">
        <p14:creationId xmlns:p14="http://schemas.microsoft.com/office/powerpoint/2010/main" val="2126646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7F2516D2-B581-457C-8592-D1EA47FE177E}" type="slidenum">
              <a:rPr lang="fr-FR"/>
              <a:pPr>
                <a:defRPr/>
              </a:pPr>
              <a:t>‹N°›</a:t>
            </a:fld>
            <a:endParaRPr lang="fr-FR"/>
          </a:p>
        </p:txBody>
      </p:sp>
    </p:spTree>
    <p:extLst>
      <p:ext uri="{BB962C8B-B14F-4D97-AF65-F5344CB8AC3E}">
        <p14:creationId xmlns:p14="http://schemas.microsoft.com/office/powerpoint/2010/main" val="11242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4451278"/>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1000">
                <a:solidFill>
                  <a:schemeClr val="bg1"/>
                </a:solidFill>
              </a:defRPr>
            </a:lvl1pPr>
          </a:lstStyle>
          <a:p>
            <a:fld id="{7CF807EE-CD1D-4590-8BC8-3307D96355C9}" type="slidenum">
              <a:rPr lang="fr-FR" smtClean="0"/>
              <a:pPr/>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Titre 1"/>
          <p:cNvSpPr>
            <a:spLocks noGrp="1"/>
          </p:cNvSpPr>
          <p:nvPr>
            <p:ph type="title"/>
          </p:nvPr>
        </p:nvSpPr>
        <p:spPr>
          <a:xfrm>
            <a:off x="2198670" y="274638"/>
            <a:ext cx="6488130" cy="978809"/>
          </a:xfrm>
        </p:spPr>
        <p:txBody>
          <a:bodyPr/>
          <a:lstStyle>
            <a:lvl1pPr algn="l">
              <a:defRPr sz="2200">
                <a:solidFill>
                  <a:srgbClr val="0077D4"/>
                </a:solidFill>
              </a:defRPr>
            </a:lvl1pPr>
          </a:lstStyle>
          <a:p>
            <a:r>
              <a:rPr lang="fr-FR" dirty="0"/>
              <a:t>Modifiez le style du titre</a:t>
            </a:r>
          </a:p>
        </p:txBody>
      </p:sp>
    </p:spTree>
    <p:extLst>
      <p:ext uri="{BB962C8B-B14F-4D97-AF65-F5344CB8AC3E}">
        <p14:creationId xmlns:p14="http://schemas.microsoft.com/office/powerpoint/2010/main" val="1446978048"/>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11/02/2021</a:t>
            </a:fld>
            <a:endParaRPr lang="fr-FR"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emf"/><Relationship Id="rId1" Type="http://schemas.openxmlformats.org/officeDocument/2006/relationships/slideLayout" Target="../slideLayouts/slideLayout4.xml"/><Relationship Id="rId5" Type="http://schemas.openxmlformats.org/officeDocument/2006/relationships/image" Target="../media/image27.emf"/><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52092" y="1498601"/>
            <a:ext cx="7940388" cy="2101850"/>
          </a:xfrm>
        </p:spPr>
        <p:txBody>
          <a:bodyPr>
            <a:normAutofit/>
          </a:bodyPr>
          <a:lstStyle/>
          <a:p>
            <a:r>
              <a:rPr lang="fr-FR" sz="3200" dirty="0"/>
              <a:t>Gestion des Nappes profondes de Gironde</a:t>
            </a:r>
            <a:br>
              <a:rPr lang="fr-FR" sz="3200" dirty="0"/>
            </a:br>
            <a:r>
              <a:rPr lang="fr-FR" sz="3200" dirty="0"/>
              <a:t>Chantiers en cours, à venir</a:t>
            </a:r>
            <a:br>
              <a:rPr lang="fr-FR" sz="3200" dirty="0"/>
            </a:br>
            <a:r>
              <a:rPr lang="fr-FR" sz="3200" dirty="0"/>
              <a:t>et décisions à prendre</a:t>
            </a:r>
          </a:p>
        </p:txBody>
      </p:sp>
      <p:sp>
        <p:nvSpPr>
          <p:cNvPr id="3" name="Sous-titre 2"/>
          <p:cNvSpPr>
            <a:spLocks noGrp="1"/>
          </p:cNvSpPr>
          <p:nvPr>
            <p:ph type="subTitle" idx="1"/>
          </p:nvPr>
        </p:nvSpPr>
        <p:spPr/>
        <p:txBody>
          <a:bodyPr>
            <a:normAutofit lnSpcReduction="10000"/>
          </a:bodyPr>
          <a:lstStyle/>
          <a:p>
            <a:r>
              <a:rPr lang="fr-FR" dirty="0"/>
              <a:t>Commission locale de l'eau</a:t>
            </a:r>
          </a:p>
          <a:p>
            <a:r>
              <a:rPr lang="fr-FR" dirty="0"/>
              <a:t>15 février 2021</a:t>
            </a:r>
          </a:p>
        </p:txBody>
      </p:sp>
    </p:spTree>
    <p:extLst>
      <p:ext uri="{BB962C8B-B14F-4D97-AF65-F5344CB8AC3E}">
        <p14:creationId xmlns:p14="http://schemas.microsoft.com/office/powerpoint/2010/main" val="1281333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242325" y="1328646"/>
            <a:ext cx="86593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2200" dirty="0">
                <a:solidFill>
                  <a:srgbClr val="0070C0"/>
                </a:solidFill>
                <a:latin typeface="+mn-lt"/>
              </a:rPr>
              <a:t>Modification de la limite zone nord – zone centre :</a:t>
            </a:r>
          </a:p>
        </p:txBody>
      </p:sp>
      <p:sp>
        <p:nvSpPr>
          <p:cNvPr id="8195" name="Text Box 22"/>
          <p:cNvSpPr txBox="1">
            <a:spLocks noChangeArrowheads="1"/>
          </p:cNvSpPr>
          <p:nvPr/>
        </p:nvSpPr>
        <p:spPr bwMode="auto">
          <a:xfrm>
            <a:off x="2314891" y="297296"/>
            <a:ext cx="60118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400" b="1" dirty="0">
                <a:solidFill>
                  <a:srgbClr val="0077D4"/>
                </a:solidFill>
                <a:latin typeface="+mn-lt"/>
              </a:rPr>
              <a:t>Modifications du SAGE</a:t>
            </a:r>
          </a:p>
          <a:p>
            <a:pPr algn="ctr" eaLnBrk="1" hangingPunct="1">
              <a:spcBef>
                <a:spcPct val="0"/>
              </a:spcBef>
              <a:buFontTx/>
              <a:buNone/>
            </a:pPr>
            <a:r>
              <a:rPr lang="fr-FR" altLang="fr-FR" sz="2400" b="1" dirty="0">
                <a:solidFill>
                  <a:srgbClr val="0077D4"/>
                </a:solidFill>
                <a:latin typeface="+mn-lt"/>
              </a:rPr>
              <a:t>Délimitation des zones </a:t>
            </a:r>
          </a:p>
        </p:txBody>
      </p:sp>
      <p:sp>
        <p:nvSpPr>
          <p:cNvPr id="4"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5" name="Espace réservé du numéro de diapositive 2">
            <a:extLst>
              <a:ext uri="{FF2B5EF4-FFF2-40B4-BE49-F238E27FC236}">
                <a16:creationId xmlns:a16="http://schemas.microsoft.com/office/drawing/2014/main" id="{B8D4B3AE-E659-4533-9B70-A68A6A609949}"/>
              </a:ext>
            </a:extLst>
          </p:cNvPr>
          <p:cNvSpPr>
            <a:spLocks noGrp="1"/>
          </p:cNvSpPr>
          <p:nvPr>
            <p:ph type="sldNum" sz="quarter" idx="12"/>
          </p:nvPr>
        </p:nvSpPr>
        <p:spPr>
          <a:xfrm>
            <a:off x="223920" y="6356354"/>
            <a:ext cx="609060" cy="365125"/>
          </a:xfrm>
        </p:spPr>
        <p:txBody>
          <a:bodyPr/>
          <a:lstStyle/>
          <a:p>
            <a:fld id="{7CF807EE-CD1D-4590-8BC8-3307D96355C9}" type="slidenum">
              <a:rPr lang="fr-FR" smtClean="0"/>
              <a:pPr/>
              <a:t>2</a:t>
            </a:fld>
            <a:endParaRPr lang="fr-FR" dirty="0"/>
          </a:p>
        </p:txBody>
      </p:sp>
      <p:pic>
        <p:nvPicPr>
          <p:cNvPr id="6" name="Image 5">
            <a:extLst>
              <a:ext uri="{FF2B5EF4-FFF2-40B4-BE49-F238E27FC236}">
                <a16:creationId xmlns:a16="http://schemas.microsoft.com/office/drawing/2014/main" id="{A338466D-1665-454C-8C2B-B35A90FE3AA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320822" y="1704234"/>
            <a:ext cx="3823178" cy="4790352"/>
          </a:xfrm>
          <a:prstGeom prst="rect">
            <a:avLst/>
          </a:prstGeom>
        </p:spPr>
      </p:pic>
      <p:pic>
        <p:nvPicPr>
          <p:cNvPr id="7" name="Image 6">
            <a:extLst>
              <a:ext uri="{FF2B5EF4-FFF2-40B4-BE49-F238E27FC236}">
                <a16:creationId xmlns:a16="http://schemas.microsoft.com/office/drawing/2014/main" id="{3847BC98-579A-4B23-8B95-3C4B24EB8F9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734635" y="2942456"/>
            <a:ext cx="2264085" cy="2836845"/>
          </a:xfrm>
          <a:prstGeom prst="rect">
            <a:avLst/>
          </a:prstGeom>
        </p:spPr>
      </p:pic>
      <p:grpSp>
        <p:nvGrpSpPr>
          <p:cNvPr id="8" name="Groupe 7">
            <a:extLst>
              <a:ext uri="{FF2B5EF4-FFF2-40B4-BE49-F238E27FC236}">
                <a16:creationId xmlns:a16="http://schemas.microsoft.com/office/drawing/2014/main" id="{67EAE705-FBF8-4C91-9306-BC5C1564F1E1}"/>
              </a:ext>
            </a:extLst>
          </p:cNvPr>
          <p:cNvGrpSpPr/>
          <p:nvPr/>
        </p:nvGrpSpPr>
        <p:grpSpPr>
          <a:xfrm>
            <a:off x="4998720" y="3429000"/>
            <a:ext cx="2714840" cy="1535838"/>
            <a:chOff x="4998720" y="3429000"/>
            <a:chExt cx="2714840" cy="1535838"/>
          </a:xfrm>
        </p:grpSpPr>
        <p:sp>
          <p:nvSpPr>
            <p:cNvPr id="9" name="Ellipse 8">
              <a:extLst>
                <a:ext uri="{FF2B5EF4-FFF2-40B4-BE49-F238E27FC236}">
                  <a16:creationId xmlns:a16="http://schemas.microsoft.com/office/drawing/2014/main" id="{3A3F009A-E65D-4954-91C7-69E86F8BE699}"/>
                </a:ext>
              </a:extLst>
            </p:cNvPr>
            <p:cNvSpPr/>
            <p:nvPr/>
          </p:nvSpPr>
          <p:spPr>
            <a:xfrm>
              <a:off x="7162743" y="3429000"/>
              <a:ext cx="550817" cy="550817"/>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dirty="0"/>
            </a:p>
          </p:txBody>
        </p:sp>
        <p:sp>
          <p:nvSpPr>
            <p:cNvPr id="10" name="Forme libre : forme 9">
              <a:extLst>
                <a:ext uri="{FF2B5EF4-FFF2-40B4-BE49-F238E27FC236}">
                  <a16:creationId xmlns:a16="http://schemas.microsoft.com/office/drawing/2014/main" id="{CD6FC154-14FB-4FED-BE5B-53547F63BFBF}"/>
                </a:ext>
              </a:extLst>
            </p:cNvPr>
            <p:cNvSpPr/>
            <p:nvPr/>
          </p:nvSpPr>
          <p:spPr>
            <a:xfrm>
              <a:off x="4998720" y="4032069"/>
              <a:ext cx="2425710" cy="932769"/>
            </a:xfrm>
            <a:custGeom>
              <a:avLst/>
              <a:gdLst>
                <a:gd name="connsiteX0" fmla="*/ 2412274 w 2425710"/>
                <a:gd name="connsiteY0" fmla="*/ 0 h 932769"/>
                <a:gd name="connsiteX1" fmla="*/ 2063931 w 2425710"/>
                <a:gd name="connsiteY1" fmla="*/ 853440 h 932769"/>
                <a:gd name="connsiteX2" fmla="*/ 0 w 2425710"/>
                <a:gd name="connsiteY2" fmla="*/ 844731 h 932769"/>
              </a:gdLst>
              <a:ahLst/>
              <a:cxnLst>
                <a:cxn ang="0">
                  <a:pos x="connsiteX0" y="connsiteY0"/>
                </a:cxn>
                <a:cxn ang="0">
                  <a:pos x="connsiteX1" y="connsiteY1"/>
                </a:cxn>
                <a:cxn ang="0">
                  <a:pos x="connsiteX2" y="connsiteY2"/>
                </a:cxn>
              </a:cxnLst>
              <a:rect l="l" t="t" r="r" b="b"/>
              <a:pathLst>
                <a:path w="2425710" h="932769">
                  <a:moveTo>
                    <a:pt x="2412274" y="0"/>
                  </a:moveTo>
                  <a:cubicBezTo>
                    <a:pt x="2439125" y="356326"/>
                    <a:pt x="2465977" y="712652"/>
                    <a:pt x="2063931" y="853440"/>
                  </a:cubicBezTo>
                  <a:cubicBezTo>
                    <a:pt x="1661885" y="994228"/>
                    <a:pt x="830942" y="919479"/>
                    <a:pt x="0" y="844731"/>
                  </a:cubicBezTo>
                </a:path>
              </a:pathLst>
            </a:custGeom>
            <a:ln w="57150"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fr-FR"/>
            </a:p>
          </p:txBody>
        </p:sp>
      </p:grpSp>
      <p:sp>
        <p:nvSpPr>
          <p:cNvPr id="11" name="Espace réservé du contenu 1">
            <a:extLst>
              <a:ext uri="{FF2B5EF4-FFF2-40B4-BE49-F238E27FC236}">
                <a16:creationId xmlns:a16="http://schemas.microsoft.com/office/drawing/2014/main" id="{552C6E61-3A2E-48CD-9BA7-33CF57DEDD2C}"/>
              </a:ext>
            </a:extLst>
          </p:cNvPr>
          <p:cNvSpPr txBox="1">
            <a:spLocks/>
          </p:cNvSpPr>
          <p:nvPr/>
        </p:nvSpPr>
        <p:spPr>
          <a:xfrm>
            <a:off x="223920" y="3448866"/>
            <a:ext cx="2449611" cy="106190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buFont typeface="Arial"/>
              <a:buNone/>
            </a:pPr>
            <a:r>
              <a:rPr lang="fr-FR" dirty="0"/>
              <a:t>Le zonage du SAGE doit être modifié en conséquence.</a:t>
            </a:r>
          </a:p>
        </p:txBody>
      </p:sp>
      <p:sp>
        <p:nvSpPr>
          <p:cNvPr id="12" name="Espace réservé du contenu 1">
            <a:extLst>
              <a:ext uri="{FF2B5EF4-FFF2-40B4-BE49-F238E27FC236}">
                <a16:creationId xmlns:a16="http://schemas.microsoft.com/office/drawing/2014/main" id="{5595FDD4-079F-4BDC-9855-E192CA35010F}"/>
              </a:ext>
            </a:extLst>
          </p:cNvPr>
          <p:cNvSpPr txBox="1">
            <a:spLocks/>
          </p:cNvSpPr>
          <p:nvPr/>
        </p:nvSpPr>
        <p:spPr>
          <a:xfrm>
            <a:off x="1071154" y="5805264"/>
            <a:ext cx="4103855" cy="689321"/>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r">
              <a:buFont typeface="Arial"/>
              <a:buNone/>
            </a:pPr>
            <a:r>
              <a:rPr lang="fr-FR" dirty="0"/>
              <a:t>Le groupe d'experts hydrogéologues a été consulté.</a:t>
            </a:r>
          </a:p>
        </p:txBody>
      </p:sp>
      <p:sp>
        <p:nvSpPr>
          <p:cNvPr id="13" name="Espace réservé du contenu 1">
            <a:extLst>
              <a:ext uri="{FF2B5EF4-FFF2-40B4-BE49-F238E27FC236}">
                <a16:creationId xmlns:a16="http://schemas.microsoft.com/office/drawing/2014/main" id="{5AF3612F-631D-4C4B-AAB0-8EB378AED04E}"/>
              </a:ext>
            </a:extLst>
          </p:cNvPr>
          <p:cNvSpPr>
            <a:spLocks noGrp="1"/>
          </p:cNvSpPr>
          <p:nvPr>
            <p:ph idx="1"/>
          </p:nvPr>
        </p:nvSpPr>
        <p:spPr>
          <a:xfrm>
            <a:off x="242325" y="1885622"/>
            <a:ext cx="4863622" cy="1275019"/>
          </a:xfrm>
        </p:spPr>
        <p:txBody>
          <a:bodyPr>
            <a:noAutofit/>
          </a:bodyPr>
          <a:lstStyle/>
          <a:p>
            <a:pPr marL="0" indent="0">
              <a:buNone/>
            </a:pPr>
            <a:r>
              <a:rPr lang="fr-FR" sz="2000" dirty="0"/>
              <a:t>Depuis le 1</a:t>
            </a:r>
            <a:r>
              <a:rPr lang="fr-FR" sz="2000" baseline="30000" dirty="0"/>
              <a:t>er</a:t>
            </a:r>
            <a:r>
              <a:rPr lang="fr-FR" sz="2000" dirty="0"/>
              <a:t> janvier 2016, les communes de Salignac, </a:t>
            </a:r>
            <a:r>
              <a:rPr lang="fr-FR" sz="2000" dirty="0" err="1"/>
              <a:t>Aubie</a:t>
            </a:r>
            <a:r>
              <a:rPr lang="fr-FR" sz="2000" dirty="0"/>
              <a:t>-et-</a:t>
            </a:r>
            <a:r>
              <a:rPr lang="fr-FR" sz="2000" dirty="0" err="1"/>
              <a:t>Espessas</a:t>
            </a:r>
            <a:r>
              <a:rPr lang="fr-FR" sz="2000" dirty="0"/>
              <a:t> et Saint Antoine n'en font plus qu'une : Val de </a:t>
            </a:r>
            <a:r>
              <a:rPr lang="fr-FR" sz="2000" dirty="0" err="1"/>
              <a:t>Virvée</a:t>
            </a:r>
            <a:r>
              <a:rPr lang="fr-FR" sz="2000" dirty="0"/>
              <a:t>.</a:t>
            </a:r>
          </a:p>
        </p:txBody>
      </p:sp>
    </p:spTree>
    <p:extLst>
      <p:ext uri="{BB962C8B-B14F-4D97-AF65-F5344CB8AC3E}">
        <p14:creationId xmlns:p14="http://schemas.microsoft.com/office/powerpoint/2010/main" val="1009874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6422" y="3518071"/>
            <a:ext cx="8612777" cy="1275019"/>
          </a:xfrm>
        </p:spPr>
        <p:txBody>
          <a:bodyPr>
            <a:noAutofit/>
          </a:bodyPr>
          <a:lstStyle/>
          <a:p>
            <a:pPr marL="0" indent="0">
              <a:buNone/>
            </a:pPr>
            <a:r>
              <a:rPr lang="fr-FR" dirty="0"/>
              <a:t>Les valeurs des VMPO sont arrêtées après :</a:t>
            </a:r>
          </a:p>
          <a:p>
            <a:pPr lvl="0"/>
            <a:r>
              <a:rPr lang="fr-FR" dirty="0"/>
              <a:t>simulation d’un scénario de prélèvement (compte tenu de la dynamique des nappes captives, le scénario doit préciser non seulement les débits prélevés mais aussi, et avec précision, la localisation des prélèvements) ;</a:t>
            </a:r>
          </a:p>
          <a:p>
            <a:pPr lvl="0"/>
            <a:r>
              <a:rPr lang="fr-FR" dirty="0"/>
              <a:t>examen des variations de réserve induites ;</a:t>
            </a:r>
          </a:p>
          <a:p>
            <a:pPr lvl="0"/>
            <a:r>
              <a:rPr lang="fr-FR" dirty="0"/>
              <a:t>jugement à dire d’expert (groupe d'experts hydrogéologues auprès de la CLE) de l'acceptabilité de ces variations.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3</a:t>
            </a:fld>
            <a:endParaRPr lang="fr-FR" dirty="0"/>
          </a:p>
        </p:txBody>
      </p:sp>
      <p:pic>
        <p:nvPicPr>
          <p:cNvPr id="8" name="Image 7">
            <a:extLst>
              <a:ext uri="{FF2B5EF4-FFF2-40B4-BE49-F238E27FC236}">
                <a16:creationId xmlns:a16="http://schemas.microsoft.com/office/drawing/2014/main" id="{8692AD51-8CD7-47D6-9CC7-5517A5462356}"/>
              </a:ext>
            </a:extLst>
          </p:cNvPr>
          <p:cNvPicPr>
            <a:picLocks noChangeAspect="1"/>
          </p:cNvPicPr>
          <p:nvPr/>
        </p:nvPicPr>
        <p:blipFill>
          <a:blip r:embed="rId2"/>
          <a:stretch>
            <a:fillRect/>
          </a:stretch>
        </p:blipFill>
        <p:spPr>
          <a:xfrm>
            <a:off x="348342" y="1510967"/>
            <a:ext cx="8490857" cy="1718861"/>
          </a:xfrm>
          <a:prstGeom prst="rect">
            <a:avLst/>
          </a:prstGeom>
          <a:ln w="38100">
            <a:solidFill>
              <a:schemeClr val="accent6">
                <a:lumMod val="75000"/>
              </a:schemeClr>
            </a:solidFill>
          </a:ln>
        </p:spPr>
      </p:pic>
      <p:sp>
        <p:nvSpPr>
          <p:cNvPr id="11" name="Espace réservé du contenu 1">
            <a:extLst>
              <a:ext uri="{FF2B5EF4-FFF2-40B4-BE49-F238E27FC236}">
                <a16:creationId xmlns:a16="http://schemas.microsoft.com/office/drawing/2014/main" id="{CE395E93-E697-4274-975E-3CDB590CF3BB}"/>
              </a:ext>
            </a:extLst>
          </p:cNvPr>
          <p:cNvSpPr txBox="1">
            <a:spLocks/>
          </p:cNvSpPr>
          <p:nvPr/>
        </p:nvSpPr>
        <p:spPr>
          <a:xfrm rot="1033973">
            <a:off x="5805567" y="2369578"/>
            <a:ext cx="2998797" cy="395639"/>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page 11 du PAGD (tome 2)</a:t>
            </a:r>
          </a:p>
        </p:txBody>
      </p:sp>
      <p:sp>
        <p:nvSpPr>
          <p:cNvPr id="9" name="Text Box 22">
            <a:extLst>
              <a:ext uri="{FF2B5EF4-FFF2-40B4-BE49-F238E27FC236}">
                <a16:creationId xmlns:a16="http://schemas.microsoft.com/office/drawing/2014/main" id="{91BB148E-1AD6-4FF6-AAF8-1FF1EEC4CACE}"/>
              </a:ext>
            </a:extLst>
          </p:cNvPr>
          <p:cNvSpPr txBox="1">
            <a:spLocks noChangeArrowheads="1"/>
          </p:cNvSpPr>
          <p:nvPr/>
        </p:nvSpPr>
        <p:spPr bwMode="auto">
          <a:xfrm>
            <a:off x="2314891" y="297296"/>
            <a:ext cx="60118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400" b="1" dirty="0">
                <a:solidFill>
                  <a:srgbClr val="0077D4"/>
                </a:solidFill>
                <a:latin typeface="+mn-lt"/>
              </a:rPr>
              <a:t>Modifications du SAGE</a:t>
            </a:r>
          </a:p>
          <a:p>
            <a:pPr algn="ctr" eaLnBrk="1" hangingPunct="1">
              <a:spcBef>
                <a:spcPct val="0"/>
              </a:spcBef>
              <a:buFontTx/>
              <a:buNone/>
            </a:pPr>
            <a:r>
              <a:rPr lang="fr-FR" altLang="fr-FR" sz="2400" b="1" dirty="0">
                <a:solidFill>
                  <a:srgbClr val="0077D4"/>
                </a:solidFill>
                <a:latin typeface="+mn-lt"/>
              </a:rPr>
              <a:t>Révision des VMPO</a:t>
            </a:r>
          </a:p>
        </p:txBody>
      </p:sp>
    </p:spTree>
    <p:extLst>
      <p:ext uri="{BB962C8B-B14F-4D97-AF65-F5344CB8AC3E}">
        <p14:creationId xmlns:p14="http://schemas.microsoft.com/office/powerpoint/2010/main" val="318182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242325" y="1574646"/>
            <a:ext cx="8659349"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2400" dirty="0">
                <a:solidFill>
                  <a:srgbClr val="0070C0"/>
                </a:solidFill>
                <a:latin typeface="+mn-lt"/>
              </a:rPr>
              <a:t>Révision des VMPO :</a:t>
            </a:r>
          </a:p>
          <a:p>
            <a:pPr marL="884238" lvl="1" indent="-342900" eaLnBrk="1" hangingPunct="1">
              <a:spcBef>
                <a:spcPts val="1200"/>
              </a:spcBef>
              <a:buClr>
                <a:schemeClr val="accent6">
                  <a:lumMod val="75000"/>
                </a:schemeClr>
              </a:buClr>
              <a:buFont typeface="Arial" panose="020B0604020202020204" pitchFamily="34" charset="0"/>
              <a:buChar char="•"/>
            </a:pPr>
            <a:r>
              <a:rPr lang="fr-FR" altLang="fr-FR" sz="2400" dirty="0">
                <a:solidFill>
                  <a:srgbClr val="0070C0"/>
                </a:solidFill>
                <a:latin typeface="+mn-lt"/>
              </a:rPr>
              <a:t>de l'Eocène nord</a:t>
            </a:r>
          </a:p>
          <a:p>
            <a:pPr marL="884238" lvl="1" indent="-342900" eaLnBrk="1" hangingPunct="1">
              <a:spcBef>
                <a:spcPts val="1200"/>
              </a:spcBef>
              <a:buClr>
                <a:schemeClr val="accent6">
                  <a:lumMod val="75000"/>
                </a:schemeClr>
              </a:buClr>
              <a:buFont typeface="Arial" panose="020B0604020202020204" pitchFamily="34" charset="0"/>
              <a:buChar char="•"/>
            </a:pPr>
            <a:r>
              <a:rPr lang="fr-FR" altLang="fr-FR" sz="2400" dirty="0">
                <a:solidFill>
                  <a:srgbClr val="0070C0"/>
                </a:solidFill>
                <a:latin typeface="+mn-lt"/>
              </a:rPr>
              <a:t>des UG du littoral</a:t>
            </a:r>
          </a:p>
        </p:txBody>
      </p:sp>
      <p:sp>
        <p:nvSpPr>
          <p:cNvPr id="4"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4</a:t>
            </a:fld>
            <a:endParaRPr lang="fr-FR" dirty="0">
              <a:solidFill>
                <a:srgbClr val="E1E805"/>
              </a:solidFill>
            </a:endParaRPr>
          </a:p>
        </p:txBody>
      </p:sp>
      <p:sp>
        <p:nvSpPr>
          <p:cNvPr id="8" name="Text Box 22">
            <a:extLst>
              <a:ext uri="{FF2B5EF4-FFF2-40B4-BE49-F238E27FC236}">
                <a16:creationId xmlns:a16="http://schemas.microsoft.com/office/drawing/2014/main" id="{30E37E1E-1B85-4AA8-AA8D-E6D208A7C49C}"/>
              </a:ext>
            </a:extLst>
          </p:cNvPr>
          <p:cNvSpPr txBox="1">
            <a:spLocks noChangeArrowheads="1"/>
          </p:cNvSpPr>
          <p:nvPr/>
        </p:nvSpPr>
        <p:spPr bwMode="auto">
          <a:xfrm>
            <a:off x="2314891" y="297296"/>
            <a:ext cx="60118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400" b="1" dirty="0">
                <a:solidFill>
                  <a:srgbClr val="0077D4"/>
                </a:solidFill>
                <a:latin typeface="+mn-lt"/>
              </a:rPr>
              <a:t>Modifications du SAGE</a:t>
            </a:r>
          </a:p>
          <a:p>
            <a:pPr algn="ctr" eaLnBrk="1" hangingPunct="1">
              <a:spcBef>
                <a:spcPct val="0"/>
              </a:spcBef>
              <a:buFontTx/>
              <a:buNone/>
            </a:pPr>
            <a:r>
              <a:rPr lang="fr-FR" altLang="fr-FR" sz="2400" b="1" dirty="0">
                <a:solidFill>
                  <a:srgbClr val="0077D4"/>
                </a:solidFill>
                <a:latin typeface="+mn-lt"/>
              </a:rPr>
              <a:t>Révision des VMPO</a:t>
            </a:r>
          </a:p>
        </p:txBody>
      </p:sp>
      <p:pic>
        <p:nvPicPr>
          <p:cNvPr id="9" name="Image 8">
            <a:extLst>
              <a:ext uri="{FF2B5EF4-FFF2-40B4-BE49-F238E27FC236}">
                <a16:creationId xmlns:a16="http://schemas.microsoft.com/office/drawing/2014/main" id="{3771F576-EFB0-45E1-8BA5-9FD4B37580A8}"/>
              </a:ext>
            </a:extLst>
          </p:cNvPr>
          <p:cNvPicPr>
            <a:picLocks noChangeAspect="1"/>
          </p:cNvPicPr>
          <p:nvPr/>
        </p:nvPicPr>
        <p:blipFill>
          <a:blip r:embed="rId2"/>
          <a:stretch>
            <a:fillRect/>
          </a:stretch>
        </p:blipFill>
        <p:spPr>
          <a:xfrm>
            <a:off x="4575896" y="1434802"/>
            <a:ext cx="4548484" cy="2381814"/>
          </a:xfrm>
          <a:prstGeom prst="rect">
            <a:avLst/>
          </a:prstGeom>
        </p:spPr>
      </p:pic>
      <p:pic>
        <p:nvPicPr>
          <p:cNvPr id="10" name="Image 9">
            <a:extLst>
              <a:ext uri="{FF2B5EF4-FFF2-40B4-BE49-F238E27FC236}">
                <a16:creationId xmlns:a16="http://schemas.microsoft.com/office/drawing/2014/main" id="{0F7B38F1-C73E-4037-83FA-1A6113DB6499}"/>
              </a:ext>
            </a:extLst>
          </p:cNvPr>
          <p:cNvPicPr>
            <a:picLocks noChangeAspect="1"/>
          </p:cNvPicPr>
          <p:nvPr/>
        </p:nvPicPr>
        <p:blipFill>
          <a:blip r:embed="rId3"/>
          <a:stretch>
            <a:fillRect/>
          </a:stretch>
        </p:blipFill>
        <p:spPr>
          <a:xfrm>
            <a:off x="19620" y="3108255"/>
            <a:ext cx="4572000" cy="2394128"/>
          </a:xfrm>
          <a:prstGeom prst="rect">
            <a:avLst/>
          </a:prstGeom>
        </p:spPr>
      </p:pic>
      <p:pic>
        <p:nvPicPr>
          <p:cNvPr id="11" name="Image 10">
            <a:extLst>
              <a:ext uri="{FF2B5EF4-FFF2-40B4-BE49-F238E27FC236}">
                <a16:creationId xmlns:a16="http://schemas.microsoft.com/office/drawing/2014/main" id="{0C0BFF2B-EEDA-45D4-8D8B-B1C100C40C7A}"/>
              </a:ext>
            </a:extLst>
          </p:cNvPr>
          <p:cNvPicPr>
            <a:picLocks noChangeAspect="1"/>
          </p:cNvPicPr>
          <p:nvPr/>
        </p:nvPicPr>
        <p:blipFill>
          <a:blip r:embed="rId4"/>
          <a:stretch>
            <a:fillRect/>
          </a:stretch>
        </p:blipFill>
        <p:spPr>
          <a:xfrm>
            <a:off x="4552380" y="4123125"/>
            <a:ext cx="4572000" cy="2394128"/>
          </a:xfrm>
          <a:prstGeom prst="rect">
            <a:avLst/>
          </a:prstGeom>
        </p:spPr>
      </p:pic>
      <p:grpSp>
        <p:nvGrpSpPr>
          <p:cNvPr id="13" name="Groupe 12">
            <a:extLst>
              <a:ext uri="{FF2B5EF4-FFF2-40B4-BE49-F238E27FC236}">
                <a16:creationId xmlns:a16="http://schemas.microsoft.com/office/drawing/2014/main" id="{705FE2B5-CBE6-4486-A044-945C68A5BF4F}"/>
              </a:ext>
            </a:extLst>
          </p:cNvPr>
          <p:cNvGrpSpPr/>
          <p:nvPr/>
        </p:nvGrpSpPr>
        <p:grpSpPr>
          <a:xfrm>
            <a:off x="7937879" y="1977637"/>
            <a:ext cx="721624" cy="648072"/>
            <a:chOff x="7937879" y="1977637"/>
            <a:chExt cx="721624" cy="648072"/>
          </a:xfrm>
        </p:grpSpPr>
        <p:cxnSp>
          <p:nvCxnSpPr>
            <p:cNvPr id="7" name="Connecteur droit avec flèche 6">
              <a:extLst>
                <a:ext uri="{FF2B5EF4-FFF2-40B4-BE49-F238E27FC236}">
                  <a16:creationId xmlns:a16="http://schemas.microsoft.com/office/drawing/2014/main" id="{D3818EF6-59B7-4F59-8A14-EBA45AD9DB50}"/>
                </a:ext>
              </a:extLst>
            </p:cNvPr>
            <p:cNvCxnSpPr>
              <a:cxnSpLocks/>
            </p:cNvCxnSpPr>
            <p:nvPr/>
          </p:nvCxnSpPr>
          <p:spPr>
            <a:xfrm>
              <a:off x="8604448" y="1977637"/>
              <a:ext cx="0" cy="648072"/>
            </a:xfrm>
            <a:prstGeom prst="straightConnector1">
              <a:avLst/>
            </a:prstGeom>
            <a:ln w="28575">
              <a:headEnd type="triangle"/>
              <a:tailEnd type="triangle"/>
            </a:ln>
          </p:spPr>
          <p:style>
            <a:lnRef idx="1">
              <a:schemeClr val="accent6"/>
            </a:lnRef>
            <a:fillRef idx="0">
              <a:schemeClr val="accent6"/>
            </a:fillRef>
            <a:effectRef idx="0">
              <a:schemeClr val="accent6"/>
            </a:effectRef>
            <a:fontRef idx="minor">
              <a:schemeClr val="tx1"/>
            </a:fontRef>
          </p:style>
        </p:cxnSp>
        <p:sp>
          <p:nvSpPr>
            <p:cNvPr id="14" name="Text Box 3">
              <a:extLst>
                <a:ext uri="{FF2B5EF4-FFF2-40B4-BE49-F238E27FC236}">
                  <a16:creationId xmlns:a16="http://schemas.microsoft.com/office/drawing/2014/main" id="{1966736D-E81C-4562-8607-D9F952DEB7F3}"/>
                </a:ext>
              </a:extLst>
            </p:cNvPr>
            <p:cNvSpPr txBox="1">
              <a:spLocks noChangeArrowheads="1"/>
            </p:cNvSpPr>
            <p:nvPr/>
          </p:nvSpPr>
          <p:spPr bwMode="auto">
            <a:xfrm>
              <a:off x="7937879" y="2190198"/>
              <a:ext cx="7216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1200" dirty="0">
                  <a:solidFill>
                    <a:schemeClr val="accent6">
                      <a:lumMod val="75000"/>
                    </a:schemeClr>
                  </a:solidFill>
                  <a:latin typeface="+mn-lt"/>
                </a:rPr>
                <a:t>10 Mm</a:t>
              </a:r>
              <a:r>
                <a:rPr lang="fr-FR" altLang="fr-FR" sz="1200" baseline="30000" dirty="0">
                  <a:solidFill>
                    <a:schemeClr val="accent6">
                      <a:lumMod val="75000"/>
                    </a:schemeClr>
                  </a:solidFill>
                  <a:latin typeface="+mn-lt"/>
                </a:rPr>
                <a:t>3</a:t>
              </a:r>
            </a:p>
          </p:txBody>
        </p:sp>
      </p:grpSp>
      <p:sp>
        <p:nvSpPr>
          <p:cNvPr id="16" name="Espace réservé du contenu 1">
            <a:extLst>
              <a:ext uri="{FF2B5EF4-FFF2-40B4-BE49-F238E27FC236}">
                <a16:creationId xmlns:a16="http://schemas.microsoft.com/office/drawing/2014/main" id="{74BAB934-192B-458D-9AE5-A23DB4AF774F}"/>
              </a:ext>
            </a:extLst>
          </p:cNvPr>
          <p:cNvSpPr txBox="1">
            <a:spLocks/>
          </p:cNvSpPr>
          <p:nvPr/>
        </p:nvSpPr>
        <p:spPr>
          <a:xfrm>
            <a:off x="971600" y="5633199"/>
            <a:ext cx="3490243" cy="689321"/>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Travail en cours avec le BRGM</a:t>
            </a:r>
          </a:p>
          <a:p>
            <a:pPr marL="0" indent="0" algn="ctr">
              <a:buFont typeface="Arial"/>
              <a:buNone/>
            </a:pPr>
            <a:r>
              <a:rPr lang="fr-FR" dirty="0"/>
              <a:t>Groupe d'experts à consulter</a:t>
            </a:r>
          </a:p>
        </p:txBody>
      </p:sp>
    </p:spTree>
    <p:extLst>
      <p:ext uri="{BB962C8B-B14F-4D97-AF65-F5344CB8AC3E}">
        <p14:creationId xmlns:p14="http://schemas.microsoft.com/office/powerpoint/2010/main" val="3725862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22"/>
          <p:cNvSpPr txBox="1">
            <a:spLocks noChangeArrowheads="1"/>
          </p:cNvSpPr>
          <p:nvPr/>
        </p:nvSpPr>
        <p:spPr bwMode="auto">
          <a:xfrm>
            <a:off x="2267744" y="188640"/>
            <a:ext cx="60118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400" b="1" dirty="0">
                <a:solidFill>
                  <a:srgbClr val="0077D4"/>
                </a:solidFill>
                <a:latin typeface="+mn-lt"/>
              </a:rPr>
              <a:t>Etudes prévues par le SAGE à finaliser</a:t>
            </a:r>
          </a:p>
          <a:p>
            <a:pPr algn="ctr" eaLnBrk="1" hangingPunct="1">
              <a:spcBef>
                <a:spcPct val="0"/>
              </a:spcBef>
              <a:buFontTx/>
              <a:buNone/>
            </a:pPr>
            <a:r>
              <a:rPr lang="fr-FR" altLang="fr-FR" sz="2400" b="1" dirty="0">
                <a:solidFill>
                  <a:srgbClr val="0077D4"/>
                </a:solidFill>
                <a:latin typeface="+mn-lt"/>
              </a:rPr>
              <a:t>Elaboration d'un carte de vulnérabilité des nappes du SAGE</a:t>
            </a:r>
          </a:p>
        </p:txBody>
      </p:sp>
      <p:sp>
        <p:nvSpPr>
          <p:cNvPr id="4"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5</a:t>
            </a:fld>
            <a:endParaRPr lang="fr-FR" dirty="0">
              <a:solidFill>
                <a:srgbClr val="E1E805"/>
              </a:solidFill>
            </a:endParaRPr>
          </a:p>
        </p:txBody>
      </p:sp>
      <p:sp>
        <p:nvSpPr>
          <p:cNvPr id="5" name="Text Box 3">
            <a:extLst>
              <a:ext uri="{FF2B5EF4-FFF2-40B4-BE49-F238E27FC236}">
                <a16:creationId xmlns:a16="http://schemas.microsoft.com/office/drawing/2014/main" id="{90169FE7-A305-47C2-B468-138784C04A2E}"/>
              </a:ext>
            </a:extLst>
          </p:cNvPr>
          <p:cNvSpPr txBox="1">
            <a:spLocks noChangeArrowheads="1"/>
          </p:cNvSpPr>
          <p:nvPr/>
        </p:nvSpPr>
        <p:spPr bwMode="auto">
          <a:xfrm>
            <a:off x="5177649" y="5419528"/>
            <a:ext cx="378247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2200" dirty="0">
                <a:solidFill>
                  <a:srgbClr val="0070C0"/>
                </a:solidFill>
                <a:latin typeface="+mn-lt"/>
              </a:rPr>
              <a:t>Proposition d'un jeu de 3 cartes de vulnérabilité des nappes du SAGE.</a:t>
            </a:r>
          </a:p>
        </p:txBody>
      </p:sp>
      <p:sp>
        <p:nvSpPr>
          <p:cNvPr id="6" name="Text Box 3">
            <a:extLst>
              <a:ext uri="{FF2B5EF4-FFF2-40B4-BE49-F238E27FC236}">
                <a16:creationId xmlns:a16="http://schemas.microsoft.com/office/drawing/2014/main" id="{D9BF0CD8-DD87-40CF-83C1-9EB347EBDD6C}"/>
              </a:ext>
            </a:extLst>
          </p:cNvPr>
          <p:cNvSpPr txBox="1">
            <a:spLocks noChangeArrowheads="1"/>
          </p:cNvSpPr>
          <p:nvPr/>
        </p:nvSpPr>
        <p:spPr bwMode="auto">
          <a:xfrm>
            <a:off x="338758" y="1485364"/>
            <a:ext cx="3782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2200" dirty="0">
                <a:solidFill>
                  <a:srgbClr val="0070C0"/>
                </a:solidFill>
                <a:latin typeface="+mn-lt"/>
              </a:rPr>
              <a:t>Disposition 76 du PAGD</a:t>
            </a:r>
          </a:p>
        </p:txBody>
      </p:sp>
      <p:pic>
        <p:nvPicPr>
          <p:cNvPr id="7" name="Image 6">
            <a:extLst>
              <a:ext uri="{FF2B5EF4-FFF2-40B4-BE49-F238E27FC236}">
                <a16:creationId xmlns:a16="http://schemas.microsoft.com/office/drawing/2014/main" id="{2266C23C-9DA3-4531-9A49-671A72816B0E}"/>
              </a:ext>
            </a:extLst>
          </p:cNvPr>
          <p:cNvPicPr/>
          <p:nvPr/>
        </p:nvPicPr>
        <p:blipFill>
          <a:blip r:embed="rId2" cstate="screen">
            <a:extLst>
              <a:ext uri="{28A0092B-C50C-407E-A947-70E740481C1C}">
                <a14:useLocalDpi xmlns:a14="http://schemas.microsoft.com/office/drawing/2010/main" val="0"/>
              </a:ext>
            </a:extLst>
          </a:blip>
          <a:stretch>
            <a:fillRect/>
          </a:stretch>
        </p:blipFill>
        <p:spPr>
          <a:xfrm rot="19833964">
            <a:off x="867790" y="2278109"/>
            <a:ext cx="2799907" cy="3958781"/>
          </a:xfrm>
          <a:prstGeom prst="rect">
            <a:avLst/>
          </a:prstGeom>
        </p:spPr>
      </p:pic>
      <p:pic>
        <p:nvPicPr>
          <p:cNvPr id="8" name="Image 7">
            <a:extLst>
              <a:ext uri="{FF2B5EF4-FFF2-40B4-BE49-F238E27FC236}">
                <a16:creationId xmlns:a16="http://schemas.microsoft.com/office/drawing/2014/main" id="{997C25EB-FA21-41A3-8B4A-3C9878A6BFAA}"/>
              </a:ext>
            </a:extLst>
          </p:cNvPr>
          <p:cNvPicPr/>
          <p:nvPr/>
        </p:nvPicPr>
        <p:blipFill>
          <a:blip r:embed="rId3" cstate="screen">
            <a:extLst>
              <a:ext uri="{28A0092B-C50C-407E-A947-70E740481C1C}">
                <a14:useLocalDpi xmlns:a14="http://schemas.microsoft.com/office/drawing/2010/main" val="0"/>
              </a:ext>
            </a:extLst>
          </a:blip>
          <a:stretch>
            <a:fillRect/>
          </a:stretch>
        </p:blipFill>
        <p:spPr>
          <a:xfrm rot="20748293">
            <a:off x="3172046" y="1671815"/>
            <a:ext cx="2799907" cy="3960000"/>
          </a:xfrm>
          <a:prstGeom prst="rect">
            <a:avLst/>
          </a:prstGeom>
        </p:spPr>
      </p:pic>
      <p:pic>
        <p:nvPicPr>
          <p:cNvPr id="9" name="Image 8">
            <a:extLst>
              <a:ext uri="{FF2B5EF4-FFF2-40B4-BE49-F238E27FC236}">
                <a16:creationId xmlns:a16="http://schemas.microsoft.com/office/drawing/2014/main" id="{5BDF316E-7D33-4ECF-BC37-50634D883F4C}"/>
              </a:ext>
            </a:extLst>
          </p:cNvPr>
          <p:cNvPicPr/>
          <p:nvPr/>
        </p:nvPicPr>
        <p:blipFill>
          <a:blip r:embed="rId4" cstate="screen">
            <a:extLst>
              <a:ext uri="{28A0092B-C50C-407E-A947-70E740481C1C}">
                <a14:useLocalDpi xmlns:a14="http://schemas.microsoft.com/office/drawing/2010/main" val="0"/>
              </a:ext>
            </a:extLst>
          </a:blip>
          <a:stretch>
            <a:fillRect/>
          </a:stretch>
        </p:blipFill>
        <p:spPr>
          <a:xfrm>
            <a:off x="5928780" y="1469715"/>
            <a:ext cx="2836800" cy="3960000"/>
          </a:xfrm>
          <a:prstGeom prst="rect">
            <a:avLst/>
          </a:prstGeom>
        </p:spPr>
      </p:pic>
      <p:sp>
        <p:nvSpPr>
          <p:cNvPr id="10" name="Espace réservé du contenu 1">
            <a:extLst>
              <a:ext uri="{FF2B5EF4-FFF2-40B4-BE49-F238E27FC236}">
                <a16:creationId xmlns:a16="http://schemas.microsoft.com/office/drawing/2014/main" id="{8CC0D30D-44B2-43D8-BBA7-0FD6E975A221}"/>
              </a:ext>
            </a:extLst>
          </p:cNvPr>
          <p:cNvSpPr txBox="1">
            <a:spLocks/>
          </p:cNvSpPr>
          <p:nvPr/>
        </p:nvSpPr>
        <p:spPr>
          <a:xfrm>
            <a:off x="1328435" y="5661249"/>
            <a:ext cx="3490243" cy="792088"/>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Travail fait avec le BRGM</a:t>
            </a:r>
          </a:p>
          <a:p>
            <a:pPr marL="0" indent="0" algn="ctr">
              <a:buFont typeface="Arial"/>
              <a:buNone/>
            </a:pPr>
            <a:r>
              <a:rPr lang="fr-FR" dirty="0"/>
              <a:t>A soumettre à la CLE</a:t>
            </a:r>
          </a:p>
        </p:txBody>
      </p:sp>
    </p:spTree>
    <p:extLst>
      <p:ext uri="{BB962C8B-B14F-4D97-AF65-F5344CB8AC3E}">
        <p14:creationId xmlns:p14="http://schemas.microsoft.com/office/powerpoint/2010/main" val="282374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3"/>
          <p:cNvSpPr txBox="1">
            <a:spLocks noChangeArrowheads="1"/>
          </p:cNvSpPr>
          <p:nvPr/>
        </p:nvSpPr>
        <p:spPr bwMode="auto">
          <a:xfrm>
            <a:off x="5090210" y="4531593"/>
            <a:ext cx="3782472"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2200" dirty="0">
                <a:solidFill>
                  <a:srgbClr val="0070C0"/>
                </a:solidFill>
                <a:latin typeface="+mn-lt"/>
              </a:rPr>
              <a:t>Proposition d'une première version de l'Atlas des zone à enjeux aval.</a:t>
            </a:r>
          </a:p>
        </p:txBody>
      </p:sp>
      <p:sp>
        <p:nvSpPr>
          <p:cNvPr id="8195" name="Text Box 22"/>
          <p:cNvSpPr txBox="1">
            <a:spLocks noChangeArrowheads="1"/>
          </p:cNvSpPr>
          <p:nvPr/>
        </p:nvSpPr>
        <p:spPr bwMode="auto">
          <a:xfrm>
            <a:off x="2430016" y="212447"/>
            <a:ext cx="6011862"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400" b="1" dirty="0">
                <a:solidFill>
                  <a:srgbClr val="0077D4"/>
                </a:solidFill>
                <a:latin typeface="+mn-lt"/>
              </a:rPr>
              <a:t>Etudes prévues par le SAGE à finaliser</a:t>
            </a:r>
          </a:p>
          <a:p>
            <a:pPr algn="ctr" eaLnBrk="1" hangingPunct="1">
              <a:spcBef>
                <a:spcPct val="0"/>
              </a:spcBef>
              <a:buFontTx/>
              <a:buNone/>
            </a:pPr>
            <a:r>
              <a:rPr lang="fr-FR" altLang="fr-FR" sz="2400" b="1" dirty="0">
                <a:solidFill>
                  <a:srgbClr val="0077D4"/>
                </a:solidFill>
                <a:latin typeface="+mn-lt"/>
              </a:rPr>
              <a:t>Elaboration d'un Atlas des zones</a:t>
            </a:r>
          </a:p>
          <a:p>
            <a:pPr algn="ctr" eaLnBrk="1" hangingPunct="1">
              <a:spcBef>
                <a:spcPct val="0"/>
              </a:spcBef>
              <a:buFontTx/>
              <a:buNone/>
            </a:pPr>
            <a:r>
              <a:rPr lang="fr-FR" altLang="fr-FR" sz="2400" b="1" dirty="0">
                <a:solidFill>
                  <a:srgbClr val="0077D4"/>
                </a:solidFill>
                <a:latin typeface="+mn-lt"/>
              </a:rPr>
              <a:t>à enjeux aval</a:t>
            </a:r>
          </a:p>
        </p:txBody>
      </p:sp>
      <p:sp>
        <p:nvSpPr>
          <p:cNvPr id="4"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pic>
        <p:nvPicPr>
          <p:cNvPr id="3" name="Image 2">
            <a:extLst>
              <a:ext uri="{FF2B5EF4-FFF2-40B4-BE49-F238E27FC236}">
                <a16:creationId xmlns:a16="http://schemas.microsoft.com/office/drawing/2014/main" id="{98C56C01-1DD3-49E8-AB76-359AF5A86DB1}"/>
              </a:ext>
            </a:extLst>
          </p:cNvPr>
          <p:cNvPicPr>
            <a:picLocks noChangeAspect="1"/>
          </p:cNvPicPr>
          <p:nvPr/>
        </p:nvPicPr>
        <p:blipFill>
          <a:blip r:embed="rId2"/>
          <a:stretch>
            <a:fillRect/>
          </a:stretch>
        </p:blipFill>
        <p:spPr>
          <a:xfrm>
            <a:off x="4929228" y="1412776"/>
            <a:ext cx="3972446" cy="2820236"/>
          </a:xfrm>
          <a:prstGeom prst="rect">
            <a:avLst/>
          </a:prstGeom>
        </p:spPr>
      </p:pic>
      <p:pic>
        <p:nvPicPr>
          <p:cNvPr id="6" name="Image 5">
            <a:extLst>
              <a:ext uri="{FF2B5EF4-FFF2-40B4-BE49-F238E27FC236}">
                <a16:creationId xmlns:a16="http://schemas.microsoft.com/office/drawing/2014/main" id="{F3065983-D69F-43F5-B3ED-C3946DB1341C}"/>
              </a:ext>
            </a:extLst>
          </p:cNvPr>
          <p:cNvPicPr>
            <a:picLocks noChangeAspect="1"/>
          </p:cNvPicPr>
          <p:nvPr/>
        </p:nvPicPr>
        <p:blipFill>
          <a:blip r:embed="rId3"/>
          <a:stretch>
            <a:fillRect/>
          </a:stretch>
        </p:blipFill>
        <p:spPr>
          <a:xfrm>
            <a:off x="0" y="3015608"/>
            <a:ext cx="4860032" cy="3455565"/>
          </a:xfrm>
          <a:prstGeom prst="rect">
            <a:avLst/>
          </a:prstGeom>
        </p:spPr>
      </p:pic>
      <p:sp>
        <p:nvSpPr>
          <p:cNvPr id="9" name="Text Box 3">
            <a:extLst>
              <a:ext uri="{FF2B5EF4-FFF2-40B4-BE49-F238E27FC236}">
                <a16:creationId xmlns:a16="http://schemas.microsoft.com/office/drawing/2014/main" id="{13A1907E-43AA-45F9-AD03-723936573C67}"/>
              </a:ext>
            </a:extLst>
          </p:cNvPr>
          <p:cNvSpPr txBox="1">
            <a:spLocks noChangeArrowheads="1"/>
          </p:cNvSpPr>
          <p:nvPr/>
        </p:nvSpPr>
        <p:spPr bwMode="auto">
          <a:xfrm>
            <a:off x="357988" y="1916832"/>
            <a:ext cx="3782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2200" dirty="0">
                <a:solidFill>
                  <a:srgbClr val="0070C0"/>
                </a:solidFill>
                <a:latin typeface="+mn-lt"/>
              </a:rPr>
              <a:t>Disposition 6 du PAGD</a:t>
            </a:r>
          </a:p>
        </p:txBody>
      </p:sp>
      <p:sp>
        <p:nvSpPr>
          <p:cNvPr id="8" name="Espace réservé du contenu 1">
            <a:extLst>
              <a:ext uri="{FF2B5EF4-FFF2-40B4-BE49-F238E27FC236}">
                <a16:creationId xmlns:a16="http://schemas.microsoft.com/office/drawing/2014/main" id="{B2221757-271F-4ABA-A7D4-AA99206C9117}"/>
              </a:ext>
            </a:extLst>
          </p:cNvPr>
          <p:cNvSpPr txBox="1">
            <a:spLocks/>
          </p:cNvSpPr>
          <p:nvPr/>
        </p:nvSpPr>
        <p:spPr>
          <a:xfrm>
            <a:off x="5382439" y="5938170"/>
            <a:ext cx="3490243" cy="441916"/>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A soumettre à la CLE</a:t>
            </a:r>
          </a:p>
        </p:txBody>
      </p:sp>
    </p:spTree>
    <p:extLst>
      <p:ext uri="{BB962C8B-B14F-4D97-AF65-F5344CB8AC3E}">
        <p14:creationId xmlns:p14="http://schemas.microsoft.com/office/powerpoint/2010/main" val="760172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C6146725-8272-45FF-92B7-9EF83D71645E}"/>
              </a:ext>
            </a:extLst>
          </p:cNvPr>
          <p:cNvPicPr>
            <a:picLocks noChangeAspect="1"/>
          </p:cNvPicPr>
          <p:nvPr/>
        </p:nvPicPr>
        <p:blipFill rotWithShape="1">
          <a:blip r:embed="rId2"/>
          <a:srcRect r="9908"/>
          <a:stretch/>
        </p:blipFill>
        <p:spPr>
          <a:xfrm>
            <a:off x="1489189" y="1412776"/>
            <a:ext cx="4941214" cy="5142453"/>
          </a:xfrm>
          <a:prstGeom prst="rect">
            <a:avLst/>
          </a:prstGeom>
        </p:spPr>
      </p:pic>
      <p:sp>
        <p:nvSpPr>
          <p:cNvPr id="8194" name="Text Box 3"/>
          <p:cNvSpPr txBox="1">
            <a:spLocks noChangeArrowheads="1"/>
          </p:cNvSpPr>
          <p:nvPr/>
        </p:nvSpPr>
        <p:spPr bwMode="auto">
          <a:xfrm>
            <a:off x="0" y="3971733"/>
            <a:ext cx="23397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algn="r" eaLnBrk="1" hangingPunct="1">
              <a:spcBef>
                <a:spcPct val="0"/>
              </a:spcBef>
              <a:buFontTx/>
              <a:buNone/>
            </a:pPr>
            <a:r>
              <a:rPr lang="fr-FR" altLang="fr-FR" sz="1600" dirty="0">
                <a:solidFill>
                  <a:srgbClr val="0070C0"/>
                </a:solidFill>
                <a:latin typeface="+mn-lt"/>
              </a:rPr>
              <a:t>Prélevé 2015/18 (47,1)</a:t>
            </a:r>
            <a:endParaRPr lang="fr-FR" altLang="fr-FR" sz="2000" dirty="0">
              <a:solidFill>
                <a:srgbClr val="0070C0"/>
              </a:solidFill>
              <a:latin typeface="+mn-lt"/>
            </a:endParaRPr>
          </a:p>
        </p:txBody>
      </p:sp>
      <p:sp>
        <p:nvSpPr>
          <p:cNvPr id="8195" name="Text Box 22"/>
          <p:cNvSpPr txBox="1">
            <a:spLocks noChangeArrowheads="1"/>
          </p:cNvSpPr>
          <p:nvPr/>
        </p:nvSpPr>
        <p:spPr bwMode="auto">
          <a:xfrm>
            <a:off x="2411760" y="404664"/>
            <a:ext cx="601186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400" b="1" dirty="0">
                <a:solidFill>
                  <a:srgbClr val="0077D4"/>
                </a:solidFill>
                <a:latin typeface="+mn-lt"/>
              </a:rPr>
              <a:t>Révision des autorisations</a:t>
            </a:r>
          </a:p>
          <a:p>
            <a:pPr algn="ctr" eaLnBrk="1" hangingPunct="1">
              <a:spcBef>
                <a:spcPct val="0"/>
              </a:spcBef>
              <a:buFontTx/>
              <a:buNone/>
            </a:pPr>
            <a:r>
              <a:rPr lang="fr-FR" altLang="fr-FR" sz="2400" b="1" dirty="0">
                <a:solidFill>
                  <a:srgbClr val="0077D4"/>
                </a:solidFill>
                <a:latin typeface="+mn-lt"/>
              </a:rPr>
              <a:t>de prélèvements à l'Eocène centre</a:t>
            </a:r>
          </a:p>
        </p:txBody>
      </p:sp>
      <p:sp>
        <p:nvSpPr>
          <p:cNvPr id="4"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7</a:t>
            </a:fld>
            <a:endParaRPr lang="fr-FR" dirty="0">
              <a:solidFill>
                <a:srgbClr val="E1E805"/>
              </a:solidFill>
            </a:endParaRPr>
          </a:p>
        </p:txBody>
      </p:sp>
      <p:sp>
        <p:nvSpPr>
          <p:cNvPr id="11" name="Text Box 3">
            <a:extLst>
              <a:ext uri="{FF2B5EF4-FFF2-40B4-BE49-F238E27FC236}">
                <a16:creationId xmlns:a16="http://schemas.microsoft.com/office/drawing/2014/main" id="{1CD4ED84-5269-4AE2-B692-ABA3CEF8ADA0}"/>
              </a:ext>
            </a:extLst>
          </p:cNvPr>
          <p:cNvSpPr txBox="1">
            <a:spLocks noChangeArrowheads="1"/>
          </p:cNvSpPr>
          <p:nvPr/>
        </p:nvSpPr>
        <p:spPr bwMode="auto">
          <a:xfrm>
            <a:off x="717388" y="4191956"/>
            <a:ext cx="16223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algn="r" eaLnBrk="1" hangingPunct="1">
              <a:spcBef>
                <a:spcPct val="0"/>
              </a:spcBef>
              <a:buFontTx/>
              <a:buNone/>
            </a:pPr>
            <a:r>
              <a:rPr lang="fr-FR" altLang="fr-FR" sz="1600" dirty="0">
                <a:solidFill>
                  <a:srgbClr val="0070C0"/>
                </a:solidFill>
                <a:latin typeface="+mn-lt"/>
              </a:rPr>
              <a:t>VMPO (38,3)</a:t>
            </a:r>
          </a:p>
        </p:txBody>
      </p:sp>
      <p:sp>
        <p:nvSpPr>
          <p:cNvPr id="12" name="Text Box 3">
            <a:extLst>
              <a:ext uri="{FF2B5EF4-FFF2-40B4-BE49-F238E27FC236}">
                <a16:creationId xmlns:a16="http://schemas.microsoft.com/office/drawing/2014/main" id="{FDF35016-D4DE-4AA9-BC9F-34280E2ED0F5}"/>
              </a:ext>
            </a:extLst>
          </p:cNvPr>
          <p:cNvSpPr txBox="1">
            <a:spLocks noChangeArrowheads="1"/>
          </p:cNvSpPr>
          <p:nvPr/>
        </p:nvSpPr>
        <p:spPr bwMode="auto">
          <a:xfrm>
            <a:off x="250136" y="1828684"/>
            <a:ext cx="3918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1600" dirty="0">
                <a:solidFill>
                  <a:srgbClr val="0070C0"/>
                </a:solidFill>
                <a:latin typeface="+mn-lt"/>
              </a:rPr>
              <a:t>Cumul autorisations par forage (110)</a:t>
            </a:r>
            <a:endParaRPr lang="fr-FR" altLang="fr-FR" sz="2000" dirty="0">
              <a:solidFill>
                <a:srgbClr val="0070C0"/>
              </a:solidFill>
              <a:latin typeface="+mn-lt"/>
            </a:endParaRPr>
          </a:p>
        </p:txBody>
      </p:sp>
      <p:sp>
        <p:nvSpPr>
          <p:cNvPr id="13" name="Text Box 3">
            <a:extLst>
              <a:ext uri="{FF2B5EF4-FFF2-40B4-BE49-F238E27FC236}">
                <a16:creationId xmlns:a16="http://schemas.microsoft.com/office/drawing/2014/main" id="{9D6B0B8D-0B54-4832-92C1-C273CE13144E}"/>
              </a:ext>
            </a:extLst>
          </p:cNvPr>
          <p:cNvSpPr txBox="1">
            <a:spLocks noChangeArrowheads="1"/>
          </p:cNvSpPr>
          <p:nvPr/>
        </p:nvSpPr>
        <p:spPr bwMode="auto">
          <a:xfrm>
            <a:off x="5579841" y="3429000"/>
            <a:ext cx="3563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algn="r" eaLnBrk="1" hangingPunct="1">
              <a:spcBef>
                <a:spcPct val="0"/>
              </a:spcBef>
              <a:buFontTx/>
              <a:buNone/>
            </a:pPr>
            <a:r>
              <a:rPr lang="fr-FR" altLang="fr-FR" sz="1600" dirty="0">
                <a:solidFill>
                  <a:srgbClr val="0070C0"/>
                </a:solidFill>
                <a:latin typeface="+mn-lt"/>
              </a:rPr>
              <a:t>Cumul auto. pétitionnaires (63,2)</a:t>
            </a:r>
            <a:endParaRPr lang="fr-FR" altLang="fr-FR" sz="2000" dirty="0">
              <a:solidFill>
                <a:srgbClr val="0070C0"/>
              </a:solidFill>
              <a:latin typeface="+mn-lt"/>
            </a:endParaRPr>
          </a:p>
        </p:txBody>
      </p:sp>
      <p:sp>
        <p:nvSpPr>
          <p:cNvPr id="16" name="Text Box 3">
            <a:extLst>
              <a:ext uri="{FF2B5EF4-FFF2-40B4-BE49-F238E27FC236}">
                <a16:creationId xmlns:a16="http://schemas.microsoft.com/office/drawing/2014/main" id="{A7C0AE73-FA88-473C-8E52-D782479ADD88}"/>
              </a:ext>
            </a:extLst>
          </p:cNvPr>
          <p:cNvSpPr txBox="1">
            <a:spLocks noChangeArrowheads="1"/>
          </p:cNvSpPr>
          <p:nvPr/>
        </p:nvSpPr>
        <p:spPr bwMode="auto">
          <a:xfrm>
            <a:off x="5579840" y="3767554"/>
            <a:ext cx="35638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algn="r" eaLnBrk="1" hangingPunct="1">
              <a:spcBef>
                <a:spcPct val="0"/>
              </a:spcBef>
              <a:buFontTx/>
              <a:buNone/>
            </a:pPr>
            <a:r>
              <a:rPr lang="fr-FR" altLang="fr-FR" sz="1600" dirty="0">
                <a:solidFill>
                  <a:srgbClr val="0070C0"/>
                </a:solidFill>
                <a:latin typeface="+mn-lt"/>
              </a:rPr>
              <a:t>Après MES CC  </a:t>
            </a:r>
            <a:r>
              <a:rPr lang="fr-FR" altLang="fr-FR" sz="1600" dirty="0" err="1">
                <a:solidFill>
                  <a:srgbClr val="0070C0"/>
                </a:solidFill>
                <a:latin typeface="+mn-lt"/>
              </a:rPr>
              <a:t>LdM</a:t>
            </a:r>
            <a:r>
              <a:rPr lang="fr-FR" altLang="fr-FR" sz="1600" dirty="0">
                <a:solidFill>
                  <a:srgbClr val="0070C0"/>
                </a:solidFill>
                <a:latin typeface="+mn-lt"/>
              </a:rPr>
              <a:t> (53,2)</a:t>
            </a:r>
            <a:endParaRPr lang="fr-FR" altLang="fr-FR" sz="2000" dirty="0">
              <a:solidFill>
                <a:srgbClr val="0070C0"/>
              </a:solidFill>
              <a:latin typeface="+mn-lt"/>
            </a:endParaRPr>
          </a:p>
        </p:txBody>
      </p:sp>
      <p:sp>
        <p:nvSpPr>
          <p:cNvPr id="17" name="Text Box 3">
            <a:extLst>
              <a:ext uri="{FF2B5EF4-FFF2-40B4-BE49-F238E27FC236}">
                <a16:creationId xmlns:a16="http://schemas.microsoft.com/office/drawing/2014/main" id="{CFA5A683-E9E8-4215-A6C2-447129AB50C2}"/>
              </a:ext>
            </a:extLst>
          </p:cNvPr>
          <p:cNvSpPr txBox="1">
            <a:spLocks noChangeArrowheads="1"/>
          </p:cNvSpPr>
          <p:nvPr/>
        </p:nvSpPr>
        <p:spPr bwMode="auto">
          <a:xfrm>
            <a:off x="7521636" y="4191956"/>
            <a:ext cx="16223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algn="r" eaLnBrk="1" hangingPunct="1">
              <a:spcBef>
                <a:spcPct val="0"/>
              </a:spcBef>
              <a:buFontTx/>
              <a:buNone/>
            </a:pPr>
            <a:r>
              <a:rPr lang="fr-FR" altLang="fr-FR" sz="1600" dirty="0">
                <a:solidFill>
                  <a:srgbClr val="0070C0"/>
                </a:solidFill>
                <a:latin typeface="+mn-lt"/>
              </a:rPr>
              <a:t>VMPO (38,3)</a:t>
            </a:r>
          </a:p>
        </p:txBody>
      </p:sp>
      <p:cxnSp>
        <p:nvCxnSpPr>
          <p:cNvPr id="9" name="Connecteur droit avec flèche 8">
            <a:extLst>
              <a:ext uri="{FF2B5EF4-FFF2-40B4-BE49-F238E27FC236}">
                <a16:creationId xmlns:a16="http://schemas.microsoft.com/office/drawing/2014/main" id="{DC939E0B-CA2C-4926-8D6A-7C41111C5B0C}"/>
              </a:ext>
            </a:extLst>
          </p:cNvPr>
          <p:cNvCxnSpPr>
            <a:cxnSpLocks/>
          </p:cNvCxnSpPr>
          <p:nvPr/>
        </p:nvCxnSpPr>
        <p:spPr>
          <a:xfrm flipH="1">
            <a:off x="6476553" y="3929791"/>
            <a:ext cx="241173" cy="0"/>
          </a:xfrm>
          <a:prstGeom prst="straightConnector1">
            <a:avLst/>
          </a:prstGeom>
          <a:ln w="28575">
            <a:solidFill>
              <a:srgbClr val="0077D4"/>
            </a:solidFill>
            <a:tailEnd type="triangle"/>
          </a:ln>
        </p:spPr>
        <p:style>
          <a:lnRef idx="1">
            <a:schemeClr val="accent5"/>
          </a:lnRef>
          <a:fillRef idx="0">
            <a:schemeClr val="accent5"/>
          </a:fillRef>
          <a:effectRef idx="0">
            <a:schemeClr val="accent5"/>
          </a:effectRef>
          <a:fontRef idx="minor">
            <a:schemeClr val="tx1"/>
          </a:fontRef>
        </p:style>
      </p:cxnSp>
      <p:cxnSp>
        <p:nvCxnSpPr>
          <p:cNvPr id="21" name="Connecteur droit avec flèche 20">
            <a:extLst>
              <a:ext uri="{FF2B5EF4-FFF2-40B4-BE49-F238E27FC236}">
                <a16:creationId xmlns:a16="http://schemas.microsoft.com/office/drawing/2014/main" id="{D4C7169E-C1ED-490A-A4FF-A51B75E4DAD1}"/>
              </a:ext>
            </a:extLst>
          </p:cNvPr>
          <p:cNvCxnSpPr>
            <a:cxnSpLocks/>
          </p:cNvCxnSpPr>
          <p:nvPr/>
        </p:nvCxnSpPr>
        <p:spPr>
          <a:xfrm flipH="1">
            <a:off x="5687944" y="3598277"/>
            <a:ext cx="252208" cy="0"/>
          </a:xfrm>
          <a:prstGeom prst="straightConnector1">
            <a:avLst/>
          </a:prstGeom>
          <a:ln w="28575">
            <a:solidFill>
              <a:srgbClr val="0077D4"/>
            </a:solidFill>
            <a:tailEnd type="triangle"/>
          </a:ln>
        </p:spPr>
        <p:style>
          <a:lnRef idx="1">
            <a:schemeClr val="accent5"/>
          </a:lnRef>
          <a:fillRef idx="0">
            <a:schemeClr val="accent5"/>
          </a:fillRef>
          <a:effectRef idx="0">
            <a:schemeClr val="accent5"/>
          </a:effectRef>
          <a:fontRef idx="minor">
            <a:schemeClr val="tx1"/>
          </a:fontRef>
        </p:style>
      </p:cxnSp>
      <p:cxnSp>
        <p:nvCxnSpPr>
          <p:cNvPr id="23" name="Connecteur droit avec flèche 22">
            <a:extLst>
              <a:ext uri="{FF2B5EF4-FFF2-40B4-BE49-F238E27FC236}">
                <a16:creationId xmlns:a16="http://schemas.microsoft.com/office/drawing/2014/main" id="{EE41A489-3F6F-4D77-850A-5B2E8822F09B}"/>
              </a:ext>
            </a:extLst>
          </p:cNvPr>
          <p:cNvCxnSpPr>
            <a:cxnSpLocks/>
            <a:stCxn id="8194" idx="3"/>
          </p:cNvCxnSpPr>
          <p:nvPr/>
        </p:nvCxnSpPr>
        <p:spPr>
          <a:xfrm>
            <a:off x="2339752" y="4141010"/>
            <a:ext cx="497080" cy="0"/>
          </a:xfrm>
          <a:prstGeom prst="straightConnector1">
            <a:avLst/>
          </a:prstGeom>
          <a:ln w="28575">
            <a:solidFill>
              <a:srgbClr val="0077D4"/>
            </a:solidFill>
            <a:tailEnd type="triangle"/>
          </a:ln>
        </p:spPr>
        <p:style>
          <a:lnRef idx="1">
            <a:schemeClr val="accent5"/>
          </a:lnRef>
          <a:fillRef idx="0">
            <a:schemeClr val="accent5"/>
          </a:fillRef>
          <a:effectRef idx="0">
            <a:schemeClr val="accent5"/>
          </a:effectRef>
          <a:fontRef idx="minor">
            <a:schemeClr val="tx1"/>
          </a:fontRef>
        </p:style>
      </p:cxnSp>
      <p:cxnSp>
        <p:nvCxnSpPr>
          <p:cNvPr id="24" name="Connecteur droit avec flèche 23">
            <a:extLst>
              <a:ext uri="{FF2B5EF4-FFF2-40B4-BE49-F238E27FC236}">
                <a16:creationId xmlns:a16="http://schemas.microsoft.com/office/drawing/2014/main" id="{62998D53-898E-4B10-AAAC-0274DD31727A}"/>
              </a:ext>
            </a:extLst>
          </p:cNvPr>
          <p:cNvCxnSpPr>
            <a:cxnSpLocks/>
          </p:cNvCxnSpPr>
          <p:nvPr/>
        </p:nvCxnSpPr>
        <p:spPr>
          <a:xfrm flipH="1">
            <a:off x="6476553" y="4401869"/>
            <a:ext cx="1407816" cy="0"/>
          </a:xfrm>
          <a:prstGeom prst="straightConnector1">
            <a:avLst/>
          </a:prstGeom>
          <a:ln w="28575">
            <a:solidFill>
              <a:srgbClr val="0077D4"/>
            </a:solidFill>
            <a:tailEnd type="triangle"/>
          </a:ln>
        </p:spPr>
        <p:style>
          <a:lnRef idx="1">
            <a:schemeClr val="accent5"/>
          </a:lnRef>
          <a:fillRef idx="0">
            <a:schemeClr val="accent5"/>
          </a:fillRef>
          <a:effectRef idx="0">
            <a:schemeClr val="accent5"/>
          </a:effectRef>
          <a:fontRef idx="minor">
            <a:schemeClr val="tx1"/>
          </a:fontRef>
        </p:style>
      </p:cxnSp>
      <p:sp>
        <p:nvSpPr>
          <p:cNvPr id="34" name="Forme libre : forme 33">
            <a:extLst>
              <a:ext uri="{FF2B5EF4-FFF2-40B4-BE49-F238E27FC236}">
                <a16:creationId xmlns:a16="http://schemas.microsoft.com/office/drawing/2014/main" id="{3A1AAB58-342F-430B-9FA7-9B75AF8CC665}"/>
              </a:ext>
            </a:extLst>
          </p:cNvPr>
          <p:cNvSpPr/>
          <p:nvPr/>
        </p:nvSpPr>
        <p:spPr>
          <a:xfrm>
            <a:off x="4214949" y="2002971"/>
            <a:ext cx="644434" cy="1593669"/>
          </a:xfrm>
          <a:custGeom>
            <a:avLst/>
            <a:gdLst>
              <a:gd name="connsiteX0" fmla="*/ 0 w 644434"/>
              <a:gd name="connsiteY0" fmla="*/ 0 h 1593669"/>
              <a:gd name="connsiteX1" fmla="*/ 505097 w 644434"/>
              <a:gd name="connsiteY1" fmla="*/ 418012 h 1593669"/>
              <a:gd name="connsiteX2" fmla="*/ 644434 w 644434"/>
              <a:gd name="connsiteY2" fmla="*/ 1593669 h 1593669"/>
            </a:gdLst>
            <a:ahLst/>
            <a:cxnLst>
              <a:cxn ang="0">
                <a:pos x="connsiteX0" y="connsiteY0"/>
              </a:cxn>
              <a:cxn ang="0">
                <a:pos x="connsiteX1" y="connsiteY1"/>
              </a:cxn>
              <a:cxn ang="0">
                <a:pos x="connsiteX2" y="connsiteY2"/>
              </a:cxn>
            </a:cxnLst>
            <a:rect l="l" t="t" r="r" b="b"/>
            <a:pathLst>
              <a:path w="644434" h="1593669">
                <a:moveTo>
                  <a:pt x="0" y="0"/>
                </a:moveTo>
                <a:cubicBezTo>
                  <a:pt x="198845" y="76200"/>
                  <a:pt x="397691" y="152401"/>
                  <a:pt x="505097" y="418012"/>
                </a:cubicBezTo>
                <a:cubicBezTo>
                  <a:pt x="612503" y="683624"/>
                  <a:pt x="628468" y="1138646"/>
                  <a:pt x="644434" y="1593669"/>
                </a:cubicBezTo>
              </a:path>
            </a:pathLst>
          </a:custGeom>
          <a:ln w="28575"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fr-FR"/>
          </a:p>
        </p:txBody>
      </p:sp>
      <p:sp>
        <p:nvSpPr>
          <p:cNvPr id="37" name="Forme libre : forme 36">
            <a:extLst>
              <a:ext uri="{FF2B5EF4-FFF2-40B4-BE49-F238E27FC236}">
                <a16:creationId xmlns:a16="http://schemas.microsoft.com/office/drawing/2014/main" id="{E2F14CCC-6FA7-438B-AAC2-29F5179547C2}"/>
              </a:ext>
            </a:extLst>
          </p:cNvPr>
          <p:cNvSpPr/>
          <p:nvPr/>
        </p:nvSpPr>
        <p:spPr>
          <a:xfrm>
            <a:off x="5076055" y="3598277"/>
            <a:ext cx="588813" cy="331514"/>
          </a:xfrm>
          <a:custGeom>
            <a:avLst/>
            <a:gdLst>
              <a:gd name="connsiteX0" fmla="*/ 0 w 644434"/>
              <a:gd name="connsiteY0" fmla="*/ 0 h 1593669"/>
              <a:gd name="connsiteX1" fmla="*/ 505097 w 644434"/>
              <a:gd name="connsiteY1" fmla="*/ 418012 h 1593669"/>
              <a:gd name="connsiteX2" fmla="*/ 644434 w 644434"/>
              <a:gd name="connsiteY2" fmla="*/ 1593669 h 1593669"/>
            </a:gdLst>
            <a:ahLst/>
            <a:cxnLst>
              <a:cxn ang="0">
                <a:pos x="connsiteX0" y="connsiteY0"/>
              </a:cxn>
              <a:cxn ang="0">
                <a:pos x="connsiteX1" y="connsiteY1"/>
              </a:cxn>
              <a:cxn ang="0">
                <a:pos x="connsiteX2" y="connsiteY2"/>
              </a:cxn>
            </a:cxnLst>
            <a:rect l="l" t="t" r="r" b="b"/>
            <a:pathLst>
              <a:path w="644434" h="1593669">
                <a:moveTo>
                  <a:pt x="0" y="0"/>
                </a:moveTo>
                <a:cubicBezTo>
                  <a:pt x="198845" y="76200"/>
                  <a:pt x="397691" y="152401"/>
                  <a:pt x="505097" y="418012"/>
                </a:cubicBezTo>
                <a:cubicBezTo>
                  <a:pt x="612503" y="683624"/>
                  <a:pt x="628468" y="1138646"/>
                  <a:pt x="644434" y="1593669"/>
                </a:cubicBezTo>
              </a:path>
            </a:pathLst>
          </a:custGeom>
          <a:ln w="28575"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fr-FR"/>
          </a:p>
        </p:txBody>
      </p:sp>
      <p:cxnSp>
        <p:nvCxnSpPr>
          <p:cNvPr id="36" name="Connecteur droit avec flèche 35">
            <a:extLst>
              <a:ext uri="{FF2B5EF4-FFF2-40B4-BE49-F238E27FC236}">
                <a16:creationId xmlns:a16="http://schemas.microsoft.com/office/drawing/2014/main" id="{3AAEAEDA-18F4-45EF-8103-34B60C15EE43}"/>
              </a:ext>
            </a:extLst>
          </p:cNvPr>
          <p:cNvCxnSpPr>
            <a:cxnSpLocks/>
          </p:cNvCxnSpPr>
          <p:nvPr/>
        </p:nvCxnSpPr>
        <p:spPr>
          <a:xfrm flipH="1">
            <a:off x="4803102" y="1733907"/>
            <a:ext cx="1914624" cy="830997"/>
          </a:xfrm>
          <a:prstGeom prst="straightConnector1">
            <a:avLst/>
          </a:prstGeom>
          <a:ln w="28575"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4" name="Connecteur droit avec flèche 43">
            <a:extLst>
              <a:ext uri="{FF2B5EF4-FFF2-40B4-BE49-F238E27FC236}">
                <a16:creationId xmlns:a16="http://schemas.microsoft.com/office/drawing/2014/main" id="{0B4084C6-CC3C-4BD3-850B-AFE905241D31}"/>
              </a:ext>
            </a:extLst>
          </p:cNvPr>
          <p:cNvCxnSpPr>
            <a:cxnSpLocks/>
          </p:cNvCxnSpPr>
          <p:nvPr/>
        </p:nvCxnSpPr>
        <p:spPr>
          <a:xfrm flipH="1" flipV="1">
            <a:off x="6726689" y="4569139"/>
            <a:ext cx="218683" cy="385773"/>
          </a:xfrm>
          <a:prstGeom prst="straightConnector1">
            <a:avLst/>
          </a:prstGeom>
          <a:ln w="28575"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7" name="Text Box 3">
            <a:extLst>
              <a:ext uri="{FF2B5EF4-FFF2-40B4-BE49-F238E27FC236}">
                <a16:creationId xmlns:a16="http://schemas.microsoft.com/office/drawing/2014/main" id="{68E8244D-B188-4AB1-A51E-E6B65F3DDF24}"/>
              </a:ext>
            </a:extLst>
          </p:cNvPr>
          <p:cNvSpPr txBox="1">
            <a:spLocks noChangeArrowheads="1"/>
          </p:cNvSpPr>
          <p:nvPr/>
        </p:nvSpPr>
        <p:spPr bwMode="auto">
          <a:xfrm>
            <a:off x="6717727" y="1556791"/>
            <a:ext cx="24262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1400" dirty="0">
                <a:solidFill>
                  <a:schemeClr val="accent6">
                    <a:lumMod val="75000"/>
                  </a:schemeClr>
                </a:solidFill>
                <a:latin typeface="+mn-lt"/>
              </a:rPr>
              <a:t>1</a:t>
            </a:r>
            <a:r>
              <a:rPr lang="fr-FR" altLang="fr-FR" sz="1400" baseline="30000" dirty="0">
                <a:solidFill>
                  <a:schemeClr val="accent6">
                    <a:lumMod val="75000"/>
                  </a:schemeClr>
                </a:solidFill>
                <a:latin typeface="+mn-lt"/>
              </a:rPr>
              <a:t>ère</a:t>
            </a:r>
            <a:r>
              <a:rPr lang="fr-FR" altLang="fr-FR" sz="1400" dirty="0">
                <a:solidFill>
                  <a:schemeClr val="accent6">
                    <a:lumMod val="75000"/>
                  </a:schemeClr>
                </a:solidFill>
                <a:latin typeface="+mn-lt"/>
              </a:rPr>
              <a:t> campagne de révision</a:t>
            </a:r>
            <a:endParaRPr lang="fr-FR" altLang="fr-FR" sz="1800" dirty="0">
              <a:solidFill>
                <a:schemeClr val="accent6">
                  <a:lumMod val="75000"/>
                </a:schemeClr>
              </a:solidFill>
              <a:latin typeface="+mn-lt"/>
            </a:endParaRPr>
          </a:p>
        </p:txBody>
      </p:sp>
      <p:sp>
        <p:nvSpPr>
          <p:cNvPr id="48" name="Text Box 3">
            <a:extLst>
              <a:ext uri="{FF2B5EF4-FFF2-40B4-BE49-F238E27FC236}">
                <a16:creationId xmlns:a16="http://schemas.microsoft.com/office/drawing/2014/main" id="{8720E27A-443D-41F8-AFE6-79696BFA0420}"/>
              </a:ext>
            </a:extLst>
          </p:cNvPr>
          <p:cNvSpPr txBox="1">
            <a:spLocks noChangeArrowheads="1"/>
          </p:cNvSpPr>
          <p:nvPr/>
        </p:nvSpPr>
        <p:spPr bwMode="auto">
          <a:xfrm>
            <a:off x="6706455" y="2572742"/>
            <a:ext cx="24262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lvl1pPr algn="l" eaLnBrk="0" hangingPunct="0">
              <a:spcBef>
                <a:spcPct val="20000"/>
              </a:spcBef>
              <a:buChar char="•"/>
              <a:tabLst>
                <a:tab pos="719138" algn="l"/>
              </a:tabLst>
              <a:defRPr sz="3200">
                <a:solidFill>
                  <a:schemeClr val="tx1"/>
                </a:solidFill>
                <a:latin typeface="Arial" charset="0"/>
              </a:defRPr>
            </a:lvl1pPr>
            <a:lvl2pPr marL="541338" indent="-93663" algn="l" eaLnBrk="0" hangingPunct="0">
              <a:spcBef>
                <a:spcPct val="20000"/>
              </a:spcBef>
              <a:buChar char="–"/>
              <a:tabLst>
                <a:tab pos="719138" algn="l"/>
              </a:tabLst>
              <a:defRPr sz="2800">
                <a:solidFill>
                  <a:schemeClr val="tx1"/>
                </a:solidFill>
                <a:latin typeface="Arial" charset="0"/>
              </a:defRPr>
            </a:lvl2pPr>
            <a:lvl3pPr marL="1143000" indent="-228600" algn="l" eaLnBrk="0" hangingPunct="0">
              <a:spcBef>
                <a:spcPct val="20000"/>
              </a:spcBef>
              <a:buChar char="•"/>
              <a:tabLst>
                <a:tab pos="719138" algn="l"/>
              </a:tabLst>
              <a:defRPr sz="2400">
                <a:solidFill>
                  <a:schemeClr val="tx1"/>
                </a:solidFill>
                <a:latin typeface="Arial" charset="0"/>
              </a:defRPr>
            </a:lvl3pPr>
            <a:lvl4pPr marL="1600200" indent="-228600" algn="l" eaLnBrk="0" hangingPunct="0">
              <a:spcBef>
                <a:spcPct val="20000"/>
              </a:spcBef>
              <a:buChar char="–"/>
              <a:tabLst>
                <a:tab pos="719138" algn="l"/>
              </a:tabLst>
              <a:defRPr sz="2000">
                <a:solidFill>
                  <a:schemeClr val="tx1"/>
                </a:solidFill>
                <a:latin typeface="Arial" charset="0"/>
              </a:defRPr>
            </a:lvl4pPr>
            <a:lvl5pPr marL="2057400" indent="-228600" algn="l" eaLnBrk="0" hangingPunct="0">
              <a:spcBef>
                <a:spcPct val="20000"/>
              </a:spcBef>
              <a:buChar char="»"/>
              <a:tabLst>
                <a:tab pos="719138" algn="l"/>
              </a:tabLst>
              <a:defRPr sz="2000">
                <a:solidFill>
                  <a:schemeClr val="tx1"/>
                </a:solidFill>
                <a:latin typeface="Arial" charset="0"/>
              </a:defRPr>
            </a:lvl5pPr>
            <a:lvl6pPr marL="2514600" indent="-228600" eaLnBrk="0" fontAlgn="base" hangingPunct="0">
              <a:spcBef>
                <a:spcPct val="20000"/>
              </a:spcBef>
              <a:spcAft>
                <a:spcPct val="0"/>
              </a:spcAft>
              <a:buChar char="»"/>
              <a:tabLst>
                <a:tab pos="719138" algn="l"/>
              </a:tabLst>
              <a:defRPr sz="2000">
                <a:solidFill>
                  <a:schemeClr val="tx1"/>
                </a:solidFill>
                <a:latin typeface="Arial" charset="0"/>
              </a:defRPr>
            </a:lvl6pPr>
            <a:lvl7pPr marL="2971800" indent="-228600" eaLnBrk="0" fontAlgn="base" hangingPunct="0">
              <a:spcBef>
                <a:spcPct val="20000"/>
              </a:spcBef>
              <a:spcAft>
                <a:spcPct val="0"/>
              </a:spcAft>
              <a:buChar char="»"/>
              <a:tabLst>
                <a:tab pos="719138" algn="l"/>
              </a:tabLst>
              <a:defRPr sz="2000">
                <a:solidFill>
                  <a:schemeClr val="tx1"/>
                </a:solidFill>
                <a:latin typeface="Arial" charset="0"/>
              </a:defRPr>
            </a:lvl7pPr>
            <a:lvl8pPr marL="3429000" indent="-228600" eaLnBrk="0" fontAlgn="base" hangingPunct="0">
              <a:spcBef>
                <a:spcPct val="20000"/>
              </a:spcBef>
              <a:spcAft>
                <a:spcPct val="0"/>
              </a:spcAft>
              <a:buChar char="»"/>
              <a:tabLst>
                <a:tab pos="719138" algn="l"/>
              </a:tabLst>
              <a:defRPr sz="2000">
                <a:solidFill>
                  <a:schemeClr val="tx1"/>
                </a:solidFill>
                <a:latin typeface="Arial" charset="0"/>
              </a:defRPr>
            </a:lvl8pPr>
            <a:lvl9pPr marL="3886200" indent="-228600" eaLnBrk="0" fontAlgn="base" hangingPunct="0">
              <a:spcBef>
                <a:spcPct val="20000"/>
              </a:spcBef>
              <a:spcAft>
                <a:spcPct val="0"/>
              </a:spcAft>
              <a:buChar char="»"/>
              <a:tabLst>
                <a:tab pos="719138" algn="l"/>
              </a:tabLst>
              <a:defRPr sz="2000">
                <a:solidFill>
                  <a:schemeClr val="tx1"/>
                </a:solidFill>
                <a:latin typeface="Arial" charset="0"/>
              </a:defRPr>
            </a:lvl9pPr>
          </a:lstStyle>
          <a:p>
            <a:pPr eaLnBrk="1" hangingPunct="1">
              <a:spcBef>
                <a:spcPct val="0"/>
              </a:spcBef>
              <a:buFontTx/>
              <a:buNone/>
            </a:pPr>
            <a:r>
              <a:rPr lang="fr-FR" altLang="fr-FR" sz="1400" dirty="0">
                <a:solidFill>
                  <a:schemeClr val="accent6">
                    <a:lumMod val="75000"/>
                  </a:schemeClr>
                </a:solidFill>
                <a:latin typeface="+mn-lt"/>
              </a:rPr>
              <a:t>Révisions liées à la mise en service du CC </a:t>
            </a:r>
            <a:r>
              <a:rPr lang="fr-FR" altLang="fr-FR" sz="1400" dirty="0" err="1">
                <a:solidFill>
                  <a:schemeClr val="accent6">
                    <a:lumMod val="75000"/>
                  </a:schemeClr>
                </a:solidFill>
                <a:latin typeface="+mn-lt"/>
              </a:rPr>
              <a:t>LdM</a:t>
            </a:r>
            <a:r>
              <a:rPr lang="fr-FR" altLang="fr-FR" sz="1400" dirty="0">
                <a:solidFill>
                  <a:schemeClr val="accent6">
                    <a:lumMod val="75000"/>
                  </a:schemeClr>
                </a:solidFill>
                <a:latin typeface="+mn-lt"/>
              </a:rPr>
              <a:t> (- 10)</a:t>
            </a:r>
            <a:endParaRPr lang="fr-FR" altLang="fr-FR" sz="1800" dirty="0">
              <a:solidFill>
                <a:schemeClr val="accent6">
                  <a:lumMod val="75000"/>
                </a:schemeClr>
              </a:solidFill>
              <a:latin typeface="+mn-lt"/>
            </a:endParaRPr>
          </a:p>
        </p:txBody>
      </p:sp>
      <p:cxnSp>
        <p:nvCxnSpPr>
          <p:cNvPr id="49" name="Connecteur droit avec flèche 48">
            <a:extLst>
              <a:ext uri="{FF2B5EF4-FFF2-40B4-BE49-F238E27FC236}">
                <a16:creationId xmlns:a16="http://schemas.microsoft.com/office/drawing/2014/main" id="{E3604316-0E03-450B-A405-5A1FCDDF7BB1}"/>
              </a:ext>
            </a:extLst>
          </p:cNvPr>
          <p:cNvCxnSpPr/>
          <p:nvPr/>
        </p:nvCxnSpPr>
        <p:spPr>
          <a:xfrm>
            <a:off x="6372200" y="3929791"/>
            <a:ext cx="0" cy="472078"/>
          </a:xfrm>
          <a:prstGeom prst="straightConnector1">
            <a:avLst/>
          </a:prstGeom>
          <a:ln w="28575">
            <a:solidFill>
              <a:schemeClr val="accent6">
                <a:lumMod val="75000"/>
              </a:schemeClr>
            </a:solidFill>
            <a:headEnd type="triangle"/>
            <a:tailEnd type="triangle"/>
          </a:ln>
        </p:spPr>
        <p:style>
          <a:lnRef idx="1">
            <a:schemeClr val="accent5"/>
          </a:lnRef>
          <a:fillRef idx="0">
            <a:schemeClr val="accent5"/>
          </a:fillRef>
          <a:effectRef idx="0">
            <a:schemeClr val="accent5"/>
          </a:effectRef>
          <a:fontRef idx="minor">
            <a:schemeClr val="tx1"/>
          </a:fontRef>
        </p:style>
      </p:cxnSp>
      <p:sp>
        <p:nvSpPr>
          <p:cNvPr id="50" name="Ellipse 49">
            <a:extLst>
              <a:ext uri="{FF2B5EF4-FFF2-40B4-BE49-F238E27FC236}">
                <a16:creationId xmlns:a16="http://schemas.microsoft.com/office/drawing/2014/main" id="{B7F41408-F597-457D-A433-61B85ED3EF78}"/>
              </a:ext>
            </a:extLst>
          </p:cNvPr>
          <p:cNvSpPr/>
          <p:nvPr/>
        </p:nvSpPr>
        <p:spPr>
          <a:xfrm>
            <a:off x="6007731" y="3743782"/>
            <a:ext cx="937641" cy="896348"/>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54" name="Espace réservé du contenu 1">
            <a:extLst>
              <a:ext uri="{FF2B5EF4-FFF2-40B4-BE49-F238E27FC236}">
                <a16:creationId xmlns:a16="http://schemas.microsoft.com/office/drawing/2014/main" id="{65B3F48A-4C2C-4502-81B6-52C90BCC15EA}"/>
              </a:ext>
            </a:extLst>
          </p:cNvPr>
          <p:cNvSpPr txBox="1">
            <a:spLocks/>
          </p:cNvSpPr>
          <p:nvPr/>
        </p:nvSpPr>
        <p:spPr>
          <a:xfrm>
            <a:off x="6007731" y="4954911"/>
            <a:ext cx="3124997" cy="1354407"/>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sz="1600" dirty="0"/>
              <a:t>Différentiel trop important(15) pour garantir l'efficacité de la substitution </a:t>
            </a:r>
            <a:r>
              <a:rPr lang="fr-FR" sz="1600" dirty="0" err="1"/>
              <a:t>LdM</a:t>
            </a:r>
            <a:r>
              <a:rPr lang="fr-FR" sz="1600" dirty="0"/>
              <a:t> =&gt; campagne de révision préalable pour réduire écart autorisé - VMPO</a:t>
            </a:r>
          </a:p>
        </p:txBody>
      </p:sp>
      <p:cxnSp>
        <p:nvCxnSpPr>
          <p:cNvPr id="55" name="Connecteur droit avec flèche 54">
            <a:extLst>
              <a:ext uri="{FF2B5EF4-FFF2-40B4-BE49-F238E27FC236}">
                <a16:creationId xmlns:a16="http://schemas.microsoft.com/office/drawing/2014/main" id="{EDB63FC3-6A67-4423-AF3A-1034599561DA}"/>
              </a:ext>
            </a:extLst>
          </p:cNvPr>
          <p:cNvCxnSpPr>
            <a:cxnSpLocks/>
            <a:stCxn id="48" idx="1"/>
          </p:cNvCxnSpPr>
          <p:nvPr/>
        </p:nvCxnSpPr>
        <p:spPr>
          <a:xfrm flipH="1">
            <a:off x="5463145" y="2834352"/>
            <a:ext cx="1243310" cy="797744"/>
          </a:xfrm>
          <a:prstGeom prst="straightConnector1">
            <a:avLst/>
          </a:prstGeom>
          <a:ln w="28575" cap="flat" cmpd="sng" algn="ctr">
            <a:solidFill>
              <a:schemeClr val="accent6">
                <a:lumMod val="75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46888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p:bldP spid="11" grpId="0"/>
      <p:bldP spid="12" grpId="0"/>
      <p:bldP spid="13" grpId="0"/>
      <p:bldP spid="16" grpId="0"/>
      <p:bldP spid="17" grpId="0"/>
      <p:bldP spid="34" grpId="0" animBg="1"/>
      <p:bldP spid="37" grpId="0" animBg="1"/>
      <p:bldP spid="47" grpId="0"/>
      <p:bldP spid="48" grpId="0"/>
      <p:bldP spid="50" grpId="0" animBg="1"/>
      <p:bldP spid="5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FB20FF0-9BD1-44CE-A298-E54EF8FB6673}"/>
              </a:ext>
            </a:extLst>
          </p:cNvPr>
          <p:cNvPicPr>
            <a:picLocks noChangeAspect="1"/>
          </p:cNvPicPr>
          <p:nvPr/>
        </p:nvPicPr>
        <p:blipFill rotWithShape="1">
          <a:blip r:embed="rId2"/>
          <a:srcRect r="50000"/>
          <a:stretch/>
        </p:blipFill>
        <p:spPr>
          <a:xfrm>
            <a:off x="6643728" y="1905652"/>
            <a:ext cx="1145286" cy="4648200"/>
          </a:xfrm>
          <a:prstGeom prst="rect">
            <a:avLst/>
          </a:prstGeom>
        </p:spPr>
      </p:pic>
      <p:sp>
        <p:nvSpPr>
          <p:cNvPr id="2" name="Titre 1">
            <a:extLst>
              <a:ext uri="{FF2B5EF4-FFF2-40B4-BE49-F238E27FC236}">
                <a16:creationId xmlns:a16="http://schemas.microsoft.com/office/drawing/2014/main" id="{94273585-68CD-4CA2-AB07-72E7D7C792AF}"/>
              </a:ext>
            </a:extLst>
          </p:cNvPr>
          <p:cNvSpPr>
            <a:spLocks noGrp="1"/>
          </p:cNvSpPr>
          <p:nvPr>
            <p:ph type="title"/>
          </p:nvPr>
        </p:nvSpPr>
        <p:spPr>
          <a:xfrm>
            <a:off x="2195736" y="116632"/>
            <a:ext cx="6481451" cy="1143000"/>
          </a:xfrm>
        </p:spPr>
        <p:txBody>
          <a:bodyPr>
            <a:normAutofit/>
          </a:bodyPr>
          <a:lstStyle/>
          <a:p>
            <a:pPr algn="ctr"/>
            <a:r>
              <a:rPr lang="fr-FR" sz="2400" b="1" dirty="0">
                <a:solidFill>
                  <a:srgbClr val="0077D4"/>
                </a:solidFill>
                <a:latin typeface="+mn-lt"/>
                <a:ea typeface="+mn-ea"/>
                <a:cs typeface="+mn-cs"/>
              </a:rPr>
              <a:t>Révision des autorisations de prélèvement</a:t>
            </a:r>
            <a:br>
              <a:rPr lang="fr-FR" sz="2400" b="1" dirty="0">
                <a:solidFill>
                  <a:srgbClr val="0077D4"/>
                </a:solidFill>
                <a:latin typeface="+mn-lt"/>
                <a:ea typeface="+mn-ea"/>
                <a:cs typeface="+mn-cs"/>
              </a:rPr>
            </a:br>
            <a:r>
              <a:rPr lang="fr-FR" sz="2400" b="1" dirty="0">
                <a:solidFill>
                  <a:srgbClr val="0077D4"/>
                </a:solidFill>
                <a:latin typeface="+mn-lt"/>
                <a:ea typeface="+mn-ea"/>
                <a:cs typeface="+mn-cs"/>
              </a:rPr>
              <a:t>à l'Eocène Centre - Situation des services</a:t>
            </a:r>
          </a:p>
        </p:txBody>
      </p:sp>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8</a:t>
            </a:fld>
            <a:endParaRPr lang="fr-FR" dirty="0"/>
          </a:p>
        </p:txBody>
      </p:sp>
      <p:pic>
        <p:nvPicPr>
          <p:cNvPr id="6" name="Image 5">
            <a:extLst>
              <a:ext uri="{FF2B5EF4-FFF2-40B4-BE49-F238E27FC236}">
                <a16:creationId xmlns:a16="http://schemas.microsoft.com/office/drawing/2014/main" id="{494AF8C6-2CB1-4DAD-84CA-E93678A5507D}"/>
              </a:ext>
            </a:extLst>
          </p:cNvPr>
          <p:cNvPicPr>
            <a:picLocks noChangeAspect="1"/>
          </p:cNvPicPr>
          <p:nvPr/>
        </p:nvPicPr>
        <p:blipFill>
          <a:blip r:embed="rId3"/>
          <a:stretch>
            <a:fillRect/>
          </a:stretch>
        </p:blipFill>
        <p:spPr>
          <a:xfrm>
            <a:off x="0" y="1209629"/>
            <a:ext cx="5004048" cy="5648371"/>
          </a:xfrm>
          <a:prstGeom prst="rect">
            <a:avLst/>
          </a:prstGeom>
        </p:spPr>
      </p:pic>
      <p:pic>
        <p:nvPicPr>
          <p:cNvPr id="8" name="Image 7">
            <a:extLst>
              <a:ext uri="{FF2B5EF4-FFF2-40B4-BE49-F238E27FC236}">
                <a16:creationId xmlns:a16="http://schemas.microsoft.com/office/drawing/2014/main" id="{03443945-A79F-4259-BB92-E83E9187019E}"/>
              </a:ext>
            </a:extLst>
          </p:cNvPr>
          <p:cNvPicPr>
            <a:picLocks noChangeAspect="1"/>
          </p:cNvPicPr>
          <p:nvPr/>
        </p:nvPicPr>
        <p:blipFill>
          <a:blip r:embed="rId4"/>
          <a:stretch>
            <a:fillRect/>
          </a:stretch>
        </p:blipFill>
        <p:spPr>
          <a:xfrm>
            <a:off x="4067944" y="1017464"/>
            <a:ext cx="3634538" cy="1750996"/>
          </a:xfrm>
          <a:prstGeom prst="rect">
            <a:avLst/>
          </a:prstGeom>
        </p:spPr>
      </p:pic>
      <p:sp>
        <p:nvSpPr>
          <p:cNvPr id="7" name="Espace réservé du contenu 1">
            <a:extLst>
              <a:ext uri="{FF2B5EF4-FFF2-40B4-BE49-F238E27FC236}">
                <a16:creationId xmlns:a16="http://schemas.microsoft.com/office/drawing/2014/main" id="{2E759EF4-7714-43B8-B6B2-2A229918E41F}"/>
              </a:ext>
            </a:extLst>
          </p:cNvPr>
          <p:cNvSpPr>
            <a:spLocks noGrp="1"/>
          </p:cNvSpPr>
          <p:nvPr>
            <p:ph idx="1"/>
          </p:nvPr>
        </p:nvSpPr>
        <p:spPr>
          <a:xfrm>
            <a:off x="4080290" y="2795419"/>
            <a:ext cx="3301990" cy="993621"/>
          </a:xfrm>
        </p:spPr>
        <p:txBody>
          <a:bodyPr>
            <a:noAutofit/>
          </a:bodyPr>
          <a:lstStyle/>
          <a:p>
            <a:pPr marL="0" indent="0">
              <a:buNone/>
            </a:pPr>
            <a:r>
              <a:rPr lang="fr-FR" sz="1600" dirty="0"/>
              <a:t>Des situations hétérogènes avec :</a:t>
            </a:r>
          </a:p>
          <a:p>
            <a:pPr marL="182563" indent="-182563">
              <a:buClr>
                <a:schemeClr val="accent6">
                  <a:lumMod val="75000"/>
                </a:schemeClr>
              </a:buClr>
              <a:buFont typeface="Wingdings" panose="05000000000000000000" pitchFamily="2" charset="2"/>
              <a:buChar char="ü"/>
            </a:pPr>
            <a:r>
              <a:rPr lang="fr-FR" sz="1600" dirty="0"/>
              <a:t>des marges importantes</a:t>
            </a:r>
          </a:p>
          <a:p>
            <a:pPr marL="182563" indent="-182563">
              <a:buClr>
                <a:schemeClr val="accent6">
                  <a:lumMod val="75000"/>
                </a:schemeClr>
              </a:buClr>
              <a:buFont typeface="Wingdings" panose="05000000000000000000" pitchFamily="2" charset="2"/>
              <a:buChar char="ü"/>
            </a:pPr>
            <a:r>
              <a:rPr lang="fr-FR" sz="1600" dirty="0"/>
              <a:t>et des dépassements notables</a:t>
            </a:r>
          </a:p>
        </p:txBody>
      </p:sp>
      <p:sp>
        <p:nvSpPr>
          <p:cNvPr id="9" name="Espace réservé du contenu 1">
            <a:extLst>
              <a:ext uri="{FF2B5EF4-FFF2-40B4-BE49-F238E27FC236}">
                <a16:creationId xmlns:a16="http://schemas.microsoft.com/office/drawing/2014/main" id="{8F2A95D7-89FE-43F8-9F3D-39E1BF6BBBE3}"/>
              </a:ext>
            </a:extLst>
          </p:cNvPr>
          <p:cNvSpPr txBox="1">
            <a:spLocks/>
          </p:cNvSpPr>
          <p:nvPr/>
        </p:nvSpPr>
        <p:spPr>
          <a:xfrm>
            <a:off x="4427984" y="5273074"/>
            <a:ext cx="2478238" cy="40249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fr-FR" sz="1600" dirty="0"/>
              <a:t>Cumul des dépassements</a:t>
            </a:r>
          </a:p>
        </p:txBody>
      </p:sp>
      <p:sp>
        <p:nvSpPr>
          <p:cNvPr id="10" name="Espace réservé du contenu 1">
            <a:extLst>
              <a:ext uri="{FF2B5EF4-FFF2-40B4-BE49-F238E27FC236}">
                <a16:creationId xmlns:a16="http://schemas.microsoft.com/office/drawing/2014/main" id="{B2E2B004-F728-4544-9607-350D482F440A}"/>
              </a:ext>
            </a:extLst>
          </p:cNvPr>
          <p:cNvSpPr txBox="1">
            <a:spLocks/>
          </p:cNvSpPr>
          <p:nvPr/>
        </p:nvSpPr>
        <p:spPr>
          <a:xfrm>
            <a:off x="5436461" y="4034183"/>
            <a:ext cx="2478238" cy="402491"/>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Font typeface="Arial"/>
              <a:buNone/>
            </a:pPr>
            <a:r>
              <a:rPr lang="fr-FR" sz="1600" dirty="0"/>
              <a:t>Cumul des marges</a:t>
            </a:r>
          </a:p>
        </p:txBody>
      </p:sp>
      <p:pic>
        <p:nvPicPr>
          <p:cNvPr id="5" name="Image 4">
            <a:extLst>
              <a:ext uri="{FF2B5EF4-FFF2-40B4-BE49-F238E27FC236}">
                <a16:creationId xmlns:a16="http://schemas.microsoft.com/office/drawing/2014/main" id="{E77E6F4D-786D-4528-A707-A1DFA49AF788}"/>
              </a:ext>
            </a:extLst>
          </p:cNvPr>
          <p:cNvPicPr>
            <a:picLocks noChangeAspect="1"/>
          </p:cNvPicPr>
          <p:nvPr/>
        </p:nvPicPr>
        <p:blipFill rotWithShape="1">
          <a:blip r:embed="rId5"/>
          <a:srcRect l="46203" r="-1"/>
          <a:stretch/>
        </p:blipFill>
        <p:spPr>
          <a:xfrm>
            <a:off x="7714893" y="1905652"/>
            <a:ext cx="1232276" cy="4648200"/>
          </a:xfrm>
          <a:prstGeom prst="rect">
            <a:avLst/>
          </a:prstGeom>
        </p:spPr>
      </p:pic>
    </p:spTree>
    <p:extLst>
      <p:ext uri="{BB962C8B-B14F-4D97-AF65-F5344CB8AC3E}">
        <p14:creationId xmlns:p14="http://schemas.microsoft.com/office/powerpoint/2010/main" val="13016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73585-68CD-4CA2-AB07-72E7D7C792AF}"/>
              </a:ext>
            </a:extLst>
          </p:cNvPr>
          <p:cNvSpPr>
            <a:spLocks noGrp="1"/>
          </p:cNvSpPr>
          <p:nvPr>
            <p:ph type="title"/>
          </p:nvPr>
        </p:nvSpPr>
        <p:spPr/>
        <p:txBody>
          <a:bodyPr>
            <a:normAutofit/>
          </a:bodyPr>
          <a:lstStyle/>
          <a:p>
            <a:r>
              <a:rPr lang="fr-FR" sz="2000" b="1" dirty="0">
                <a:solidFill>
                  <a:srgbClr val="0077D4"/>
                </a:solidFill>
                <a:latin typeface="+mn-lt"/>
                <a:ea typeface="+mn-ea"/>
                <a:cs typeface="+mn-cs"/>
              </a:rPr>
              <a:t>Les objectifs d'une nouvelle campagne de révision des autorisations :</a:t>
            </a:r>
          </a:p>
        </p:txBody>
      </p:sp>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9</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79163"/>
            <a:ext cx="8640960" cy="5159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marL="342900" indent="-342900" algn="just" eaLnBrk="0" hangingPunct="0">
              <a:spcBef>
                <a:spcPts val="600"/>
              </a:spcBef>
              <a:buClr>
                <a:schemeClr val="accent6">
                  <a:lumMod val="75000"/>
                </a:schemeClr>
              </a:buClr>
              <a:buSzPct val="150000"/>
              <a:buFont typeface="Arial" pitchFamily="34" charset="0"/>
              <a:buChar char="•"/>
              <a:defRPr/>
            </a:pPr>
            <a:r>
              <a:rPr lang="fr-FR" altLang="fr-FR" b="1" u="sng" dirty="0">
                <a:solidFill>
                  <a:srgbClr val="0077D4"/>
                </a:solidFill>
              </a:rPr>
              <a:t>remobiliser, voire pour certains mobiliser,</a:t>
            </a:r>
            <a:r>
              <a:rPr lang="fr-FR" altLang="fr-FR" dirty="0">
                <a:solidFill>
                  <a:srgbClr val="0077D4"/>
                </a:solidFill>
              </a:rPr>
              <a:t> tous les services autour des enjeux de la gestion des nappes profondes : cette deuxième vague doit concerner tous les services, et notamment les oubliés de la première campagne ;</a:t>
            </a:r>
          </a:p>
          <a:p>
            <a:pPr marL="342900" indent="-342900" algn="just" eaLnBrk="0" hangingPunct="0">
              <a:spcBef>
                <a:spcPts val="600"/>
              </a:spcBef>
              <a:buClr>
                <a:schemeClr val="accent6">
                  <a:lumMod val="75000"/>
                </a:schemeClr>
              </a:buClr>
              <a:buSzPct val="150000"/>
              <a:buFont typeface="Arial" pitchFamily="34" charset="0"/>
              <a:buChar char="•"/>
              <a:defRPr/>
            </a:pPr>
            <a:r>
              <a:rPr lang="fr-FR" altLang="fr-FR" b="1" u="sng" dirty="0">
                <a:solidFill>
                  <a:srgbClr val="0077D4"/>
                </a:solidFill>
              </a:rPr>
              <a:t>rapprocher, pour chaque unité de gestion déficitaire, le cumul de toutes les autorisations du volume maximum prélevable</a:t>
            </a:r>
            <a:r>
              <a:rPr lang="fr-FR" altLang="fr-FR" dirty="0">
                <a:solidFill>
                  <a:srgbClr val="0077D4"/>
                </a:solidFill>
              </a:rPr>
              <a:t> : garantie d'efficacité de la mise en service des substitutions structurantes ;</a:t>
            </a:r>
          </a:p>
          <a:p>
            <a:pPr marL="342900" indent="-342900" algn="just" eaLnBrk="0" hangingPunct="0">
              <a:spcBef>
                <a:spcPts val="600"/>
              </a:spcBef>
              <a:buClr>
                <a:schemeClr val="accent6">
                  <a:lumMod val="75000"/>
                </a:schemeClr>
              </a:buClr>
              <a:buSzPct val="150000"/>
              <a:buFont typeface="Arial" pitchFamily="34" charset="0"/>
              <a:buChar char="•"/>
              <a:defRPr/>
            </a:pPr>
            <a:r>
              <a:rPr lang="fr-FR" altLang="fr-FR" b="1" dirty="0">
                <a:solidFill>
                  <a:srgbClr val="0077D4"/>
                </a:solidFill>
              </a:rPr>
              <a:t>redistribuer, </a:t>
            </a:r>
            <a:r>
              <a:rPr lang="fr-FR" altLang="fr-FR" b="1" u="sng" dirty="0">
                <a:solidFill>
                  <a:srgbClr val="0077D4"/>
                </a:solidFill>
              </a:rPr>
              <a:t>sous conditions</a:t>
            </a:r>
            <a:r>
              <a:rPr lang="fr-FR" altLang="fr-FR" b="1" dirty="0">
                <a:solidFill>
                  <a:srgbClr val="0077D4"/>
                </a:solidFill>
              </a:rPr>
              <a:t>, une partie des volumes d'autorisations aux services en situation de dépassement</a:t>
            </a:r>
            <a:r>
              <a:rPr lang="fr-FR" altLang="fr-FR" dirty="0">
                <a:solidFill>
                  <a:srgbClr val="0077D4"/>
                </a:solidFill>
              </a:rPr>
              <a:t> "malgré eux" ou qui sont engagés formellement dans des projets de substitutions portés par des tiers hors de leur territoire : ceci met en évidence l'interdépendance des services, donne du temps pour la mise en service des projets de substitution et évite le blocage systématique de l'urbanisation ;</a:t>
            </a:r>
          </a:p>
          <a:p>
            <a:pPr marL="342900" indent="-342900" algn="just" eaLnBrk="0" hangingPunct="0">
              <a:spcBef>
                <a:spcPts val="600"/>
              </a:spcBef>
              <a:buClr>
                <a:schemeClr val="accent6">
                  <a:lumMod val="75000"/>
                </a:schemeClr>
              </a:buClr>
              <a:buSzPct val="150000"/>
              <a:buFont typeface="Arial" pitchFamily="34" charset="0"/>
              <a:buChar char="•"/>
              <a:defRPr/>
            </a:pPr>
            <a:r>
              <a:rPr lang="fr-FR" altLang="fr-FR" b="1" dirty="0">
                <a:solidFill>
                  <a:srgbClr val="0077D4"/>
                </a:solidFill>
              </a:rPr>
              <a:t>mettre tous les services sur un pied d’égalité</a:t>
            </a:r>
            <a:r>
              <a:rPr lang="fr-FR" altLang="fr-FR" dirty="0">
                <a:solidFill>
                  <a:srgbClr val="0077D4"/>
                </a:solidFill>
              </a:rPr>
              <a:t>.</a:t>
            </a:r>
          </a:p>
          <a:p>
            <a:pPr marL="342900" indent="-342900" algn="just" eaLnBrk="0" hangingPunct="0">
              <a:spcBef>
                <a:spcPts val="600"/>
              </a:spcBef>
              <a:buClr>
                <a:schemeClr val="accent6">
                  <a:lumMod val="75000"/>
                </a:schemeClr>
              </a:buClr>
              <a:buSzPct val="150000"/>
              <a:buFont typeface="Arial" pitchFamily="34" charset="0"/>
              <a:buChar char="•"/>
              <a:defRPr/>
            </a:pPr>
            <a:endParaRPr lang="fr-FR" altLang="fr-FR" sz="1600" b="1" dirty="0">
              <a:solidFill>
                <a:srgbClr val="0077D4"/>
              </a:solidFill>
            </a:endParaRPr>
          </a:p>
          <a:p>
            <a:pPr lvl="1" algn="just" eaLnBrk="0" hangingPunct="0">
              <a:spcBef>
                <a:spcPts val="600"/>
              </a:spcBef>
              <a:buClr>
                <a:schemeClr val="accent6">
                  <a:lumMod val="75000"/>
                </a:schemeClr>
              </a:buClr>
              <a:buSzPct val="150000"/>
              <a:defRPr/>
            </a:pPr>
            <a:endParaRPr lang="fr-FR" altLang="fr-FR" sz="1600" dirty="0">
              <a:solidFill>
                <a:srgbClr val="0077D4"/>
              </a:solidFill>
            </a:endParaRPr>
          </a:p>
          <a:p>
            <a:pPr marL="800100" lvl="1" indent="-342900" algn="just" eaLnBrk="0" hangingPunct="0">
              <a:spcBef>
                <a:spcPts val="300"/>
              </a:spcBef>
              <a:buClr>
                <a:schemeClr val="accent6">
                  <a:lumMod val="75000"/>
                </a:schemeClr>
              </a:buClr>
              <a:buFont typeface="Wingdings" panose="05000000000000000000" pitchFamily="2" charset="2"/>
              <a:buChar char="ü"/>
              <a:defRPr/>
            </a:pPr>
            <a:endParaRPr lang="fr-FR" altLang="fr-FR" sz="1600" dirty="0">
              <a:solidFill>
                <a:srgbClr val="0077D4"/>
              </a:solidFill>
            </a:endParaRPr>
          </a:p>
          <a:p>
            <a:pPr marL="800100" lvl="1" indent="-342900" algn="just" eaLnBrk="0" hangingPunct="0">
              <a:spcBef>
                <a:spcPts val="300"/>
              </a:spcBef>
              <a:buClr>
                <a:schemeClr val="accent6">
                  <a:lumMod val="75000"/>
                </a:schemeClr>
              </a:buClr>
              <a:buFont typeface="Wingdings" panose="05000000000000000000" pitchFamily="2" charset="2"/>
              <a:buChar char="ü"/>
              <a:defRPr/>
            </a:pPr>
            <a:endParaRPr lang="fr-FR" altLang="fr-FR" sz="1600" dirty="0">
              <a:solidFill>
                <a:srgbClr val="0077D4"/>
              </a:solidFill>
            </a:endParaRPr>
          </a:p>
          <a:p>
            <a:pPr marL="342900" indent="-342900" algn="just" eaLnBrk="0" hangingPunct="0">
              <a:spcBef>
                <a:spcPts val="0"/>
              </a:spcBef>
              <a:buFont typeface="Arial" pitchFamily="34" charset="0"/>
              <a:buChar char="•"/>
              <a:defRPr/>
            </a:pPr>
            <a:endParaRPr lang="fr-FR" altLang="fr-FR" sz="1600" dirty="0">
              <a:solidFill>
                <a:srgbClr val="0077D4"/>
              </a:solidFill>
            </a:endParaRPr>
          </a:p>
        </p:txBody>
      </p:sp>
    </p:spTree>
    <p:extLst>
      <p:ext uri="{BB962C8B-B14F-4D97-AF65-F5344CB8AC3E}">
        <p14:creationId xmlns:p14="http://schemas.microsoft.com/office/powerpoint/2010/main" val="1228701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4273585-68CD-4CA2-AB07-72E7D7C792AF}"/>
              </a:ext>
            </a:extLst>
          </p:cNvPr>
          <p:cNvSpPr>
            <a:spLocks noGrp="1"/>
          </p:cNvSpPr>
          <p:nvPr>
            <p:ph type="title"/>
          </p:nvPr>
        </p:nvSpPr>
        <p:spPr>
          <a:xfrm>
            <a:off x="2123728" y="274638"/>
            <a:ext cx="6796352" cy="1143000"/>
          </a:xfrm>
        </p:spPr>
        <p:txBody>
          <a:bodyPr>
            <a:noAutofit/>
          </a:bodyPr>
          <a:lstStyle/>
          <a:p>
            <a:r>
              <a:rPr lang="fr-FR" sz="2000" b="1" dirty="0">
                <a:solidFill>
                  <a:srgbClr val="0077D4"/>
                </a:solidFill>
                <a:latin typeface="+mn-lt"/>
                <a:ea typeface="+mn-ea"/>
                <a:cs typeface="+mn-cs"/>
              </a:rPr>
              <a:t>Les modalités pratiques proposées pour une nouvelle campagne de révision des autorisations :</a:t>
            </a:r>
          </a:p>
        </p:txBody>
      </p:sp>
      <p:sp>
        <p:nvSpPr>
          <p:cNvPr id="4" name="Espace réservé du numéro de diapositive 3">
            <a:extLst>
              <a:ext uri="{FF2B5EF4-FFF2-40B4-BE49-F238E27FC236}">
                <a16:creationId xmlns:a16="http://schemas.microsoft.com/office/drawing/2014/main" id="{ECD94559-ABF8-4D05-AFDC-A82A9FDEF800}"/>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3" name="Rectangle 3">
            <a:extLst>
              <a:ext uri="{FF2B5EF4-FFF2-40B4-BE49-F238E27FC236}">
                <a16:creationId xmlns:a16="http://schemas.microsoft.com/office/drawing/2014/main" id="{0831E261-1532-4FE1-B64B-2B8E98C2B8D1}"/>
              </a:ext>
            </a:extLst>
          </p:cNvPr>
          <p:cNvSpPr>
            <a:spLocks noChangeArrowheads="1"/>
          </p:cNvSpPr>
          <p:nvPr/>
        </p:nvSpPr>
        <p:spPr bwMode="auto">
          <a:xfrm>
            <a:off x="279120" y="1479163"/>
            <a:ext cx="8640960" cy="5159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63" tIns="45681" rIns="91363" bIns="45681"/>
          <a:lstStyle/>
          <a:p>
            <a:pPr marL="342900" indent="-342900" algn="just" eaLnBrk="0" hangingPunct="0">
              <a:spcBef>
                <a:spcPts val="600"/>
              </a:spcBef>
              <a:buClr>
                <a:schemeClr val="accent6">
                  <a:lumMod val="75000"/>
                </a:schemeClr>
              </a:buClr>
              <a:buSzPct val="150000"/>
              <a:buFont typeface="Arial" pitchFamily="34" charset="0"/>
              <a:buChar char="•"/>
              <a:defRPr/>
            </a:pPr>
            <a:r>
              <a:rPr lang="fr-FR" altLang="fr-FR" dirty="0">
                <a:solidFill>
                  <a:srgbClr val="0077D4"/>
                </a:solidFill>
              </a:rPr>
              <a:t>pour tous les services girondins ;</a:t>
            </a:r>
          </a:p>
          <a:p>
            <a:pPr marL="342900" indent="-342900" algn="just" eaLnBrk="0" hangingPunct="0">
              <a:spcBef>
                <a:spcPts val="1200"/>
              </a:spcBef>
              <a:buClr>
                <a:schemeClr val="accent6">
                  <a:lumMod val="75000"/>
                </a:schemeClr>
              </a:buClr>
              <a:buSzPct val="150000"/>
              <a:buFont typeface="Arial" pitchFamily="34" charset="0"/>
              <a:buChar char="•"/>
              <a:defRPr/>
            </a:pPr>
            <a:r>
              <a:rPr lang="fr-FR" altLang="fr-FR" dirty="0">
                <a:solidFill>
                  <a:srgbClr val="0077D4"/>
                </a:solidFill>
              </a:rPr>
              <a:t>volumes révisés sur la base d'une projection des prélèvements prenant en compte :</a:t>
            </a:r>
          </a:p>
          <a:p>
            <a:pPr marL="800100" lvl="1"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les projections de population par territoire ;</a:t>
            </a:r>
          </a:p>
          <a:p>
            <a:pPr marL="800100" lvl="1"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un objectif de diminution des pertes ;</a:t>
            </a:r>
          </a:p>
          <a:p>
            <a:pPr marL="342900" indent="-342900" algn="just" eaLnBrk="0" hangingPunct="0">
              <a:spcBef>
                <a:spcPts val="1200"/>
              </a:spcBef>
              <a:buClr>
                <a:schemeClr val="accent6">
                  <a:lumMod val="75000"/>
                </a:schemeClr>
              </a:buClr>
              <a:buSzPct val="150000"/>
              <a:buFont typeface="Arial" pitchFamily="34" charset="0"/>
              <a:buChar char="•"/>
              <a:defRPr/>
            </a:pPr>
            <a:r>
              <a:rPr lang="fr-FR" altLang="fr-FR" dirty="0">
                <a:solidFill>
                  <a:srgbClr val="0077D4"/>
                </a:solidFill>
              </a:rPr>
              <a:t>prise en compte des regroupements, </a:t>
            </a:r>
            <a:r>
              <a:rPr lang="fr-FR" altLang="fr-FR">
                <a:solidFill>
                  <a:srgbClr val="0077D4"/>
                </a:solidFill>
              </a:rPr>
              <a:t>des transferts </a:t>
            </a:r>
            <a:r>
              <a:rPr lang="fr-FR" altLang="fr-FR" dirty="0">
                <a:solidFill>
                  <a:srgbClr val="0077D4"/>
                </a:solidFill>
              </a:rPr>
              <a:t>de la compétence AEP ;</a:t>
            </a:r>
          </a:p>
          <a:p>
            <a:pPr marL="342900" indent="-342900" algn="just" eaLnBrk="0" hangingPunct="0">
              <a:spcBef>
                <a:spcPts val="1200"/>
              </a:spcBef>
              <a:buClr>
                <a:schemeClr val="accent6">
                  <a:lumMod val="75000"/>
                </a:schemeClr>
              </a:buClr>
              <a:buSzPct val="150000"/>
              <a:buFont typeface="Arial" pitchFamily="34" charset="0"/>
              <a:buChar char="•"/>
              <a:defRPr/>
            </a:pPr>
            <a:r>
              <a:rPr lang="fr-FR" altLang="fr-FR" dirty="0">
                <a:solidFill>
                  <a:srgbClr val="0077D4"/>
                </a:solidFill>
              </a:rPr>
              <a:t>attribution de volumes supplémentaires sous conditions d'un engagement :</a:t>
            </a:r>
          </a:p>
          <a:p>
            <a:pPr marL="800100" lvl="1"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dans la mission de gestion de la ressource ;</a:t>
            </a:r>
          </a:p>
          <a:p>
            <a:pPr marL="800100" lvl="1"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dans une politique d'économie d'eau (diminution des pertes, sensibilisation des usagers) ;</a:t>
            </a:r>
          </a:p>
          <a:p>
            <a:pPr marL="800100" lvl="1" indent="-342900" algn="just" eaLnBrk="0" hangingPunct="0">
              <a:spcBef>
                <a:spcPts val="600"/>
              </a:spcBef>
              <a:buClr>
                <a:schemeClr val="accent6">
                  <a:lumMod val="75000"/>
                </a:schemeClr>
              </a:buClr>
              <a:buSzPct val="100000"/>
              <a:buFont typeface="Wingdings" panose="05000000000000000000" pitchFamily="2" charset="2"/>
              <a:buChar char="ü"/>
              <a:defRPr/>
            </a:pPr>
            <a:r>
              <a:rPr lang="fr-FR" altLang="fr-FR" dirty="0">
                <a:solidFill>
                  <a:srgbClr val="0077D4"/>
                </a:solidFill>
              </a:rPr>
              <a:t>dans la mise en œuvre de projets de substitution (locaux ou hors territoire et portés par des tiers).</a:t>
            </a:r>
          </a:p>
          <a:p>
            <a:pPr marL="342900" indent="-342900" algn="just" eaLnBrk="0" hangingPunct="0">
              <a:spcBef>
                <a:spcPts val="600"/>
              </a:spcBef>
              <a:buClr>
                <a:schemeClr val="accent6">
                  <a:lumMod val="75000"/>
                </a:schemeClr>
              </a:buClr>
              <a:buSzPct val="150000"/>
              <a:buFont typeface="Arial" pitchFamily="34" charset="0"/>
              <a:buChar char="•"/>
              <a:defRPr/>
            </a:pPr>
            <a:endParaRPr lang="fr-FR" altLang="fr-FR" sz="1600" b="1" dirty="0">
              <a:solidFill>
                <a:srgbClr val="0077D4"/>
              </a:solidFill>
            </a:endParaRPr>
          </a:p>
          <a:p>
            <a:pPr lvl="1" algn="just" eaLnBrk="0" hangingPunct="0">
              <a:spcBef>
                <a:spcPts val="600"/>
              </a:spcBef>
              <a:buClr>
                <a:schemeClr val="accent6">
                  <a:lumMod val="75000"/>
                </a:schemeClr>
              </a:buClr>
              <a:buSzPct val="150000"/>
              <a:defRPr/>
            </a:pPr>
            <a:endParaRPr lang="fr-FR" altLang="fr-FR" sz="1600" dirty="0">
              <a:solidFill>
                <a:srgbClr val="0077D4"/>
              </a:solidFill>
            </a:endParaRPr>
          </a:p>
          <a:p>
            <a:pPr marL="800100" lvl="1" indent="-342900" algn="just" eaLnBrk="0" hangingPunct="0">
              <a:spcBef>
                <a:spcPts val="300"/>
              </a:spcBef>
              <a:buClr>
                <a:schemeClr val="accent6">
                  <a:lumMod val="75000"/>
                </a:schemeClr>
              </a:buClr>
              <a:buFont typeface="Wingdings" panose="05000000000000000000" pitchFamily="2" charset="2"/>
              <a:buChar char="ü"/>
              <a:defRPr/>
            </a:pPr>
            <a:endParaRPr lang="fr-FR" altLang="fr-FR" sz="1600" dirty="0">
              <a:solidFill>
                <a:srgbClr val="0077D4"/>
              </a:solidFill>
            </a:endParaRPr>
          </a:p>
          <a:p>
            <a:pPr marL="800100" lvl="1" indent="-342900" algn="just" eaLnBrk="0" hangingPunct="0">
              <a:spcBef>
                <a:spcPts val="300"/>
              </a:spcBef>
              <a:buClr>
                <a:schemeClr val="accent6">
                  <a:lumMod val="75000"/>
                </a:schemeClr>
              </a:buClr>
              <a:buFont typeface="Wingdings" panose="05000000000000000000" pitchFamily="2" charset="2"/>
              <a:buChar char="ü"/>
              <a:defRPr/>
            </a:pPr>
            <a:endParaRPr lang="fr-FR" altLang="fr-FR" sz="1600" dirty="0">
              <a:solidFill>
                <a:srgbClr val="0077D4"/>
              </a:solidFill>
            </a:endParaRPr>
          </a:p>
          <a:p>
            <a:pPr marL="342900" indent="-342900" algn="just" eaLnBrk="0" hangingPunct="0">
              <a:spcBef>
                <a:spcPts val="0"/>
              </a:spcBef>
              <a:buFont typeface="Arial" pitchFamily="34" charset="0"/>
              <a:buChar char="•"/>
              <a:defRPr/>
            </a:pPr>
            <a:endParaRPr lang="fr-FR" altLang="fr-FR" sz="1600" dirty="0">
              <a:solidFill>
                <a:srgbClr val="0077D4"/>
              </a:solidFill>
            </a:endParaRPr>
          </a:p>
        </p:txBody>
      </p:sp>
      <p:sp>
        <p:nvSpPr>
          <p:cNvPr id="5" name="Espace réservé du contenu 1">
            <a:extLst>
              <a:ext uri="{FF2B5EF4-FFF2-40B4-BE49-F238E27FC236}">
                <a16:creationId xmlns:a16="http://schemas.microsoft.com/office/drawing/2014/main" id="{B6C3411A-8D50-46CA-B553-4AC096C099C0}"/>
              </a:ext>
            </a:extLst>
          </p:cNvPr>
          <p:cNvSpPr txBox="1">
            <a:spLocks/>
          </p:cNvSpPr>
          <p:nvPr/>
        </p:nvSpPr>
        <p:spPr>
          <a:xfrm>
            <a:off x="3347865" y="5661248"/>
            <a:ext cx="5517016" cy="792088"/>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Action portée par la représentante de l'Etat</a:t>
            </a:r>
          </a:p>
          <a:p>
            <a:pPr marL="0" indent="0" algn="ctr">
              <a:buFont typeface="Arial"/>
              <a:buNone/>
            </a:pPr>
            <a:r>
              <a:rPr lang="fr-FR" dirty="0"/>
              <a:t>Travail préparatoire avec la police de l'eau</a:t>
            </a:r>
          </a:p>
        </p:txBody>
      </p:sp>
    </p:spTree>
    <p:extLst>
      <p:ext uri="{BB962C8B-B14F-4D97-AF65-F5344CB8AC3E}">
        <p14:creationId xmlns:p14="http://schemas.microsoft.com/office/powerpoint/2010/main" val="317143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528450" y="2132856"/>
            <a:ext cx="8280920" cy="3164290"/>
          </a:xfrm>
        </p:spPr>
        <p:txBody>
          <a:bodyPr>
            <a:noAutofit/>
          </a:bodyPr>
          <a:lstStyle/>
          <a:p>
            <a:pPr lvl="0">
              <a:spcBef>
                <a:spcPts val="1800"/>
              </a:spcBef>
              <a:buClr>
                <a:schemeClr val="accent6">
                  <a:lumMod val="75000"/>
                </a:schemeClr>
              </a:buClr>
            </a:pPr>
            <a:r>
              <a:rPr lang="fr-FR" sz="2800" dirty="0"/>
              <a:t>modification du SAGE : révision du zonage (D1)</a:t>
            </a:r>
          </a:p>
          <a:p>
            <a:pPr lvl="0">
              <a:spcBef>
                <a:spcPts val="1800"/>
              </a:spcBef>
              <a:buClr>
                <a:schemeClr val="accent6">
                  <a:lumMod val="75000"/>
                </a:schemeClr>
              </a:buClr>
            </a:pPr>
            <a:r>
              <a:rPr lang="fr-FR" sz="2800" dirty="0"/>
              <a:t>modification du SAGE : révision des VMPO (D2)</a:t>
            </a:r>
          </a:p>
          <a:p>
            <a:pPr lvl="0">
              <a:spcBef>
                <a:spcPts val="1800"/>
              </a:spcBef>
              <a:buClr>
                <a:schemeClr val="accent6">
                  <a:lumMod val="75000"/>
                </a:schemeClr>
              </a:buClr>
            </a:pPr>
            <a:r>
              <a:rPr lang="fr-FR" sz="2800" dirty="0"/>
              <a:t>atlas des zones à enjeux aval (D6)</a:t>
            </a:r>
          </a:p>
          <a:p>
            <a:pPr lvl="0">
              <a:spcBef>
                <a:spcPts val="1800"/>
              </a:spcBef>
              <a:buClr>
                <a:schemeClr val="accent6">
                  <a:lumMod val="75000"/>
                </a:schemeClr>
              </a:buClr>
            </a:pPr>
            <a:r>
              <a:rPr lang="fr-FR" sz="2800" dirty="0"/>
              <a:t>révision des autorisations de prélèvement (D68)</a:t>
            </a:r>
          </a:p>
          <a:p>
            <a:pPr lvl="0">
              <a:spcBef>
                <a:spcPts val="1800"/>
              </a:spcBef>
              <a:buClr>
                <a:schemeClr val="accent6">
                  <a:lumMod val="75000"/>
                </a:schemeClr>
              </a:buClr>
            </a:pPr>
            <a:r>
              <a:rPr lang="fr-FR" sz="2800" dirty="0"/>
              <a:t>carte de vulnérabilité des nappes du SAGE (D76)</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11</a:t>
            </a:fld>
            <a:endParaRPr lang="fr-FR" dirty="0"/>
          </a:p>
        </p:txBody>
      </p:sp>
      <p:sp>
        <p:nvSpPr>
          <p:cNvPr id="9" name="Text Box 22">
            <a:extLst>
              <a:ext uri="{FF2B5EF4-FFF2-40B4-BE49-F238E27FC236}">
                <a16:creationId xmlns:a16="http://schemas.microsoft.com/office/drawing/2014/main" id="{91BB148E-1AD6-4FF6-AAF8-1FF1EEC4CACE}"/>
              </a:ext>
            </a:extLst>
          </p:cNvPr>
          <p:cNvSpPr txBox="1">
            <a:spLocks noChangeArrowheads="1"/>
          </p:cNvSpPr>
          <p:nvPr/>
        </p:nvSpPr>
        <p:spPr bwMode="auto">
          <a:xfrm>
            <a:off x="2339752" y="548680"/>
            <a:ext cx="6011862"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fr-FR" altLang="fr-FR" sz="2800" b="1" dirty="0">
                <a:solidFill>
                  <a:srgbClr val="0077D4"/>
                </a:solidFill>
                <a:latin typeface="+mn-lt"/>
              </a:rPr>
              <a:t>Récapitulatif des travaux à venir</a:t>
            </a:r>
          </a:p>
        </p:txBody>
      </p:sp>
    </p:spTree>
    <p:extLst>
      <p:ext uri="{BB962C8B-B14F-4D97-AF65-F5344CB8AC3E}">
        <p14:creationId xmlns:p14="http://schemas.microsoft.com/office/powerpoint/2010/main" val="33819381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MEGREG">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7749</TotalTime>
  <Words>735</Words>
  <Application>Microsoft Office PowerPoint</Application>
  <PresentationFormat>Affichage à l'écran (4:3)</PresentationFormat>
  <Paragraphs>94</Paragraphs>
  <Slides>11</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Trebuchet MS</vt:lpstr>
      <vt:lpstr>Wingdings</vt:lpstr>
      <vt:lpstr>Office Theme</vt:lpstr>
      <vt:lpstr>Gestion des Nappes profondes de Gironde Chantiers en cours, à venir et décisions à prendre</vt:lpstr>
      <vt:lpstr>Présentation PowerPoint</vt:lpstr>
      <vt:lpstr>Présentation PowerPoint</vt:lpstr>
      <vt:lpstr>Présentation PowerPoint</vt:lpstr>
      <vt:lpstr>Présentation PowerPoint</vt:lpstr>
      <vt:lpstr>Présentation PowerPoint</vt:lpstr>
      <vt:lpstr>Présentation PowerPoint</vt:lpstr>
      <vt:lpstr>Révision des autorisations de prélèvement à l'Eocène Centre - Situation des services</vt:lpstr>
      <vt:lpstr>Les objectifs d'une nouvelle campagne de révision des autorisations :</vt:lpstr>
      <vt:lpstr>Les modalités pratiques proposées pour une nouvelle campagne de révision des autorisations :</vt:lpstr>
      <vt:lpstr>Présentation PowerPoint</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bruno.degrissac</dc:creator>
  <cp:lastModifiedBy>Bruno de Grissac</cp:lastModifiedBy>
  <cp:revision>421</cp:revision>
  <cp:lastPrinted>2020-09-30T14:57:36Z</cp:lastPrinted>
  <dcterms:created xsi:type="dcterms:W3CDTF">2015-09-15T19:44:09Z</dcterms:created>
  <dcterms:modified xsi:type="dcterms:W3CDTF">2021-02-11T15:21:41Z</dcterms:modified>
</cp:coreProperties>
</file>