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31"/>
  </p:notesMasterIdLst>
  <p:handoutMasterIdLst>
    <p:handoutMasterId r:id="rId32"/>
  </p:handoutMasterIdLst>
  <p:sldIdLst>
    <p:sldId id="440" r:id="rId2"/>
    <p:sldId id="559" r:id="rId3"/>
    <p:sldId id="558" r:id="rId4"/>
    <p:sldId id="555" r:id="rId5"/>
    <p:sldId id="601" r:id="rId6"/>
    <p:sldId id="638" r:id="rId7"/>
    <p:sldId id="636" r:id="rId8"/>
    <p:sldId id="631" r:id="rId9"/>
    <p:sldId id="557" r:id="rId10"/>
    <p:sldId id="634" r:id="rId11"/>
    <p:sldId id="562" r:id="rId12"/>
    <p:sldId id="637" r:id="rId13"/>
    <p:sldId id="294" r:id="rId14"/>
    <p:sldId id="295" r:id="rId15"/>
    <p:sldId id="296" r:id="rId16"/>
    <p:sldId id="297" r:id="rId17"/>
    <p:sldId id="639" r:id="rId18"/>
    <p:sldId id="581" r:id="rId19"/>
    <p:sldId id="647" r:id="rId20"/>
    <p:sldId id="648" r:id="rId21"/>
    <p:sldId id="646" r:id="rId22"/>
    <p:sldId id="538" r:id="rId23"/>
    <p:sldId id="643" r:id="rId24"/>
    <p:sldId id="644" r:id="rId25"/>
    <p:sldId id="650" r:id="rId26"/>
    <p:sldId id="649" r:id="rId27"/>
    <p:sldId id="651" r:id="rId28"/>
    <p:sldId id="299" r:id="rId29"/>
    <p:sldId id="635" r:id="rId30"/>
  </p:sldIdLst>
  <p:sldSz cx="9144000" cy="6858000" type="screen4x3"/>
  <p:notesSz cx="7102475" cy="102330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5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963B"/>
    <a:srgbClr val="0077D4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463" autoAdjust="0"/>
  </p:normalViewPr>
  <p:slideViewPr>
    <p:cSldViewPr>
      <p:cViewPr varScale="1">
        <p:scale>
          <a:sx n="110" d="100"/>
          <a:sy n="110" d="100"/>
        </p:scale>
        <p:origin x="468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1-25T15:12:21.965" idx="1">
    <p:pos x="10" y="10"/>
    <p:text>Préciser prélevé à l'EOcèen centre la dernière année connue et moyenne sur 10 dernières années</p:text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11/02/2021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2304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11/02/2021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093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913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D442E14-2C05-4CD7-BB77-73A5794655EB}" type="slidenum">
              <a:rPr lang="fr-FR" altLang="fr-FR" smtClean="0"/>
              <a:pPr algn="r" eaLnBrk="1" hangingPunct="1">
                <a:spcBef>
                  <a:spcPct val="0"/>
                </a:spcBef>
              </a:pPr>
              <a:t>2</a:t>
            </a:fld>
            <a:endParaRPr lang="fr-FR" altLang="fr-F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5363" y="768350"/>
            <a:ext cx="5113337" cy="3836988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917" y="4860401"/>
            <a:ext cx="5682643" cy="460510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z="14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058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1" y="4343145"/>
            <a:ext cx="5487041" cy="4115019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177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1" y="4343145"/>
            <a:ext cx="5487041" cy="4115019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177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1" y="4343145"/>
            <a:ext cx="5487041" cy="4115019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177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5567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5567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5567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5567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5567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55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55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55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55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A844BA-952D-4F8D-993D-6AAFEA3ADA0E}" type="slidenum">
              <a:rPr lang="fr-FR" alt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fr-FR" altLang="fr-FR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9163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 sz="14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714" y="4415531"/>
            <a:ext cx="5608975" cy="4183603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663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1" y="4343145"/>
            <a:ext cx="5487041" cy="4115019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57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1" y="4343145"/>
            <a:ext cx="5487041" cy="4115019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5680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1" y="4343145"/>
            <a:ext cx="5487041" cy="4115019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7173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1" y="4343145"/>
            <a:ext cx="5487041" cy="4115019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684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C86ACA-3C32-465D-A2E9-5A163A1CEA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F38DEF5A-8BAA-4042-BF04-40CE0EC3B7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402978-49AD-484A-BE54-9FB270049D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48D4D-4018-4591-896F-F0BE49B07B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C7E10-E1EF-4FA0-8B1F-FA87971F2D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46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516D2-B581-457C-8592-D1EA47FE17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11/02/2021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emf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emf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emf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emf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7.sv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3.emf"/><Relationship Id="rId4" Type="http://schemas.openxmlformats.org/officeDocument/2006/relationships/image" Target="../media/image72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52092" y="1498601"/>
            <a:ext cx="794038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Gestion des Nappes profondes de Gironde</a:t>
            </a:r>
            <a:br>
              <a:rPr lang="fr-FR" sz="3200" dirty="0"/>
            </a:br>
            <a:r>
              <a:rPr lang="fr-FR" sz="3200" dirty="0"/>
              <a:t>Rappel des enjeux, chemin parcouru</a:t>
            </a:r>
            <a:br>
              <a:rPr lang="fr-FR" sz="3200" dirty="0"/>
            </a:br>
            <a:r>
              <a:rPr lang="fr-FR" sz="3200" dirty="0"/>
              <a:t>et défis à relever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15 février 2021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ans_n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5" t="4602" r="24680" b="10518"/>
          <a:stretch>
            <a:fillRect/>
          </a:stretch>
        </p:blipFill>
        <p:spPr bwMode="auto">
          <a:xfrm>
            <a:off x="1186830" y="1375281"/>
            <a:ext cx="4914645" cy="5078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123728" y="0"/>
            <a:ext cx="6696744" cy="1375281"/>
          </a:xfrm>
        </p:spPr>
        <p:txBody>
          <a:bodyPr>
            <a:normAutofit/>
          </a:bodyPr>
          <a:lstStyle/>
          <a:p>
            <a:pPr algn="ctr" eaLnBrk="1" hangingPunct="1"/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Le périmètre du</a:t>
            </a:r>
            <a:br>
              <a:rPr lang="fr-FR" altLang="fr-FR" sz="2400" b="1" dirty="0">
                <a:solidFill>
                  <a:srgbClr val="0077D4"/>
                </a:solidFill>
                <a:latin typeface="+mn-lt"/>
              </a:rPr>
            </a:br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SAGE Nappes profondes de Gironde</a:t>
            </a:r>
            <a:endParaRPr lang="fr-FR" altLang="fr-FR" sz="2400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7260D7-9E46-487F-AC45-E879A4E094C3}" type="slidenum">
              <a:rPr lang="fr-FR"/>
              <a:pPr>
                <a:defRPr/>
              </a:pPr>
              <a:t>2</a:t>
            </a:fld>
            <a:endParaRPr lang="fr-FR"/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CE04E70D-92A8-48ED-88FE-1BBD8BC15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5151" y="2636912"/>
            <a:ext cx="5832648" cy="264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24" tIns="45712" rIns="91424" bIns="45712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9pPr>
          </a:lstStyle>
          <a:p>
            <a:pPr algn="l" eaLnBrk="1" hangingPunct="1">
              <a:defRPr/>
            </a:pPr>
            <a:r>
              <a:rPr lang="fr-FR" sz="2400" dirty="0">
                <a:solidFill>
                  <a:srgbClr val="0033CC"/>
                </a:solidFill>
              </a:rPr>
              <a:t>Territoire : 10 000 Km²</a:t>
            </a:r>
          </a:p>
          <a:p>
            <a:pPr algn="l" eaLnBrk="1" hangingPunct="1">
              <a:spcBef>
                <a:spcPts val="1200"/>
              </a:spcBef>
              <a:defRPr/>
            </a:pPr>
            <a:r>
              <a:rPr lang="fr-FR" sz="2400" dirty="0">
                <a:solidFill>
                  <a:srgbClr val="0033CC"/>
                </a:solidFill>
              </a:rPr>
              <a:t>Population 2018 : 1 602 000 habitants</a:t>
            </a:r>
          </a:p>
          <a:p>
            <a:pPr algn="l" eaLnBrk="1" hangingPunct="1">
              <a:spcBef>
                <a:spcPts val="1200"/>
              </a:spcBef>
              <a:defRPr/>
            </a:pPr>
            <a:r>
              <a:rPr lang="fr-FR" sz="2400" dirty="0">
                <a:solidFill>
                  <a:srgbClr val="0033CC"/>
                </a:solidFill>
              </a:rPr>
              <a:t>Croissance démographique : +1,3% par an</a:t>
            </a:r>
          </a:p>
          <a:p>
            <a:pPr algn="l" eaLnBrk="1" hangingPunct="1">
              <a:spcBef>
                <a:spcPts val="1200"/>
              </a:spcBef>
              <a:defRPr/>
            </a:pPr>
            <a:r>
              <a:rPr lang="fr-FR" sz="2400" dirty="0">
                <a:solidFill>
                  <a:srgbClr val="0033CC"/>
                </a:solidFill>
              </a:rPr>
              <a:t>Prélevé pour l'AEP : 120 000 000 m</a:t>
            </a:r>
            <a:r>
              <a:rPr lang="fr-FR" sz="2400" baseline="30000" dirty="0">
                <a:solidFill>
                  <a:srgbClr val="0033CC"/>
                </a:solidFill>
              </a:rPr>
              <a:t>3</a:t>
            </a:r>
            <a:r>
              <a:rPr lang="fr-FR" sz="2400" dirty="0">
                <a:solidFill>
                  <a:srgbClr val="0033CC"/>
                </a:solidFill>
              </a:rPr>
              <a:t>/an</a:t>
            </a:r>
          </a:p>
          <a:p>
            <a:pPr algn="r" eaLnBrk="1" hangingPunct="1">
              <a:defRPr/>
            </a:pPr>
            <a:r>
              <a:rPr lang="fr-FR" sz="2000" dirty="0">
                <a:solidFill>
                  <a:srgbClr val="0033CC"/>
                </a:solidFill>
              </a:rPr>
              <a:t>dont 98% d'eau souterraine</a:t>
            </a:r>
          </a:p>
          <a:p>
            <a:pPr algn="r" eaLnBrk="1" hangingPunct="1">
              <a:defRPr/>
            </a:pPr>
            <a:r>
              <a:rPr lang="fr-FR" sz="2000" dirty="0">
                <a:solidFill>
                  <a:srgbClr val="0033CC"/>
                </a:solidFill>
              </a:rPr>
              <a:t>et 75 % d'eau issue de nappes captives</a:t>
            </a:r>
            <a:endParaRPr lang="fr-FR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60909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132138" y="0"/>
            <a:ext cx="6011862" cy="1557338"/>
          </a:xfrm>
        </p:spPr>
        <p:txBody>
          <a:bodyPr/>
          <a:lstStyle/>
          <a:p>
            <a:pPr eaLnBrk="1" hangingPunct="1"/>
            <a:r>
              <a:rPr lang="fr-FR" altLang="fr-FR" sz="2800" b="1">
                <a:solidFill>
                  <a:schemeClr val="accent2"/>
                </a:solidFill>
                <a:latin typeface="Gill Sans MT" pitchFamily="34" charset="0"/>
              </a:rPr>
              <a:t>Les ressources en eau</a:t>
            </a:r>
            <a:br>
              <a:rPr lang="fr-FR" altLang="fr-FR" sz="2800" b="1">
                <a:solidFill>
                  <a:schemeClr val="accent2"/>
                </a:solidFill>
                <a:latin typeface="Gill Sans MT" pitchFamily="34" charset="0"/>
              </a:rPr>
            </a:br>
            <a:r>
              <a:rPr lang="fr-FR" altLang="fr-FR" sz="2800" b="1">
                <a:solidFill>
                  <a:schemeClr val="accent2"/>
                </a:solidFill>
                <a:latin typeface="Gill Sans MT" pitchFamily="34" charset="0"/>
              </a:rPr>
              <a:t>du département de la Gironde</a:t>
            </a:r>
            <a:endParaRPr lang="fr-FR" altLang="fr-FR" sz="2800">
              <a:solidFill>
                <a:schemeClr val="accent2"/>
              </a:solidFill>
              <a:latin typeface="Gill Sans MT" pitchFamily="34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5C02A1-F801-4892-A062-E12B2C592989}" type="slidenum">
              <a:rPr lang="fr-FR"/>
              <a:pPr>
                <a:defRPr/>
              </a:pPr>
              <a:t>3</a:t>
            </a:fld>
            <a:endParaRPr lang="fr-FR" dirty="0"/>
          </a:p>
        </p:txBody>
      </p:sp>
      <p:sp>
        <p:nvSpPr>
          <p:cNvPr id="4100" name="Line 3"/>
          <p:cNvSpPr>
            <a:spLocks noChangeShapeType="1"/>
          </p:cNvSpPr>
          <p:nvPr/>
        </p:nvSpPr>
        <p:spPr bwMode="auto">
          <a:xfrm>
            <a:off x="0" y="6858000"/>
            <a:ext cx="15478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954B2DD-8574-446C-B400-0631B68B88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9" r="1159"/>
          <a:stretch/>
        </p:blipFill>
        <p:spPr>
          <a:xfrm>
            <a:off x="0" y="13428"/>
            <a:ext cx="9144000" cy="654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57503"/>
      </p:ext>
    </p:extLst>
  </p:cSld>
  <p:clrMapOvr>
    <a:masterClrMapping/>
  </p:clrMapOvr>
  <p:transition advTm="1228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1" name="Groupe 15"/>
          <p:cNvGrpSpPr>
            <a:grpSpLocks/>
          </p:cNvGrpSpPr>
          <p:nvPr/>
        </p:nvGrpSpPr>
        <p:grpSpPr bwMode="auto">
          <a:xfrm>
            <a:off x="608013" y="1968500"/>
            <a:ext cx="4910198" cy="3979863"/>
            <a:chOff x="0" y="1556792"/>
            <a:chExt cx="5864578" cy="4658866"/>
          </a:xfrm>
        </p:grpSpPr>
        <p:grpSp>
          <p:nvGrpSpPr>
            <p:cNvPr id="22539" name="Groupe 16"/>
            <p:cNvGrpSpPr>
              <a:grpSpLocks/>
            </p:cNvGrpSpPr>
            <p:nvPr/>
          </p:nvGrpSpPr>
          <p:grpSpPr bwMode="auto">
            <a:xfrm>
              <a:off x="3868343" y="2146869"/>
              <a:ext cx="1996235" cy="3442618"/>
              <a:chOff x="4146484" y="2578917"/>
              <a:chExt cx="1996235" cy="3442618"/>
            </a:xfrm>
          </p:grpSpPr>
          <p:sp>
            <p:nvSpPr>
              <p:cNvPr id="22542" name="ZoneTexte 5"/>
              <p:cNvSpPr txBox="1">
                <a:spLocks noChangeArrowheads="1"/>
              </p:cNvSpPr>
              <p:nvPr/>
            </p:nvSpPr>
            <p:spPr bwMode="auto">
              <a:xfrm>
                <a:off x="4146484" y="2578917"/>
                <a:ext cx="1835863" cy="8646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9pPr>
              </a:lstStyle>
              <a:p>
                <a:pPr algn="l" eaLnBrk="1" hangingPunct="1"/>
                <a:r>
                  <a:rPr lang="fr-FR" altLang="fr-FR" sz="1400" b="1" dirty="0">
                    <a:solidFill>
                      <a:schemeClr val="bg1"/>
                    </a:solidFill>
                    <a:latin typeface="+mn-lt"/>
                  </a:rPr>
                  <a:t>AEP 47%</a:t>
                </a:r>
              </a:p>
              <a:p>
                <a:pPr algn="l" eaLnBrk="1" hangingPunct="1"/>
                <a:r>
                  <a:rPr lang="fr-FR" altLang="fr-FR" sz="1400" b="1" dirty="0">
                    <a:solidFill>
                      <a:schemeClr val="bg1"/>
                    </a:solidFill>
                    <a:latin typeface="+mn-lt"/>
                  </a:rPr>
                  <a:t>Agriculture 47 %</a:t>
                </a:r>
              </a:p>
            </p:txBody>
          </p:sp>
          <p:sp>
            <p:nvSpPr>
              <p:cNvPr id="22543" name="ZoneTexte 1"/>
              <p:cNvSpPr txBox="1">
                <a:spLocks noChangeArrowheads="1"/>
              </p:cNvSpPr>
              <p:nvPr/>
            </p:nvSpPr>
            <p:spPr bwMode="auto">
              <a:xfrm>
                <a:off x="5063219" y="4164477"/>
                <a:ext cx="1079500" cy="360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9pPr>
              </a:lstStyle>
              <a:p>
                <a:pPr eaLnBrk="1" hangingPunct="1"/>
                <a:r>
                  <a:rPr lang="fr-FR" altLang="fr-FR" sz="1400" b="1" dirty="0">
                    <a:solidFill>
                      <a:schemeClr val="bg1"/>
                    </a:solidFill>
                    <a:latin typeface="+mn-lt"/>
                  </a:rPr>
                  <a:t>AEP 93%</a:t>
                </a:r>
              </a:p>
            </p:txBody>
          </p:sp>
          <p:sp>
            <p:nvSpPr>
              <p:cNvPr id="22544" name="ZoneTexte 4"/>
              <p:cNvSpPr txBox="1">
                <a:spLocks noChangeArrowheads="1"/>
              </p:cNvSpPr>
              <p:nvPr/>
            </p:nvSpPr>
            <p:spPr bwMode="auto">
              <a:xfrm>
                <a:off x="4348099" y="5661248"/>
                <a:ext cx="1079500" cy="360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9pPr>
              </a:lstStyle>
              <a:p>
                <a:pPr eaLnBrk="1" hangingPunct="1"/>
                <a:r>
                  <a:rPr lang="fr-FR" altLang="fr-FR" sz="1400" b="1" dirty="0">
                    <a:solidFill>
                      <a:schemeClr val="bg1"/>
                    </a:solidFill>
                    <a:latin typeface="+mn-lt"/>
                  </a:rPr>
                  <a:t>AEP 92%</a:t>
                </a:r>
              </a:p>
            </p:txBody>
          </p:sp>
        </p:grpSp>
        <p:pic>
          <p:nvPicPr>
            <p:cNvPr id="2254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399"/>
            <a:stretch>
              <a:fillRect/>
            </a:stretch>
          </p:blipFill>
          <p:spPr bwMode="auto">
            <a:xfrm>
              <a:off x="0" y="1556792"/>
              <a:ext cx="3783260" cy="4658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2537" name="ZoneTexte 30"/>
          <p:cNvSpPr txBox="1">
            <a:spLocks noChangeArrowheads="1"/>
          </p:cNvSpPr>
          <p:nvPr/>
        </p:nvSpPr>
        <p:spPr bwMode="auto">
          <a:xfrm>
            <a:off x="1835697" y="5877272"/>
            <a:ext cx="41044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/>
            <a:r>
              <a:rPr lang="fr-FR" altLang="fr-FR" sz="1800" dirty="0">
                <a:solidFill>
                  <a:srgbClr val="002060"/>
                </a:solidFill>
                <a:latin typeface="+mn-lt"/>
              </a:rPr>
              <a:t>Origine et usages des 320 Mm</a:t>
            </a:r>
            <a:r>
              <a:rPr lang="fr-FR" altLang="fr-FR" sz="1800" baseline="30000" dirty="0">
                <a:solidFill>
                  <a:srgbClr val="002060"/>
                </a:solidFill>
                <a:latin typeface="+mn-lt"/>
              </a:rPr>
              <a:t>3</a:t>
            </a:r>
            <a:r>
              <a:rPr lang="fr-FR" altLang="fr-FR" sz="1800" dirty="0">
                <a:solidFill>
                  <a:srgbClr val="002060"/>
                </a:solidFill>
                <a:latin typeface="+mn-lt"/>
              </a:rPr>
              <a:t> prélevés chaque année en Gironde</a:t>
            </a:r>
          </a:p>
        </p:txBody>
      </p:sp>
      <p:sp>
        <p:nvSpPr>
          <p:cNvPr id="22538" name="ZoneTexte 1"/>
          <p:cNvSpPr txBox="1">
            <a:spLocks noChangeArrowheads="1"/>
          </p:cNvSpPr>
          <p:nvPr/>
        </p:nvSpPr>
        <p:spPr bwMode="auto">
          <a:xfrm>
            <a:off x="1907704" y="3271064"/>
            <a:ext cx="1800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/>
            <a:r>
              <a:rPr lang="fr-FR" altLang="fr-FR" sz="1600" b="1" dirty="0">
                <a:solidFill>
                  <a:schemeClr val="bg1"/>
                </a:solidFill>
                <a:latin typeface="+mn-lt"/>
              </a:rPr>
              <a:t>AEP 3%</a:t>
            </a:r>
          </a:p>
          <a:p>
            <a:pPr algn="r" eaLnBrk="1" hangingPunct="1"/>
            <a:r>
              <a:rPr lang="fr-FR" altLang="fr-FR" sz="1600" b="1" dirty="0">
                <a:solidFill>
                  <a:schemeClr val="bg1"/>
                </a:solidFill>
                <a:latin typeface="+mn-lt"/>
              </a:rPr>
              <a:t>Industrie 27%</a:t>
            </a:r>
          </a:p>
          <a:p>
            <a:pPr algn="r" eaLnBrk="1" hangingPunct="1"/>
            <a:r>
              <a:rPr lang="fr-FR" altLang="fr-FR" sz="1600" b="1" dirty="0">
                <a:solidFill>
                  <a:schemeClr val="bg1"/>
                </a:solidFill>
                <a:latin typeface="+mn-lt"/>
              </a:rPr>
              <a:t>Agriculture 70%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3798888" y="2030413"/>
            <a:ext cx="4513262" cy="3856037"/>
            <a:chOff x="3798888" y="2030413"/>
            <a:chExt cx="4513262" cy="3856037"/>
          </a:xfrm>
        </p:grpSpPr>
        <p:sp>
          <p:nvSpPr>
            <p:cNvPr id="13" name="ZoneTexte 5"/>
            <p:cNvSpPr txBox="1">
              <a:spLocks noChangeArrowheads="1"/>
            </p:cNvSpPr>
            <p:nvPr/>
          </p:nvSpPr>
          <p:spPr bwMode="auto">
            <a:xfrm>
              <a:off x="3846835" y="2472576"/>
              <a:ext cx="153710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47%</a:t>
              </a:r>
            </a:p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Agriculture 47 %</a:t>
              </a:r>
            </a:p>
          </p:txBody>
        </p:sp>
        <p:sp>
          <p:nvSpPr>
            <p:cNvPr id="14" name="ZoneTexte 1"/>
            <p:cNvSpPr txBox="1">
              <a:spLocks noChangeArrowheads="1"/>
            </p:cNvSpPr>
            <p:nvPr/>
          </p:nvSpPr>
          <p:spPr bwMode="auto">
            <a:xfrm>
              <a:off x="4614384" y="3827051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93%</a:t>
              </a:r>
            </a:p>
          </p:txBody>
        </p:sp>
        <p:sp>
          <p:nvSpPr>
            <p:cNvPr id="15" name="ZoneTexte 4"/>
            <p:cNvSpPr txBox="1">
              <a:spLocks noChangeArrowheads="1"/>
            </p:cNvSpPr>
            <p:nvPr/>
          </p:nvSpPr>
          <p:spPr bwMode="auto">
            <a:xfrm>
              <a:off x="4015640" y="5105676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92%</a:t>
              </a:r>
            </a:p>
          </p:txBody>
        </p:sp>
        <p:grpSp>
          <p:nvGrpSpPr>
            <p:cNvPr id="16" name="Group 19"/>
            <p:cNvGrpSpPr>
              <a:grpSpLocks noChangeAspect="1"/>
            </p:cNvGrpSpPr>
            <p:nvPr/>
          </p:nvGrpSpPr>
          <p:grpSpPr bwMode="auto">
            <a:xfrm>
              <a:off x="3798888" y="2030413"/>
              <a:ext cx="4513262" cy="3856037"/>
              <a:chOff x="2393" y="1279"/>
              <a:chExt cx="2843" cy="2429"/>
            </a:xfrm>
          </p:grpSpPr>
          <p:sp>
            <p:nvSpPr>
              <p:cNvPr id="17" name="AutoShape 18"/>
              <p:cNvSpPr>
                <a:spLocks noChangeAspect="1" noChangeArrowheads="1" noTextEdit="1"/>
              </p:cNvSpPr>
              <p:nvPr/>
            </p:nvSpPr>
            <p:spPr bwMode="auto">
              <a:xfrm>
                <a:off x="2393" y="1279"/>
                <a:ext cx="2843" cy="2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8" name="Freeform 20"/>
              <p:cNvSpPr>
                <a:spLocks/>
              </p:cNvSpPr>
              <p:nvPr/>
            </p:nvSpPr>
            <p:spPr bwMode="auto">
              <a:xfrm>
                <a:off x="2426" y="1312"/>
                <a:ext cx="942" cy="1142"/>
              </a:xfrm>
              <a:custGeom>
                <a:avLst/>
                <a:gdLst>
                  <a:gd name="T0" fmla="*/ 0 w 2999"/>
                  <a:gd name="T1" fmla="*/ 3567 h 3567"/>
                  <a:gd name="T2" fmla="*/ 2999 w 2999"/>
                  <a:gd name="T3" fmla="*/ 1637 h 3567"/>
                  <a:gd name="T4" fmla="*/ 0 w 2999"/>
                  <a:gd name="T5" fmla="*/ 0 h 3567"/>
                  <a:gd name="T6" fmla="*/ 0 w 2999"/>
                  <a:gd name="T7" fmla="*/ 3567 h 3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99" h="3567">
                    <a:moveTo>
                      <a:pt x="0" y="3567"/>
                    </a:moveTo>
                    <a:lnTo>
                      <a:pt x="2999" y="1637"/>
                    </a:lnTo>
                    <a:cubicBezTo>
                      <a:pt x="2343" y="616"/>
                      <a:pt x="1213" y="0"/>
                      <a:pt x="0" y="0"/>
                    </a:cubicBezTo>
                    <a:lnTo>
                      <a:pt x="0" y="3567"/>
                    </a:ln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9" name="Rectangle 23"/>
              <p:cNvSpPr>
                <a:spLocks noChangeArrowheads="1"/>
              </p:cNvSpPr>
              <p:nvPr/>
            </p:nvSpPr>
            <p:spPr bwMode="auto">
              <a:xfrm>
                <a:off x="3807" y="1358"/>
                <a:ext cx="60" cy="62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0" name="Rectangle 24"/>
              <p:cNvSpPr>
                <a:spLocks noChangeArrowheads="1"/>
              </p:cNvSpPr>
              <p:nvPr/>
            </p:nvSpPr>
            <p:spPr bwMode="auto">
              <a:xfrm>
                <a:off x="3900" y="1300"/>
                <a:ext cx="1201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 non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21" name="Rectangle 25"/>
              <p:cNvSpPr>
                <a:spLocks noChangeArrowheads="1"/>
              </p:cNvSpPr>
              <p:nvPr/>
            </p:nvSpPr>
            <p:spPr bwMode="auto">
              <a:xfrm>
                <a:off x="3900" y="1444"/>
                <a:ext cx="615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déficitaires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</p:grpSp>
      </p:grpSp>
      <p:sp>
        <p:nvSpPr>
          <p:cNvPr id="22" name="ZoneTexte 5"/>
          <p:cNvSpPr txBox="1">
            <a:spLocks noChangeArrowheads="1"/>
          </p:cNvSpPr>
          <p:nvPr/>
        </p:nvSpPr>
        <p:spPr bwMode="auto">
          <a:xfrm>
            <a:off x="3846835" y="2493516"/>
            <a:ext cx="1537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47%</a:t>
            </a:r>
          </a:p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Agriculture 47 %</a:t>
            </a:r>
          </a:p>
        </p:txBody>
      </p:sp>
      <p:sp>
        <p:nvSpPr>
          <p:cNvPr id="23" name="Ellipse 22"/>
          <p:cNvSpPr/>
          <p:nvPr/>
        </p:nvSpPr>
        <p:spPr>
          <a:xfrm>
            <a:off x="1918800" y="2088000"/>
            <a:ext cx="3735361" cy="3735361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2411760" y="20198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</a:pPr>
            <a:r>
              <a:rPr lang="fr-FR" altLang="fr-FR" sz="2400" b="1" dirty="0">
                <a:solidFill>
                  <a:srgbClr val="0077D4"/>
                </a:solidFill>
                <a:latin typeface="+mn-lt"/>
                <a:ea typeface="+mj-ea"/>
                <a:cs typeface="+mj-cs"/>
              </a:rPr>
              <a:t>Qui prélève et pour quel usage ?</a:t>
            </a:r>
          </a:p>
        </p:txBody>
      </p:sp>
      <p:grpSp>
        <p:nvGrpSpPr>
          <p:cNvPr id="39" name="Groupe 38"/>
          <p:cNvGrpSpPr/>
          <p:nvPr/>
        </p:nvGrpSpPr>
        <p:grpSpPr>
          <a:xfrm>
            <a:off x="3798888" y="2030413"/>
            <a:ext cx="4513262" cy="3856037"/>
            <a:chOff x="3798888" y="2030413"/>
            <a:chExt cx="4513262" cy="3856037"/>
          </a:xfrm>
        </p:grpSpPr>
        <p:sp>
          <p:nvSpPr>
            <p:cNvPr id="40" name="ZoneTexte 5"/>
            <p:cNvSpPr txBox="1">
              <a:spLocks noChangeArrowheads="1"/>
            </p:cNvSpPr>
            <p:nvPr/>
          </p:nvSpPr>
          <p:spPr bwMode="auto">
            <a:xfrm>
              <a:off x="3846835" y="2472576"/>
              <a:ext cx="153710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47%</a:t>
              </a:r>
            </a:p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Agriculture 47 %</a:t>
              </a:r>
            </a:p>
          </p:txBody>
        </p:sp>
        <p:sp>
          <p:nvSpPr>
            <p:cNvPr id="41" name="ZoneTexte 1"/>
            <p:cNvSpPr txBox="1">
              <a:spLocks noChangeArrowheads="1"/>
            </p:cNvSpPr>
            <p:nvPr/>
          </p:nvSpPr>
          <p:spPr bwMode="auto">
            <a:xfrm>
              <a:off x="4614384" y="3827051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93%</a:t>
              </a:r>
            </a:p>
          </p:txBody>
        </p:sp>
        <p:sp>
          <p:nvSpPr>
            <p:cNvPr id="42" name="ZoneTexte 4"/>
            <p:cNvSpPr txBox="1">
              <a:spLocks noChangeArrowheads="1"/>
            </p:cNvSpPr>
            <p:nvPr/>
          </p:nvSpPr>
          <p:spPr bwMode="auto">
            <a:xfrm>
              <a:off x="4015640" y="5105676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92%</a:t>
              </a:r>
            </a:p>
          </p:txBody>
        </p:sp>
        <p:grpSp>
          <p:nvGrpSpPr>
            <p:cNvPr id="43" name="Group 19"/>
            <p:cNvGrpSpPr>
              <a:grpSpLocks noChangeAspect="1"/>
            </p:cNvGrpSpPr>
            <p:nvPr/>
          </p:nvGrpSpPr>
          <p:grpSpPr bwMode="auto">
            <a:xfrm>
              <a:off x="3798888" y="2030413"/>
              <a:ext cx="4513262" cy="3856037"/>
              <a:chOff x="2393" y="1279"/>
              <a:chExt cx="2843" cy="2429"/>
            </a:xfrm>
          </p:grpSpPr>
          <p:sp>
            <p:nvSpPr>
              <p:cNvPr id="44" name="AutoShape 18"/>
              <p:cNvSpPr>
                <a:spLocks noChangeAspect="1" noChangeArrowheads="1" noTextEdit="1"/>
              </p:cNvSpPr>
              <p:nvPr/>
            </p:nvSpPr>
            <p:spPr bwMode="auto">
              <a:xfrm>
                <a:off x="2393" y="1279"/>
                <a:ext cx="2843" cy="2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45" name="Freeform 20"/>
              <p:cNvSpPr>
                <a:spLocks/>
              </p:cNvSpPr>
              <p:nvPr/>
            </p:nvSpPr>
            <p:spPr bwMode="auto">
              <a:xfrm>
                <a:off x="2426" y="1312"/>
                <a:ext cx="942" cy="1142"/>
              </a:xfrm>
              <a:custGeom>
                <a:avLst/>
                <a:gdLst>
                  <a:gd name="T0" fmla="*/ 0 w 2999"/>
                  <a:gd name="T1" fmla="*/ 3567 h 3567"/>
                  <a:gd name="T2" fmla="*/ 2999 w 2999"/>
                  <a:gd name="T3" fmla="*/ 1637 h 3567"/>
                  <a:gd name="T4" fmla="*/ 0 w 2999"/>
                  <a:gd name="T5" fmla="*/ 0 h 3567"/>
                  <a:gd name="T6" fmla="*/ 0 w 2999"/>
                  <a:gd name="T7" fmla="*/ 3567 h 3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99" h="3567">
                    <a:moveTo>
                      <a:pt x="0" y="3567"/>
                    </a:moveTo>
                    <a:lnTo>
                      <a:pt x="2999" y="1637"/>
                    </a:lnTo>
                    <a:cubicBezTo>
                      <a:pt x="2343" y="616"/>
                      <a:pt x="1213" y="0"/>
                      <a:pt x="0" y="0"/>
                    </a:cubicBezTo>
                    <a:lnTo>
                      <a:pt x="0" y="3567"/>
                    </a:ln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46" name="Freeform 21"/>
              <p:cNvSpPr>
                <a:spLocks/>
              </p:cNvSpPr>
              <p:nvPr/>
            </p:nvSpPr>
            <p:spPr bwMode="auto">
              <a:xfrm>
                <a:off x="2438" y="1876"/>
                <a:ext cx="1180" cy="1236"/>
              </a:xfrm>
              <a:custGeom>
                <a:avLst/>
                <a:gdLst>
                  <a:gd name="T0" fmla="*/ 0 w 3756"/>
                  <a:gd name="T1" fmla="*/ 1930 h 3860"/>
                  <a:gd name="T2" fmla="*/ 3000 w 3756"/>
                  <a:gd name="T3" fmla="*/ 3860 h 3860"/>
                  <a:gd name="T4" fmla="*/ 3000 w 3756"/>
                  <a:gd name="T5" fmla="*/ 0 h 3860"/>
                  <a:gd name="T6" fmla="*/ 0 w 3756"/>
                  <a:gd name="T7" fmla="*/ 1930 h 3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56" h="3860">
                    <a:moveTo>
                      <a:pt x="0" y="1930"/>
                    </a:moveTo>
                    <a:lnTo>
                      <a:pt x="3000" y="3860"/>
                    </a:lnTo>
                    <a:cubicBezTo>
                      <a:pt x="3756" y="2684"/>
                      <a:pt x="3756" y="1175"/>
                      <a:pt x="3000" y="0"/>
                    </a:cubicBezTo>
                    <a:lnTo>
                      <a:pt x="0" y="1930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47" name="Rectangle 23"/>
              <p:cNvSpPr>
                <a:spLocks noChangeArrowheads="1"/>
              </p:cNvSpPr>
              <p:nvPr/>
            </p:nvSpPr>
            <p:spPr bwMode="auto">
              <a:xfrm>
                <a:off x="3807" y="1358"/>
                <a:ext cx="60" cy="62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48" name="Rectangle 24"/>
              <p:cNvSpPr>
                <a:spLocks noChangeArrowheads="1"/>
              </p:cNvSpPr>
              <p:nvPr/>
            </p:nvSpPr>
            <p:spPr bwMode="auto">
              <a:xfrm>
                <a:off x="3900" y="1300"/>
                <a:ext cx="1201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 non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49" name="Rectangle 25"/>
              <p:cNvSpPr>
                <a:spLocks noChangeArrowheads="1"/>
              </p:cNvSpPr>
              <p:nvPr/>
            </p:nvSpPr>
            <p:spPr bwMode="auto">
              <a:xfrm>
                <a:off x="3900" y="1444"/>
                <a:ext cx="615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déficitaires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50" name="Rectangle 26"/>
              <p:cNvSpPr>
                <a:spLocks noChangeArrowheads="1"/>
              </p:cNvSpPr>
              <p:nvPr/>
            </p:nvSpPr>
            <p:spPr bwMode="auto">
              <a:xfrm>
                <a:off x="3807" y="1681"/>
                <a:ext cx="60" cy="62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51" name="Rectangle 27"/>
              <p:cNvSpPr>
                <a:spLocks noChangeArrowheads="1"/>
              </p:cNvSpPr>
              <p:nvPr/>
            </p:nvSpPr>
            <p:spPr bwMode="auto">
              <a:xfrm>
                <a:off x="3900" y="1624"/>
                <a:ext cx="1066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 à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52" name="Rectangle 28"/>
              <p:cNvSpPr>
                <a:spLocks noChangeArrowheads="1"/>
              </p:cNvSpPr>
              <p:nvPr/>
            </p:nvSpPr>
            <p:spPr bwMode="auto">
              <a:xfrm>
                <a:off x="3900" y="1767"/>
                <a:ext cx="539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l'équilibre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</p:grpSp>
      </p:grpSp>
      <p:sp>
        <p:nvSpPr>
          <p:cNvPr id="53" name="ZoneTexte 5"/>
          <p:cNvSpPr txBox="1">
            <a:spLocks noChangeArrowheads="1"/>
          </p:cNvSpPr>
          <p:nvPr/>
        </p:nvSpPr>
        <p:spPr bwMode="auto">
          <a:xfrm>
            <a:off x="3846835" y="2493516"/>
            <a:ext cx="1537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47%</a:t>
            </a:r>
          </a:p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Agriculture 47 %</a:t>
            </a:r>
          </a:p>
        </p:txBody>
      </p:sp>
      <p:sp>
        <p:nvSpPr>
          <p:cNvPr id="54" name="ZoneTexte 1"/>
          <p:cNvSpPr txBox="1">
            <a:spLocks noChangeArrowheads="1"/>
          </p:cNvSpPr>
          <p:nvPr/>
        </p:nvSpPr>
        <p:spPr bwMode="auto">
          <a:xfrm>
            <a:off x="4614384" y="3847991"/>
            <a:ext cx="9038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93%</a:t>
            </a:r>
          </a:p>
        </p:txBody>
      </p:sp>
      <p:grpSp>
        <p:nvGrpSpPr>
          <p:cNvPr id="55" name="Groupe 54"/>
          <p:cNvGrpSpPr/>
          <p:nvPr/>
        </p:nvGrpSpPr>
        <p:grpSpPr>
          <a:xfrm>
            <a:off x="3798888" y="2030413"/>
            <a:ext cx="4513262" cy="3856037"/>
            <a:chOff x="3798888" y="2030413"/>
            <a:chExt cx="4513262" cy="3856037"/>
          </a:xfrm>
        </p:grpSpPr>
        <p:sp>
          <p:nvSpPr>
            <p:cNvPr id="56" name="ZoneTexte 5"/>
            <p:cNvSpPr txBox="1">
              <a:spLocks noChangeArrowheads="1"/>
            </p:cNvSpPr>
            <p:nvPr/>
          </p:nvSpPr>
          <p:spPr bwMode="auto">
            <a:xfrm>
              <a:off x="3846835" y="2472576"/>
              <a:ext cx="153710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47%</a:t>
              </a:r>
            </a:p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Agriculture 47 %</a:t>
              </a:r>
            </a:p>
          </p:txBody>
        </p:sp>
        <p:sp>
          <p:nvSpPr>
            <p:cNvPr id="57" name="ZoneTexte 1"/>
            <p:cNvSpPr txBox="1">
              <a:spLocks noChangeArrowheads="1"/>
            </p:cNvSpPr>
            <p:nvPr/>
          </p:nvSpPr>
          <p:spPr bwMode="auto">
            <a:xfrm>
              <a:off x="4614384" y="3827051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93%</a:t>
              </a:r>
            </a:p>
          </p:txBody>
        </p:sp>
        <p:sp>
          <p:nvSpPr>
            <p:cNvPr id="58" name="ZoneTexte 4"/>
            <p:cNvSpPr txBox="1">
              <a:spLocks noChangeArrowheads="1"/>
            </p:cNvSpPr>
            <p:nvPr/>
          </p:nvSpPr>
          <p:spPr bwMode="auto">
            <a:xfrm>
              <a:off x="4015640" y="5105676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92%</a:t>
              </a:r>
            </a:p>
          </p:txBody>
        </p:sp>
        <p:grpSp>
          <p:nvGrpSpPr>
            <p:cNvPr id="59" name="Group 19"/>
            <p:cNvGrpSpPr>
              <a:grpSpLocks noChangeAspect="1"/>
            </p:cNvGrpSpPr>
            <p:nvPr/>
          </p:nvGrpSpPr>
          <p:grpSpPr bwMode="auto">
            <a:xfrm>
              <a:off x="3798888" y="2030413"/>
              <a:ext cx="4513262" cy="3856037"/>
              <a:chOff x="2393" y="1279"/>
              <a:chExt cx="2843" cy="2429"/>
            </a:xfrm>
          </p:grpSpPr>
          <p:sp>
            <p:nvSpPr>
              <p:cNvPr id="60" name="AutoShape 18"/>
              <p:cNvSpPr>
                <a:spLocks noChangeAspect="1" noChangeArrowheads="1" noTextEdit="1"/>
              </p:cNvSpPr>
              <p:nvPr/>
            </p:nvSpPr>
            <p:spPr bwMode="auto">
              <a:xfrm>
                <a:off x="2393" y="1279"/>
                <a:ext cx="2843" cy="2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1" name="Freeform 20"/>
              <p:cNvSpPr>
                <a:spLocks/>
              </p:cNvSpPr>
              <p:nvPr/>
            </p:nvSpPr>
            <p:spPr bwMode="auto">
              <a:xfrm>
                <a:off x="2426" y="1312"/>
                <a:ext cx="942" cy="1142"/>
              </a:xfrm>
              <a:custGeom>
                <a:avLst/>
                <a:gdLst>
                  <a:gd name="T0" fmla="*/ 0 w 2999"/>
                  <a:gd name="T1" fmla="*/ 3567 h 3567"/>
                  <a:gd name="T2" fmla="*/ 2999 w 2999"/>
                  <a:gd name="T3" fmla="*/ 1637 h 3567"/>
                  <a:gd name="T4" fmla="*/ 0 w 2999"/>
                  <a:gd name="T5" fmla="*/ 0 h 3567"/>
                  <a:gd name="T6" fmla="*/ 0 w 2999"/>
                  <a:gd name="T7" fmla="*/ 3567 h 3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99" h="3567">
                    <a:moveTo>
                      <a:pt x="0" y="3567"/>
                    </a:moveTo>
                    <a:lnTo>
                      <a:pt x="2999" y="1637"/>
                    </a:lnTo>
                    <a:cubicBezTo>
                      <a:pt x="2343" y="616"/>
                      <a:pt x="1213" y="0"/>
                      <a:pt x="0" y="0"/>
                    </a:cubicBezTo>
                    <a:lnTo>
                      <a:pt x="0" y="3567"/>
                    </a:ln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2" name="Freeform 21"/>
              <p:cNvSpPr>
                <a:spLocks/>
              </p:cNvSpPr>
              <p:nvPr/>
            </p:nvSpPr>
            <p:spPr bwMode="auto">
              <a:xfrm>
                <a:off x="2438" y="1876"/>
                <a:ext cx="1180" cy="1236"/>
              </a:xfrm>
              <a:custGeom>
                <a:avLst/>
                <a:gdLst>
                  <a:gd name="T0" fmla="*/ 0 w 3756"/>
                  <a:gd name="T1" fmla="*/ 1930 h 3860"/>
                  <a:gd name="T2" fmla="*/ 3000 w 3756"/>
                  <a:gd name="T3" fmla="*/ 3860 h 3860"/>
                  <a:gd name="T4" fmla="*/ 3000 w 3756"/>
                  <a:gd name="T5" fmla="*/ 0 h 3860"/>
                  <a:gd name="T6" fmla="*/ 0 w 3756"/>
                  <a:gd name="T7" fmla="*/ 1930 h 3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56" h="3860">
                    <a:moveTo>
                      <a:pt x="0" y="1930"/>
                    </a:moveTo>
                    <a:lnTo>
                      <a:pt x="3000" y="3860"/>
                    </a:lnTo>
                    <a:cubicBezTo>
                      <a:pt x="3756" y="2684"/>
                      <a:pt x="3756" y="1175"/>
                      <a:pt x="3000" y="0"/>
                    </a:cubicBezTo>
                    <a:lnTo>
                      <a:pt x="0" y="1930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3" name="Freeform 22"/>
              <p:cNvSpPr>
                <a:spLocks/>
              </p:cNvSpPr>
              <p:nvPr/>
            </p:nvSpPr>
            <p:spPr bwMode="auto">
              <a:xfrm>
                <a:off x="2432" y="2544"/>
                <a:ext cx="941" cy="1143"/>
              </a:xfrm>
              <a:custGeom>
                <a:avLst/>
                <a:gdLst>
                  <a:gd name="T0" fmla="*/ 0 w 2999"/>
                  <a:gd name="T1" fmla="*/ 0 h 3567"/>
                  <a:gd name="T2" fmla="*/ 0 w 2999"/>
                  <a:gd name="T3" fmla="*/ 3567 h 3567"/>
                  <a:gd name="T4" fmla="*/ 2999 w 2999"/>
                  <a:gd name="T5" fmla="*/ 1930 h 3567"/>
                  <a:gd name="T6" fmla="*/ 0 w 2999"/>
                  <a:gd name="T7" fmla="*/ 0 h 3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99" h="3567">
                    <a:moveTo>
                      <a:pt x="0" y="0"/>
                    </a:moveTo>
                    <a:lnTo>
                      <a:pt x="0" y="3567"/>
                    </a:lnTo>
                    <a:cubicBezTo>
                      <a:pt x="1213" y="3567"/>
                      <a:pt x="2343" y="2950"/>
                      <a:pt x="2999" y="193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06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4" name="Rectangle 23"/>
              <p:cNvSpPr>
                <a:spLocks noChangeArrowheads="1"/>
              </p:cNvSpPr>
              <p:nvPr/>
            </p:nvSpPr>
            <p:spPr bwMode="auto">
              <a:xfrm>
                <a:off x="3807" y="1358"/>
                <a:ext cx="60" cy="62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5" name="Rectangle 24"/>
              <p:cNvSpPr>
                <a:spLocks noChangeArrowheads="1"/>
              </p:cNvSpPr>
              <p:nvPr/>
            </p:nvSpPr>
            <p:spPr bwMode="auto">
              <a:xfrm>
                <a:off x="3900" y="1300"/>
                <a:ext cx="1201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 non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66" name="Rectangle 25"/>
              <p:cNvSpPr>
                <a:spLocks noChangeArrowheads="1"/>
              </p:cNvSpPr>
              <p:nvPr/>
            </p:nvSpPr>
            <p:spPr bwMode="auto">
              <a:xfrm>
                <a:off x="3900" y="1444"/>
                <a:ext cx="615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déficitaires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67" name="Rectangle 26"/>
              <p:cNvSpPr>
                <a:spLocks noChangeArrowheads="1"/>
              </p:cNvSpPr>
              <p:nvPr/>
            </p:nvSpPr>
            <p:spPr bwMode="auto">
              <a:xfrm>
                <a:off x="3807" y="1681"/>
                <a:ext cx="60" cy="62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8" name="Rectangle 27"/>
              <p:cNvSpPr>
                <a:spLocks noChangeArrowheads="1"/>
              </p:cNvSpPr>
              <p:nvPr/>
            </p:nvSpPr>
            <p:spPr bwMode="auto">
              <a:xfrm>
                <a:off x="3900" y="1624"/>
                <a:ext cx="1066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 à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69" name="Rectangle 28"/>
              <p:cNvSpPr>
                <a:spLocks noChangeArrowheads="1"/>
              </p:cNvSpPr>
              <p:nvPr/>
            </p:nvSpPr>
            <p:spPr bwMode="auto">
              <a:xfrm>
                <a:off x="3900" y="1767"/>
                <a:ext cx="539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l'équilibre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70" name="Rectangle 29"/>
              <p:cNvSpPr>
                <a:spLocks noChangeArrowheads="1"/>
              </p:cNvSpPr>
              <p:nvPr/>
            </p:nvSpPr>
            <p:spPr bwMode="auto">
              <a:xfrm>
                <a:off x="3807" y="2004"/>
                <a:ext cx="60" cy="67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71" name="Rectangle 30"/>
              <p:cNvSpPr>
                <a:spLocks noChangeArrowheads="1"/>
              </p:cNvSpPr>
              <p:nvPr/>
            </p:nvSpPr>
            <p:spPr bwMode="auto">
              <a:xfrm>
                <a:off x="3900" y="1946"/>
                <a:ext cx="966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72" name="Rectangle 31"/>
              <p:cNvSpPr>
                <a:spLocks noChangeArrowheads="1"/>
              </p:cNvSpPr>
              <p:nvPr/>
            </p:nvSpPr>
            <p:spPr bwMode="auto">
              <a:xfrm>
                <a:off x="3900" y="2090"/>
                <a:ext cx="615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déficitaires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</p:grpSp>
      </p:grpSp>
      <p:sp>
        <p:nvSpPr>
          <p:cNvPr id="73" name="ZoneTexte 5"/>
          <p:cNvSpPr txBox="1">
            <a:spLocks noChangeArrowheads="1"/>
          </p:cNvSpPr>
          <p:nvPr/>
        </p:nvSpPr>
        <p:spPr bwMode="auto">
          <a:xfrm>
            <a:off x="3846834" y="2493516"/>
            <a:ext cx="16713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47%</a:t>
            </a:r>
          </a:p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Agriculture 47 %</a:t>
            </a:r>
          </a:p>
        </p:txBody>
      </p:sp>
      <p:sp>
        <p:nvSpPr>
          <p:cNvPr id="74" name="ZoneTexte 1"/>
          <p:cNvSpPr txBox="1">
            <a:spLocks noChangeArrowheads="1"/>
          </p:cNvSpPr>
          <p:nvPr/>
        </p:nvSpPr>
        <p:spPr bwMode="auto">
          <a:xfrm>
            <a:off x="4614384" y="3847991"/>
            <a:ext cx="9038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93%</a:t>
            </a:r>
          </a:p>
        </p:txBody>
      </p:sp>
      <p:sp>
        <p:nvSpPr>
          <p:cNvPr id="75" name="ZoneTexte 4"/>
          <p:cNvSpPr txBox="1">
            <a:spLocks noChangeArrowheads="1"/>
          </p:cNvSpPr>
          <p:nvPr/>
        </p:nvSpPr>
        <p:spPr bwMode="auto">
          <a:xfrm>
            <a:off x="4015640" y="5126616"/>
            <a:ext cx="9038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92%</a:t>
            </a:r>
          </a:p>
        </p:txBody>
      </p:sp>
      <p:sp>
        <p:nvSpPr>
          <p:cNvPr id="7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5C02A1-F801-4892-A062-E12B2C592989}" type="slidenum">
              <a:rPr lang="fr-FR"/>
              <a:pPr>
                <a:defRPr/>
              </a:pPr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66702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73" grpId="0"/>
      <p:bldP spid="74" grpId="0"/>
      <p:bldP spid="7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973597">
            <a:off x="2538169" y="4718854"/>
            <a:ext cx="1401762" cy="1982787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368446">
            <a:off x="1346852" y="4652689"/>
            <a:ext cx="1406525" cy="1984375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76" name="Group 20"/>
          <p:cNvGrpSpPr>
            <a:grpSpLocks/>
          </p:cNvGrpSpPr>
          <p:nvPr/>
        </p:nvGrpSpPr>
        <p:grpSpPr bwMode="auto">
          <a:xfrm>
            <a:off x="166755" y="1545159"/>
            <a:ext cx="1955177" cy="728747"/>
            <a:chOff x="341" y="2026"/>
            <a:chExt cx="2604" cy="1145"/>
          </a:xfrm>
        </p:grpSpPr>
        <p:pic>
          <p:nvPicPr>
            <p:cNvPr id="3099" name="Picture 9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680000">
              <a:off x="341" y="2028"/>
              <a:ext cx="807" cy="1133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00" name="Picture 10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260000">
              <a:off x="789" y="2026"/>
              <a:ext cx="800" cy="1133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01" name="Picture 11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840000">
              <a:off x="1250" y="2032"/>
              <a:ext cx="803" cy="1134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02" name="Picture 12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20000">
              <a:off x="1701" y="2030"/>
              <a:ext cx="803" cy="1135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03" name="Picture 13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" y="2038"/>
              <a:ext cx="807" cy="1133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078" name="Picture 17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67" y="2783236"/>
            <a:ext cx="980641" cy="1378854"/>
          </a:xfrm>
          <a:prstGeom prst="rect">
            <a:avLst/>
          </a:prstGeom>
          <a:noFill/>
          <a:ln w="12700" algn="ctr">
            <a:solidFill>
              <a:srgbClr val="99CC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9" name="Text Box 21"/>
          <p:cNvSpPr txBox="1">
            <a:spLocks noChangeArrowheads="1"/>
          </p:cNvSpPr>
          <p:nvPr/>
        </p:nvSpPr>
        <p:spPr bwMode="auto">
          <a:xfrm>
            <a:off x="2050114" y="1506247"/>
            <a:ext cx="2698803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/>
            <a:r>
              <a:rPr lang="fr-FR" altLang="fr-FR" sz="1000" dirty="0">
                <a:solidFill>
                  <a:srgbClr val="0077D4"/>
                </a:solidFill>
                <a:latin typeface="+mn-lt"/>
              </a:rPr>
              <a:t>Etat des lieux ressources (sept. 2010)</a:t>
            </a:r>
          </a:p>
          <a:p>
            <a:pPr algn="r" eaLnBrk="1" hangingPunct="1"/>
            <a:r>
              <a:rPr lang="fr-FR" altLang="fr-FR" sz="1000" dirty="0">
                <a:solidFill>
                  <a:srgbClr val="0077D4"/>
                </a:solidFill>
                <a:latin typeface="+mn-lt"/>
              </a:rPr>
              <a:t>Etat des lieux mise en œuvre (sept. 2010)</a:t>
            </a:r>
          </a:p>
          <a:p>
            <a:pPr algn="r" eaLnBrk="1" hangingPunct="1"/>
            <a:r>
              <a:rPr lang="fr-FR" altLang="fr-FR" sz="1000" dirty="0">
                <a:solidFill>
                  <a:srgbClr val="0077D4"/>
                </a:solidFill>
                <a:latin typeface="+mn-lt"/>
              </a:rPr>
              <a:t>Analyse économique (juil. 2011)</a:t>
            </a:r>
          </a:p>
          <a:p>
            <a:pPr algn="r" eaLnBrk="1" hangingPunct="1"/>
            <a:r>
              <a:rPr lang="fr-FR" altLang="fr-FR" sz="1000" dirty="0">
                <a:solidFill>
                  <a:srgbClr val="0077D4"/>
                </a:solidFill>
                <a:latin typeface="+mn-lt"/>
              </a:rPr>
              <a:t>Tendances et scénarios (nov. 2011)</a:t>
            </a:r>
          </a:p>
          <a:p>
            <a:pPr algn="r" eaLnBrk="1" hangingPunct="1"/>
            <a:r>
              <a:rPr lang="fr-FR" altLang="fr-FR" sz="1000" dirty="0">
                <a:solidFill>
                  <a:srgbClr val="0077D4"/>
                </a:solidFill>
                <a:latin typeface="+mn-lt"/>
              </a:rPr>
              <a:t>Orientations de gestion (mars 2012)</a:t>
            </a:r>
          </a:p>
        </p:txBody>
      </p:sp>
      <p:sp>
        <p:nvSpPr>
          <p:cNvPr id="3080" name="Text Box 22"/>
          <p:cNvSpPr txBox="1">
            <a:spLocks noChangeArrowheads="1"/>
          </p:cNvSpPr>
          <p:nvPr/>
        </p:nvSpPr>
        <p:spPr bwMode="auto">
          <a:xfrm>
            <a:off x="4457879" y="5113057"/>
            <a:ext cx="427549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600" b="1" dirty="0">
                <a:solidFill>
                  <a:srgbClr val="0077D4"/>
                </a:solidFill>
                <a:latin typeface="+mn-lt"/>
              </a:rPr>
              <a:t>PAGD tome 1 et 2  et Règlement</a:t>
            </a:r>
          </a:p>
        </p:txBody>
      </p:sp>
      <p:sp>
        <p:nvSpPr>
          <p:cNvPr id="3081" name="Text Box 23"/>
          <p:cNvSpPr txBox="1">
            <a:spLocks noChangeArrowheads="1"/>
          </p:cNvSpPr>
          <p:nvPr/>
        </p:nvSpPr>
        <p:spPr bwMode="auto">
          <a:xfrm>
            <a:off x="235626" y="2531756"/>
            <a:ext cx="4214812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Évaluation environnementale</a:t>
            </a:r>
          </a:p>
        </p:txBody>
      </p:sp>
      <p:sp>
        <p:nvSpPr>
          <p:cNvPr id="3083" name="Text Box 2"/>
          <p:cNvSpPr txBox="1">
            <a:spLocks noChangeArrowheads="1"/>
          </p:cNvSpPr>
          <p:nvPr/>
        </p:nvSpPr>
        <p:spPr bwMode="auto">
          <a:xfrm>
            <a:off x="2411761" y="368300"/>
            <a:ext cx="612067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/>
            <a:r>
              <a:rPr lang="fr-FR" altLang="fr-FR" sz="2000" b="1" dirty="0">
                <a:solidFill>
                  <a:srgbClr val="0077D4"/>
                </a:solidFill>
                <a:latin typeface="+mn-lt"/>
              </a:rPr>
              <a:t>La CLE = le SAGE Nappes profondes de Gironde</a:t>
            </a:r>
          </a:p>
          <a:p>
            <a:pPr algn="ctr" eaLnBrk="1" hangingPunct="1"/>
            <a:r>
              <a:rPr lang="fr-FR" altLang="fr-FR" sz="1800" b="1" dirty="0">
                <a:solidFill>
                  <a:srgbClr val="0077D4"/>
                </a:solidFill>
                <a:latin typeface="+mn-lt"/>
              </a:rPr>
              <a:t>Version révisée  -  Arrêté préfectoral le 18 juin 2013</a:t>
            </a:r>
          </a:p>
        </p:txBody>
      </p:sp>
      <p:pic>
        <p:nvPicPr>
          <p:cNvPr id="3084" name="Picture 2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9644">
            <a:off x="1291120" y="2997423"/>
            <a:ext cx="974022" cy="1377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85" name="Text Box 23"/>
          <p:cNvSpPr txBox="1">
            <a:spLocks noChangeArrowheads="1"/>
          </p:cNvSpPr>
          <p:nvPr/>
        </p:nvSpPr>
        <p:spPr bwMode="auto">
          <a:xfrm>
            <a:off x="948682" y="5441147"/>
            <a:ext cx="3240360" cy="584775"/>
          </a:xfrm>
          <a:prstGeom prst="rect">
            <a:avLst/>
          </a:pr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1600" b="1" dirty="0">
                <a:solidFill>
                  <a:srgbClr val="0077D4"/>
                </a:solidFill>
                <a:latin typeface="+mn-lt"/>
              </a:rPr>
              <a:t>Arrêté préfectoral et</a:t>
            </a:r>
            <a:br>
              <a:rPr lang="fr-FR" altLang="fr-FR" sz="1600" b="1" dirty="0">
                <a:solidFill>
                  <a:srgbClr val="0077D4"/>
                </a:solidFill>
                <a:latin typeface="+mn-lt"/>
              </a:rPr>
            </a:br>
            <a:r>
              <a:rPr lang="fr-FR" altLang="fr-FR" sz="1600" b="1" dirty="0">
                <a:solidFill>
                  <a:srgbClr val="0077D4"/>
                </a:solidFill>
                <a:latin typeface="+mn-lt"/>
              </a:rPr>
              <a:t>Déclaration environnementale</a:t>
            </a:r>
          </a:p>
        </p:txBody>
      </p:sp>
      <p:grpSp>
        <p:nvGrpSpPr>
          <p:cNvPr id="32" name="Groupe 31"/>
          <p:cNvGrpSpPr/>
          <p:nvPr/>
        </p:nvGrpSpPr>
        <p:grpSpPr>
          <a:xfrm>
            <a:off x="4805370" y="2734641"/>
            <a:ext cx="3917298" cy="2356281"/>
            <a:chOff x="683568" y="1700808"/>
            <a:chExt cx="7118596" cy="4567300"/>
          </a:xfrm>
        </p:grpSpPr>
        <p:pic>
          <p:nvPicPr>
            <p:cNvPr id="33" name="Picture 6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589179">
              <a:off x="683568" y="1700808"/>
              <a:ext cx="2886075" cy="4076700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34" name="Picture 8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1971">
              <a:off x="4916089" y="2191408"/>
              <a:ext cx="2886075" cy="407670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35" name="Picture 7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1700808"/>
              <a:ext cx="2886075" cy="407670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22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5C02A1-F801-4892-A062-E12B2C592989}" type="slidenum">
              <a:rPr lang="fr-FR"/>
              <a:pPr>
                <a:defRPr/>
              </a:pPr>
              <a:t>5</a:t>
            </a:fld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4355976" y="2368021"/>
            <a:ext cx="4788024" cy="3221219"/>
          </a:xfrm>
          <a:prstGeom prst="rect">
            <a:avLst/>
          </a:prstGeom>
          <a:noFill/>
          <a:ln w="635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8C4A842-8174-46E2-9399-1B680293EC6D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670" y="5682522"/>
            <a:ext cx="862575" cy="866866"/>
          </a:xfrm>
          <a:prstGeom prst="rect">
            <a:avLst/>
          </a:prstGeom>
        </p:spPr>
      </p:pic>
      <p:sp>
        <p:nvSpPr>
          <p:cNvPr id="3" name="Text Box 23">
            <a:extLst>
              <a:ext uri="{FF2B5EF4-FFF2-40B4-BE49-F238E27FC236}">
                <a16:creationId xmlns:a16="http://schemas.microsoft.com/office/drawing/2014/main" id="{08A3A30E-D5C2-4EA7-99B6-6FD280B27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9061" y="5823567"/>
            <a:ext cx="31880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Le SMEGREG assure le secrétariat technique de la CLE</a:t>
            </a:r>
          </a:p>
        </p:txBody>
      </p:sp>
    </p:spTree>
    <p:extLst>
      <p:ext uri="{BB962C8B-B14F-4D97-AF65-F5344CB8AC3E}">
        <p14:creationId xmlns:p14="http://schemas.microsoft.com/office/powerpoint/2010/main" val="247035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212305" y="2949858"/>
            <a:ext cx="8659349" cy="3708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200" dirty="0">
                <a:solidFill>
                  <a:srgbClr val="0070C0"/>
                </a:solidFill>
                <a:latin typeface="+mn-lt"/>
              </a:rPr>
              <a:t>Le SAGE :</a:t>
            </a:r>
          </a:p>
          <a:p>
            <a:pPr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altLang="fr-FR" sz="2200" dirty="0">
                <a:solidFill>
                  <a:srgbClr val="0070C0"/>
                </a:solidFill>
                <a:latin typeface="+mn-lt"/>
              </a:rPr>
              <a:t>à grande échelle sur tout son périmètre :</a:t>
            </a:r>
          </a:p>
          <a:p>
            <a:pPr marL="628650" lvl="1" indent="-180975" eaLnBrk="1" hangingPunct="1">
              <a:spcBef>
                <a:spcPts val="6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0070C0"/>
                </a:solidFill>
                <a:latin typeface="+mn-lt"/>
              </a:rPr>
              <a:t>subdivise le territoire en 5 zones</a:t>
            </a:r>
          </a:p>
          <a:p>
            <a:pPr marL="628650" lvl="1" indent="-180975" eaLnBrk="1" hangingPunct="1">
              <a:spcBef>
                <a:spcPts val="6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0070C0"/>
                </a:solidFill>
                <a:latin typeface="+mn-lt"/>
              </a:rPr>
              <a:t>définit des unités de gestion (UG) = croisement nappe et zone</a:t>
            </a:r>
          </a:p>
          <a:p>
            <a:pPr marL="628650" lvl="1" indent="-180975" eaLnBrk="1" hangingPunct="1">
              <a:spcBef>
                <a:spcPts val="6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0070C0"/>
                </a:solidFill>
                <a:latin typeface="+mn-lt"/>
              </a:rPr>
              <a:t>arrête un volume maximum prélevable pour chaque UG</a:t>
            </a:r>
          </a:p>
          <a:p>
            <a:pPr eaLnBrk="1" hangingPunct="1">
              <a:spcBef>
                <a:spcPts val="600"/>
              </a:spcBef>
              <a:buClr>
                <a:srgbClr val="FE5000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200" dirty="0">
                <a:solidFill>
                  <a:srgbClr val="0070C0"/>
                </a:solidFill>
                <a:latin typeface="+mn-lt"/>
              </a:rPr>
              <a:t>à l'échelle locale :</a:t>
            </a:r>
          </a:p>
          <a:p>
            <a:pPr marL="628650" lvl="1" indent="-180975" eaLnBrk="1" hangingPunct="1">
              <a:spcBef>
                <a:spcPts val="6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0070C0"/>
                </a:solidFill>
                <a:latin typeface="+mn-lt"/>
              </a:rPr>
              <a:t>identifie des risques ou des enjeux</a:t>
            </a:r>
          </a:p>
          <a:p>
            <a:pPr marL="628650" lvl="1" indent="-180975" eaLnBrk="1" hangingPunct="1">
              <a:spcBef>
                <a:spcPts val="600"/>
              </a:spcBef>
              <a:buClr>
                <a:srgbClr val="FE5000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0070C0"/>
                </a:solidFill>
                <a:latin typeface="+mn-lt"/>
              </a:rPr>
              <a:t>peux fixer des règles de gestion en niveaux</a:t>
            </a:r>
          </a:p>
          <a:p>
            <a:pPr lvl="1" eaLnBrk="1" hangingPunct="1">
              <a:spcBef>
                <a:spcPts val="600"/>
              </a:spcBef>
              <a:buClr>
                <a:srgbClr val="FE5000"/>
              </a:buClr>
              <a:buSzPct val="150000"/>
              <a:buFontTx/>
              <a:buChar char="•"/>
            </a:pPr>
            <a:endParaRPr lang="fr-FR" altLang="fr-FR" sz="24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8195" name="Text Box 22"/>
          <p:cNvSpPr txBox="1">
            <a:spLocks noChangeArrowheads="1"/>
          </p:cNvSpPr>
          <p:nvPr/>
        </p:nvSpPr>
        <p:spPr bwMode="auto">
          <a:xfrm>
            <a:off x="2411760" y="277772"/>
            <a:ext cx="60118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Les orientations de gestion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du SAGE Nappes profondes de Gironde</a:t>
            </a:r>
          </a:p>
        </p:txBody>
      </p:sp>
      <p:sp>
        <p:nvSpPr>
          <p:cNvPr id="4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 rot="501978">
            <a:off x="6390497" y="1389316"/>
            <a:ext cx="2375797" cy="1621990"/>
            <a:chOff x="4450438" y="2368020"/>
            <a:chExt cx="4632016" cy="3162341"/>
          </a:xfrm>
        </p:grpSpPr>
        <p:sp>
          <p:nvSpPr>
            <p:cNvPr id="7" name="Rectangle 24"/>
            <p:cNvSpPr>
              <a:spLocks noChangeArrowheads="1"/>
            </p:cNvSpPr>
            <p:nvPr/>
          </p:nvSpPr>
          <p:spPr bwMode="auto">
            <a:xfrm>
              <a:off x="4450438" y="2368020"/>
              <a:ext cx="4632016" cy="3162341"/>
            </a:xfrm>
            <a:prstGeom prst="rect">
              <a:avLst/>
            </a:prstGeom>
            <a:noFill/>
            <a:ln w="508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endParaRPr lang="fr-FR" altLang="fr-FR" dirty="0">
                <a:latin typeface="+mn-lt"/>
              </a:endParaRPr>
            </a:p>
          </p:txBody>
        </p:sp>
        <p:grpSp>
          <p:nvGrpSpPr>
            <p:cNvPr id="8" name="Groupe 7"/>
            <p:cNvGrpSpPr/>
            <p:nvPr/>
          </p:nvGrpSpPr>
          <p:grpSpPr>
            <a:xfrm>
              <a:off x="4805370" y="2734641"/>
              <a:ext cx="3917298" cy="2356281"/>
              <a:chOff x="683568" y="1700808"/>
              <a:chExt cx="7118596" cy="4567300"/>
            </a:xfrm>
          </p:grpSpPr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589179">
                <a:off x="683568" y="1700808"/>
                <a:ext cx="2886075" cy="40767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10" name="Picture 8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1971">
                <a:off x="4916089" y="2191408"/>
                <a:ext cx="2886075" cy="40767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11" name="Picture 7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79712" y="1700808"/>
                <a:ext cx="2886075" cy="4076700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7200">
            <a:off x="503279" y="1228976"/>
            <a:ext cx="2161784" cy="152608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2774973" y="1871968"/>
            <a:ext cx="35940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2003				2013</a:t>
            </a:r>
            <a:endParaRPr lang="fr-FR" altLang="fr-FR" sz="2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Forme libre 2"/>
          <p:cNvSpPr/>
          <p:nvPr/>
        </p:nvSpPr>
        <p:spPr>
          <a:xfrm>
            <a:off x="3592287" y="1708892"/>
            <a:ext cx="1959428" cy="880734"/>
          </a:xfrm>
          <a:custGeom>
            <a:avLst/>
            <a:gdLst>
              <a:gd name="connsiteX0" fmla="*/ 0 w 1959428"/>
              <a:gd name="connsiteY0" fmla="*/ 375876 h 880734"/>
              <a:gd name="connsiteX1" fmla="*/ 470263 w 1959428"/>
              <a:gd name="connsiteY1" fmla="*/ 872265 h 880734"/>
              <a:gd name="connsiteX2" fmla="*/ 1136468 w 1959428"/>
              <a:gd name="connsiteY2" fmla="*/ 10116 h 880734"/>
              <a:gd name="connsiteX3" fmla="*/ 1541417 w 1959428"/>
              <a:gd name="connsiteY3" fmla="*/ 402002 h 880734"/>
              <a:gd name="connsiteX4" fmla="*/ 1959428 w 1959428"/>
              <a:gd name="connsiteY4" fmla="*/ 428128 h 88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9428" h="880734">
                <a:moveTo>
                  <a:pt x="0" y="375876"/>
                </a:moveTo>
                <a:cubicBezTo>
                  <a:pt x="140426" y="654550"/>
                  <a:pt x="280852" y="933225"/>
                  <a:pt x="470263" y="872265"/>
                </a:cubicBezTo>
                <a:cubicBezTo>
                  <a:pt x="659674" y="811305"/>
                  <a:pt x="957942" y="88493"/>
                  <a:pt x="1136468" y="10116"/>
                </a:cubicBezTo>
                <a:cubicBezTo>
                  <a:pt x="1314994" y="-68261"/>
                  <a:pt x="1404257" y="332333"/>
                  <a:pt x="1541417" y="402002"/>
                </a:cubicBezTo>
                <a:cubicBezTo>
                  <a:pt x="1678577" y="471671"/>
                  <a:pt x="1819002" y="449899"/>
                  <a:pt x="1959428" y="428128"/>
                </a:cubicBezTo>
              </a:path>
            </a:pathLst>
          </a:custGeom>
          <a:noFill/>
          <a:ln w="31750"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0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6E672F-B06F-48DF-B810-5DF375841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Les constats du SAGE Nappes profondes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82A4F6-C6FF-43A1-8A05-6D760E6B3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D9C03E7-DD7E-4928-B246-8C48F131C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04" y="1700808"/>
            <a:ext cx="3722688" cy="472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15">
            <a:extLst>
              <a:ext uri="{FF2B5EF4-FFF2-40B4-BE49-F238E27FC236}">
                <a16:creationId xmlns:a16="http://schemas.microsoft.com/office/drawing/2014/main" id="{BE2217C1-2890-4BBA-B7D9-4EF5572E8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04" y="1330920"/>
            <a:ext cx="4230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2060"/>
                </a:solidFill>
                <a:latin typeface="Gill Sans MT" pitchFamily="34" charset="0"/>
              </a:rPr>
              <a:t>Des bilans déséquilibrés à grande échelle,</a:t>
            </a:r>
          </a:p>
        </p:txBody>
      </p:sp>
      <p:sp>
        <p:nvSpPr>
          <p:cNvPr id="7" name="ZoneTexte 16">
            <a:extLst>
              <a:ext uri="{FF2B5EF4-FFF2-40B4-BE49-F238E27FC236}">
                <a16:creationId xmlns:a16="http://schemas.microsoft.com/office/drawing/2014/main" id="{A8CE1A9A-5D6D-4AEF-A9B3-90BAA757F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6129" y="1353145"/>
            <a:ext cx="4232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2060"/>
                </a:solidFill>
                <a:latin typeface="Gill Sans MT" pitchFamily="34" charset="0"/>
              </a:rPr>
              <a:t>des risques locaux</a:t>
            </a:r>
          </a:p>
        </p:txBody>
      </p:sp>
      <p:grpSp>
        <p:nvGrpSpPr>
          <p:cNvPr id="8" name="Group 14">
            <a:extLst>
              <a:ext uri="{FF2B5EF4-FFF2-40B4-BE49-F238E27FC236}">
                <a16:creationId xmlns:a16="http://schemas.microsoft.com/office/drawing/2014/main" id="{F93E5BDE-D34C-4A8D-AB8E-E843CE5D6BAE}"/>
              </a:ext>
            </a:extLst>
          </p:cNvPr>
          <p:cNvGrpSpPr>
            <a:grpSpLocks/>
          </p:cNvGrpSpPr>
          <p:nvPr/>
        </p:nvGrpSpPr>
        <p:grpSpPr bwMode="auto">
          <a:xfrm>
            <a:off x="4836629" y="1827808"/>
            <a:ext cx="3851275" cy="4319587"/>
            <a:chOff x="95" y="1009"/>
            <a:chExt cx="2732" cy="3221"/>
          </a:xfrm>
        </p:grpSpPr>
        <p:pic>
          <p:nvPicPr>
            <p:cNvPr id="9" name="Picture 15" descr="Image 3">
              <a:extLst>
                <a:ext uri="{FF2B5EF4-FFF2-40B4-BE49-F238E27FC236}">
                  <a16:creationId xmlns:a16="http://schemas.microsoft.com/office/drawing/2014/main" id="{E51EFE1E-3622-4AE9-A854-B8F27B6C42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" y="1009"/>
              <a:ext cx="2732" cy="3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Line 16">
              <a:extLst>
                <a:ext uri="{FF2B5EF4-FFF2-40B4-BE49-F238E27FC236}">
                  <a16:creationId xmlns:a16="http://schemas.microsoft.com/office/drawing/2014/main" id="{8FE4B3ED-9B36-4605-8A10-48612FADBE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78" y="1249"/>
              <a:ext cx="479" cy="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  <p:sp>
          <p:nvSpPr>
            <p:cNvPr id="11" name="Line 17">
              <a:extLst>
                <a:ext uri="{FF2B5EF4-FFF2-40B4-BE49-F238E27FC236}">
                  <a16:creationId xmlns:a16="http://schemas.microsoft.com/office/drawing/2014/main" id="{9B849931-F290-4A33-A126-5801413630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30" y="1998"/>
              <a:ext cx="696" cy="11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  <p:sp>
          <p:nvSpPr>
            <p:cNvPr id="12" name="Text Box 18">
              <a:extLst>
                <a:ext uri="{FF2B5EF4-FFF2-40B4-BE49-F238E27FC236}">
                  <a16:creationId xmlns:a16="http://schemas.microsoft.com/office/drawing/2014/main" id="{48301D4F-961E-4A47-BFB9-0C138348DA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5" y="1706"/>
              <a:ext cx="111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>
                  <a:latin typeface="Gill Sans MT" pitchFamily="34" charset="0"/>
                </a:rPr>
                <a:t>Risque de dénoyage Oligocène</a:t>
              </a:r>
            </a:p>
          </p:txBody>
        </p:sp>
        <p:sp>
          <p:nvSpPr>
            <p:cNvPr id="13" name="Text Box 19">
              <a:extLst>
                <a:ext uri="{FF2B5EF4-FFF2-40B4-BE49-F238E27FC236}">
                  <a16:creationId xmlns:a16="http://schemas.microsoft.com/office/drawing/2014/main" id="{A0101AF7-1E5C-4A73-8D6A-C3D08FA27C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2" y="1109"/>
              <a:ext cx="1370" cy="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1200">
                  <a:latin typeface="Gill Sans MT" pitchFamily="34" charset="0"/>
                </a:rPr>
                <a:t>Risque de salinisation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>
                  <a:latin typeface="Gill Sans MT" pitchFamily="34" charset="0"/>
                </a:rPr>
                <a:t>Éocène inférieur à moyen</a:t>
              </a:r>
            </a:p>
          </p:txBody>
        </p:sp>
      </p:grpSp>
      <p:sp>
        <p:nvSpPr>
          <p:cNvPr id="15" name="ZoneTexte 16">
            <a:extLst>
              <a:ext uri="{FF2B5EF4-FFF2-40B4-BE49-F238E27FC236}">
                <a16:creationId xmlns:a16="http://schemas.microsoft.com/office/drawing/2014/main" id="{CA62BBE0-547E-441C-AED7-868E3E108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3245" y="6244233"/>
            <a:ext cx="42322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2060"/>
                </a:solidFill>
                <a:latin typeface="Gill Sans MT" pitchFamily="34" charset="0"/>
              </a:rPr>
              <a:t>et des enjeux avals encore à préciser…</a:t>
            </a:r>
          </a:p>
        </p:txBody>
      </p:sp>
    </p:spTree>
    <p:extLst>
      <p:ext uri="{BB962C8B-B14F-4D97-AF65-F5344CB8AC3E}">
        <p14:creationId xmlns:p14="http://schemas.microsoft.com/office/powerpoint/2010/main" val="97929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9" name="Groupe 16"/>
          <p:cNvGrpSpPr>
            <a:grpSpLocks/>
          </p:cNvGrpSpPr>
          <p:nvPr/>
        </p:nvGrpSpPr>
        <p:grpSpPr bwMode="auto">
          <a:xfrm>
            <a:off x="4600408" y="2358996"/>
            <a:ext cx="1671375" cy="2940876"/>
            <a:chOff x="4146484" y="2578917"/>
            <a:chExt cx="1996235" cy="3442618"/>
          </a:xfrm>
        </p:grpSpPr>
        <p:sp>
          <p:nvSpPr>
            <p:cNvPr id="22542" name="ZoneTexte 5"/>
            <p:cNvSpPr txBox="1">
              <a:spLocks noChangeArrowheads="1"/>
            </p:cNvSpPr>
            <p:nvPr/>
          </p:nvSpPr>
          <p:spPr bwMode="auto">
            <a:xfrm>
              <a:off x="4146484" y="2578917"/>
              <a:ext cx="1835863" cy="864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47%</a:t>
              </a:r>
            </a:p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Agriculture 47 %</a:t>
              </a:r>
            </a:p>
          </p:txBody>
        </p:sp>
        <p:sp>
          <p:nvSpPr>
            <p:cNvPr id="22543" name="ZoneTexte 1"/>
            <p:cNvSpPr txBox="1">
              <a:spLocks noChangeArrowheads="1"/>
            </p:cNvSpPr>
            <p:nvPr/>
          </p:nvSpPr>
          <p:spPr bwMode="auto">
            <a:xfrm>
              <a:off x="5063219" y="4164477"/>
              <a:ext cx="1079500" cy="360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93%</a:t>
              </a:r>
            </a:p>
          </p:txBody>
        </p:sp>
        <p:sp>
          <p:nvSpPr>
            <p:cNvPr id="22544" name="ZoneTexte 4"/>
            <p:cNvSpPr txBox="1">
              <a:spLocks noChangeArrowheads="1"/>
            </p:cNvSpPr>
            <p:nvPr/>
          </p:nvSpPr>
          <p:spPr bwMode="auto">
            <a:xfrm>
              <a:off x="4348099" y="5661248"/>
              <a:ext cx="1079500" cy="360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92%</a:t>
              </a:r>
            </a:p>
          </p:txBody>
        </p:sp>
      </p:grpSp>
      <p:sp>
        <p:nvSpPr>
          <p:cNvPr id="22538" name="ZoneTexte 1"/>
          <p:cNvSpPr txBox="1">
            <a:spLocks noChangeArrowheads="1"/>
          </p:cNvSpPr>
          <p:nvPr/>
        </p:nvSpPr>
        <p:spPr bwMode="auto">
          <a:xfrm>
            <a:off x="1907704" y="3271064"/>
            <a:ext cx="1800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/>
            <a:r>
              <a:rPr lang="fr-FR" altLang="fr-FR" sz="1600" b="1" dirty="0">
                <a:solidFill>
                  <a:schemeClr val="bg1"/>
                </a:solidFill>
                <a:latin typeface="+mn-lt"/>
              </a:rPr>
              <a:t>AEP 3%</a:t>
            </a:r>
          </a:p>
          <a:p>
            <a:pPr algn="r" eaLnBrk="1" hangingPunct="1"/>
            <a:r>
              <a:rPr lang="fr-FR" altLang="fr-FR" sz="1600" b="1" dirty="0">
                <a:solidFill>
                  <a:schemeClr val="bg1"/>
                </a:solidFill>
                <a:latin typeface="+mn-lt"/>
              </a:rPr>
              <a:t>Industrie 27%</a:t>
            </a:r>
          </a:p>
          <a:p>
            <a:pPr algn="r" eaLnBrk="1" hangingPunct="1"/>
            <a:r>
              <a:rPr lang="fr-FR" altLang="fr-FR" sz="1600" b="1" dirty="0">
                <a:solidFill>
                  <a:schemeClr val="bg1"/>
                </a:solidFill>
                <a:latin typeface="+mn-lt"/>
              </a:rPr>
              <a:t>Agriculture 70%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4552460" y="1916832"/>
            <a:ext cx="4513262" cy="3856037"/>
            <a:chOff x="3798888" y="2030413"/>
            <a:chExt cx="4513262" cy="3856037"/>
          </a:xfrm>
        </p:grpSpPr>
        <p:sp>
          <p:nvSpPr>
            <p:cNvPr id="13" name="ZoneTexte 5"/>
            <p:cNvSpPr txBox="1">
              <a:spLocks noChangeArrowheads="1"/>
            </p:cNvSpPr>
            <p:nvPr/>
          </p:nvSpPr>
          <p:spPr bwMode="auto">
            <a:xfrm>
              <a:off x="3846835" y="2472576"/>
              <a:ext cx="153710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47%</a:t>
              </a:r>
            </a:p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Agriculture 47 %</a:t>
              </a:r>
            </a:p>
          </p:txBody>
        </p:sp>
        <p:sp>
          <p:nvSpPr>
            <p:cNvPr id="14" name="ZoneTexte 1"/>
            <p:cNvSpPr txBox="1">
              <a:spLocks noChangeArrowheads="1"/>
            </p:cNvSpPr>
            <p:nvPr/>
          </p:nvSpPr>
          <p:spPr bwMode="auto">
            <a:xfrm>
              <a:off x="4614384" y="3827051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93%</a:t>
              </a:r>
            </a:p>
          </p:txBody>
        </p:sp>
        <p:sp>
          <p:nvSpPr>
            <p:cNvPr id="15" name="ZoneTexte 4"/>
            <p:cNvSpPr txBox="1">
              <a:spLocks noChangeArrowheads="1"/>
            </p:cNvSpPr>
            <p:nvPr/>
          </p:nvSpPr>
          <p:spPr bwMode="auto">
            <a:xfrm>
              <a:off x="4015640" y="5105676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92%</a:t>
              </a:r>
            </a:p>
          </p:txBody>
        </p:sp>
        <p:grpSp>
          <p:nvGrpSpPr>
            <p:cNvPr id="16" name="Group 19"/>
            <p:cNvGrpSpPr>
              <a:grpSpLocks noChangeAspect="1"/>
            </p:cNvGrpSpPr>
            <p:nvPr/>
          </p:nvGrpSpPr>
          <p:grpSpPr bwMode="auto">
            <a:xfrm>
              <a:off x="3798888" y="2030413"/>
              <a:ext cx="4513262" cy="3856037"/>
              <a:chOff x="2393" y="1279"/>
              <a:chExt cx="2843" cy="2429"/>
            </a:xfrm>
          </p:grpSpPr>
          <p:sp>
            <p:nvSpPr>
              <p:cNvPr id="17" name="AutoShape 18"/>
              <p:cNvSpPr>
                <a:spLocks noChangeAspect="1" noChangeArrowheads="1" noTextEdit="1"/>
              </p:cNvSpPr>
              <p:nvPr/>
            </p:nvSpPr>
            <p:spPr bwMode="auto">
              <a:xfrm>
                <a:off x="2393" y="1279"/>
                <a:ext cx="2843" cy="2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8" name="Freeform 20"/>
              <p:cNvSpPr>
                <a:spLocks/>
              </p:cNvSpPr>
              <p:nvPr/>
            </p:nvSpPr>
            <p:spPr bwMode="auto">
              <a:xfrm>
                <a:off x="2426" y="1312"/>
                <a:ext cx="942" cy="1142"/>
              </a:xfrm>
              <a:custGeom>
                <a:avLst/>
                <a:gdLst>
                  <a:gd name="T0" fmla="*/ 0 w 2999"/>
                  <a:gd name="T1" fmla="*/ 3567 h 3567"/>
                  <a:gd name="T2" fmla="*/ 2999 w 2999"/>
                  <a:gd name="T3" fmla="*/ 1637 h 3567"/>
                  <a:gd name="T4" fmla="*/ 0 w 2999"/>
                  <a:gd name="T5" fmla="*/ 0 h 3567"/>
                  <a:gd name="T6" fmla="*/ 0 w 2999"/>
                  <a:gd name="T7" fmla="*/ 3567 h 3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99" h="3567">
                    <a:moveTo>
                      <a:pt x="0" y="3567"/>
                    </a:moveTo>
                    <a:lnTo>
                      <a:pt x="2999" y="1637"/>
                    </a:lnTo>
                    <a:cubicBezTo>
                      <a:pt x="2343" y="616"/>
                      <a:pt x="1213" y="0"/>
                      <a:pt x="0" y="0"/>
                    </a:cubicBezTo>
                    <a:lnTo>
                      <a:pt x="0" y="3567"/>
                    </a:ln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9" name="Rectangle 23"/>
              <p:cNvSpPr>
                <a:spLocks noChangeArrowheads="1"/>
              </p:cNvSpPr>
              <p:nvPr/>
            </p:nvSpPr>
            <p:spPr bwMode="auto">
              <a:xfrm>
                <a:off x="3807" y="1358"/>
                <a:ext cx="60" cy="62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0" name="Rectangle 24"/>
              <p:cNvSpPr>
                <a:spLocks noChangeArrowheads="1"/>
              </p:cNvSpPr>
              <p:nvPr/>
            </p:nvSpPr>
            <p:spPr bwMode="auto">
              <a:xfrm>
                <a:off x="3900" y="1300"/>
                <a:ext cx="1201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 non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21" name="Rectangle 25"/>
              <p:cNvSpPr>
                <a:spLocks noChangeArrowheads="1"/>
              </p:cNvSpPr>
              <p:nvPr/>
            </p:nvSpPr>
            <p:spPr bwMode="auto">
              <a:xfrm>
                <a:off x="3900" y="1444"/>
                <a:ext cx="615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déficitaires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</p:grpSp>
      </p:grpSp>
      <p:sp>
        <p:nvSpPr>
          <p:cNvPr id="22" name="ZoneTexte 5"/>
          <p:cNvSpPr txBox="1">
            <a:spLocks noChangeArrowheads="1"/>
          </p:cNvSpPr>
          <p:nvPr/>
        </p:nvSpPr>
        <p:spPr bwMode="auto">
          <a:xfrm>
            <a:off x="4600407" y="2379935"/>
            <a:ext cx="1537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47%</a:t>
            </a:r>
          </a:p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Agriculture 47 %</a:t>
            </a:r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2411760" y="20198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r>
              <a:rPr lang="fr-FR" altLang="fr-FR" sz="2400" b="1" dirty="0">
                <a:solidFill>
                  <a:srgbClr val="0077D4"/>
                </a:solidFill>
                <a:latin typeface="+mn-lt"/>
                <a:ea typeface="+mj-ea"/>
                <a:cs typeface="+mj-cs"/>
              </a:rPr>
              <a:t>Un situation préoccupante…</a:t>
            </a:r>
          </a:p>
          <a:p>
            <a:pPr algn="r"/>
            <a:r>
              <a:rPr lang="fr-FR" altLang="fr-FR" sz="2400" b="1" dirty="0">
                <a:solidFill>
                  <a:srgbClr val="0077D4"/>
                </a:solidFill>
                <a:latin typeface="+mn-lt"/>
                <a:ea typeface="+mj-ea"/>
                <a:cs typeface="+mj-cs"/>
              </a:rPr>
              <a:t>mais pas dramatique</a:t>
            </a:r>
          </a:p>
        </p:txBody>
      </p:sp>
      <p:grpSp>
        <p:nvGrpSpPr>
          <p:cNvPr id="39" name="Groupe 38"/>
          <p:cNvGrpSpPr/>
          <p:nvPr/>
        </p:nvGrpSpPr>
        <p:grpSpPr>
          <a:xfrm>
            <a:off x="4552460" y="1916832"/>
            <a:ext cx="4513262" cy="3856037"/>
            <a:chOff x="3798888" y="2030413"/>
            <a:chExt cx="4513262" cy="3856037"/>
          </a:xfrm>
        </p:grpSpPr>
        <p:sp>
          <p:nvSpPr>
            <p:cNvPr id="40" name="ZoneTexte 5"/>
            <p:cNvSpPr txBox="1">
              <a:spLocks noChangeArrowheads="1"/>
            </p:cNvSpPr>
            <p:nvPr/>
          </p:nvSpPr>
          <p:spPr bwMode="auto">
            <a:xfrm>
              <a:off x="3846835" y="2472576"/>
              <a:ext cx="153710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47%</a:t>
              </a:r>
            </a:p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Agriculture 47 %</a:t>
              </a:r>
            </a:p>
          </p:txBody>
        </p:sp>
        <p:sp>
          <p:nvSpPr>
            <p:cNvPr id="41" name="ZoneTexte 1"/>
            <p:cNvSpPr txBox="1">
              <a:spLocks noChangeArrowheads="1"/>
            </p:cNvSpPr>
            <p:nvPr/>
          </p:nvSpPr>
          <p:spPr bwMode="auto">
            <a:xfrm>
              <a:off x="4614384" y="3827051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93%</a:t>
              </a:r>
            </a:p>
          </p:txBody>
        </p:sp>
        <p:sp>
          <p:nvSpPr>
            <p:cNvPr id="42" name="ZoneTexte 4"/>
            <p:cNvSpPr txBox="1">
              <a:spLocks noChangeArrowheads="1"/>
            </p:cNvSpPr>
            <p:nvPr/>
          </p:nvSpPr>
          <p:spPr bwMode="auto">
            <a:xfrm>
              <a:off x="4015640" y="5105676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92%</a:t>
              </a:r>
            </a:p>
          </p:txBody>
        </p:sp>
        <p:grpSp>
          <p:nvGrpSpPr>
            <p:cNvPr id="43" name="Group 19"/>
            <p:cNvGrpSpPr>
              <a:grpSpLocks noChangeAspect="1"/>
            </p:cNvGrpSpPr>
            <p:nvPr/>
          </p:nvGrpSpPr>
          <p:grpSpPr bwMode="auto">
            <a:xfrm>
              <a:off x="3798888" y="2030413"/>
              <a:ext cx="4513262" cy="3856037"/>
              <a:chOff x="2393" y="1279"/>
              <a:chExt cx="2843" cy="2429"/>
            </a:xfrm>
          </p:grpSpPr>
          <p:sp>
            <p:nvSpPr>
              <p:cNvPr id="44" name="AutoShape 18"/>
              <p:cNvSpPr>
                <a:spLocks noChangeAspect="1" noChangeArrowheads="1" noTextEdit="1"/>
              </p:cNvSpPr>
              <p:nvPr/>
            </p:nvSpPr>
            <p:spPr bwMode="auto">
              <a:xfrm>
                <a:off x="2393" y="1279"/>
                <a:ext cx="2843" cy="2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45" name="Freeform 20"/>
              <p:cNvSpPr>
                <a:spLocks/>
              </p:cNvSpPr>
              <p:nvPr/>
            </p:nvSpPr>
            <p:spPr bwMode="auto">
              <a:xfrm>
                <a:off x="2426" y="1312"/>
                <a:ext cx="942" cy="1142"/>
              </a:xfrm>
              <a:custGeom>
                <a:avLst/>
                <a:gdLst>
                  <a:gd name="T0" fmla="*/ 0 w 2999"/>
                  <a:gd name="T1" fmla="*/ 3567 h 3567"/>
                  <a:gd name="T2" fmla="*/ 2999 w 2999"/>
                  <a:gd name="T3" fmla="*/ 1637 h 3567"/>
                  <a:gd name="T4" fmla="*/ 0 w 2999"/>
                  <a:gd name="T5" fmla="*/ 0 h 3567"/>
                  <a:gd name="T6" fmla="*/ 0 w 2999"/>
                  <a:gd name="T7" fmla="*/ 3567 h 3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99" h="3567">
                    <a:moveTo>
                      <a:pt x="0" y="3567"/>
                    </a:moveTo>
                    <a:lnTo>
                      <a:pt x="2999" y="1637"/>
                    </a:lnTo>
                    <a:cubicBezTo>
                      <a:pt x="2343" y="616"/>
                      <a:pt x="1213" y="0"/>
                      <a:pt x="0" y="0"/>
                    </a:cubicBezTo>
                    <a:lnTo>
                      <a:pt x="0" y="3567"/>
                    </a:ln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46" name="Freeform 21"/>
              <p:cNvSpPr>
                <a:spLocks/>
              </p:cNvSpPr>
              <p:nvPr/>
            </p:nvSpPr>
            <p:spPr bwMode="auto">
              <a:xfrm>
                <a:off x="2438" y="1876"/>
                <a:ext cx="1180" cy="1236"/>
              </a:xfrm>
              <a:custGeom>
                <a:avLst/>
                <a:gdLst>
                  <a:gd name="T0" fmla="*/ 0 w 3756"/>
                  <a:gd name="T1" fmla="*/ 1930 h 3860"/>
                  <a:gd name="T2" fmla="*/ 3000 w 3756"/>
                  <a:gd name="T3" fmla="*/ 3860 h 3860"/>
                  <a:gd name="T4" fmla="*/ 3000 w 3756"/>
                  <a:gd name="T5" fmla="*/ 0 h 3860"/>
                  <a:gd name="T6" fmla="*/ 0 w 3756"/>
                  <a:gd name="T7" fmla="*/ 1930 h 3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56" h="3860">
                    <a:moveTo>
                      <a:pt x="0" y="1930"/>
                    </a:moveTo>
                    <a:lnTo>
                      <a:pt x="3000" y="3860"/>
                    </a:lnTo>
                    <a:cubicBezTo>
                      <a:pt x="3756" y="2684"/>
                      <a:pt x="3756" y="1175"/>
                      <a:pt x="3000" y="0"/>
                    </a:cubicBezTo>
                    <a:lnTo>
                      <a:pt x="0" y="1930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47" name="Rectangle 23"/>
              <p:cNvSpPr>
                <a:spLocks noChangeArrowheads="1"/>
              </p:cNvSpPr>
              <p:nvPr/>
            </p:nvSpPr>
            <p:spPr bwMode="auto">
              <a:xfrm>
                <a:off x="3807" y="1358"/>
                <a:ext cx="60" cy="62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48" name="Rectangle 24"/>
              <p:cNvSpPr>
                <a:spLocks noChangeArrowheads="1"/>
              </p:cNvSpPr>
              <p:nvPr/>
            </p:nvSpPr>
            <p:spPr bwMode="auto">
              <a:xfrm>
                <a:off x="3900" y="1300"/>
                <a:ext cx="1201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 non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49" name="Rectangle 25"/>
              <p:cNvSpPr>
                <a:spLocks noChangeArrowheads="1"/>
              </p:cNvSpPr>
              <p:nvPr/>
            </p:nvSpPr>
            <p:spPr bwMode="auto">
              <a:xfrm>
                <a:off x="3900" y="1444"/>
                <a:ext cx="615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déficitaires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50" name="Rectangle 26"/>
              <p:cNvSpPr>
                <a:spLocks noChangeArrowheads="1"/>
              </p:cNvSpPr>
              <p:nvPr/>
            </p:nvSpPr>
            <p:spPr bwMode="auto">
              <a:xfrm>
                <a:off x="3807" y="1681"/>
                <a:ext cx="60" cy="62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51" name="Rectangle 27"/>
              <p:cNvSpPr>
                <a:spLocks noChangeArrowheads="1"/>
              </p:cNvSpPr>
              <p:nvPr/>
            </p:nvSpPr>
            <p:spPr bwMode="auto">
              <a:xfrm>
                <a:off x="3900" y="1624"/>
                <a:ext cx="1066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 à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52" name="Rectangle 28"/>
              <p:cNvSpPr>
                <a:spLocks noChangeArrowheads="1"/>
              </p:cNvSpPr>
              <p:nvPr/>
            </p:nvSpPr>
            <p:spPr bwMode="auto">
              <a:xfrm>
                <a:off x="3900" y="1767"/>
                <a:ext cx="539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l'équilibre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</p:grpSp>
      </p:grpSp>
      <p:sp>
        <p:nvSpPr>
          <p:cNvPr id="53" name="ZoneTexte 5"/>
          <p:cNvSpPr txBox="1">
            <a:spLocks noChangeArrowheads="1"/>
          </p:cNvSpPr>
          <p:nvPr/>
        </p:nvSpPr>
        <p:spPr bwMode="auto">
          <a:xfrm>
            <a:off x="4600407" y="2379935"/>
            <a:ext cx="1537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47%</a:t>
            </a:r>
          </a:p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Agriculture 47 %</a:t>
            </a:r>
          </a:p>
        </p:txBody>
      </p:sp>
      <p:sp>
        <p:nvSpPr>
          <p:cNvPr id="54" name="ZoneTexte 1"/>
          <p:cNvSpPr txBox="1">
            <a:spLocks noChangeArrowheads="1"/>
          </p:cNvSpPr>
          <p:nvPr/>
        </p:nvSpPr>
        <p:spPr bwMode="auto">
          <a:xfrm>
            <a:off x="5367956" y="3734410"/>
            <a:ext cx="9038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93%</a:t>
            </a:r>
          </a:p>
        </p:txBody>
      </p:sp>
      <p:grpSp>
        <p:nvGrpSpPr>
          <p:cNvPr id="55" name="Groupe 54"/>
          <p:cNvGrpSpPr/>
          <p:nvPr/>
        </p:nvGrpSpPr>
        <p:grpSpPr>
          <a:xfrm>
            <a:off x="4552460" y="1916832"/>
            <a:ext cx="4513262" cy="3856037"/>
            <a:chOff x="3798888" y="2030413"/>
            <a:chExt cx="4513262" cy="3856037"/>
          </a:xfrm>
        </p:grpSpPr>
        <p:sp>
          <p:nvSpPr>
            <p:cNvPr id="56" name="ZoneTexte 5"/>
            <p:cNvSpPr txBox="1">
              <a:spLocks noChangeArrowheads="1"/>
            </p:cNvSpPr>
            <p:nvPr/>
          </p:nvSpPr>
          <p:spPr bwMode="auto">
            <a:xfrm>
              <a:off x="3846835" y="2472576"/>
              <a:ext cx="153710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47%</a:t>
              </a:r>
            </a:p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Agriculture 47 %</a:t>
              </a:r>
            </a:p>
          </p:txBody>
        </p:sp>
        <p:sp>
          <p:nvSpPr>
            <p:cNvPr id="57" name="ZoneTexte 1"/>
            <p:cNvSpPr txBox="1">
              <a:spLocks noChangeArrowheads="1"/>
            </p:cNvSpPr>
            <p:nvPr/>
          </p:nvSpPr>
          <p:spPr bwMode="auto">
            <a:xfrm>
              <a:off x="4614384" y="3827051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93%</a:t>
              </a:r>
            </a:p>
          </p:txBody>
        </p:sp>
        <p:sp>
          <p:nvSpPr>
            <p:cNvPr id="58" name="ZoneTexte 4"/>
            <p:cNvSpPr txBox="1">
              <a:spLocks noChangeArrowheads="1"/>
            </p:cNvSpPr>
            <p:nvPr/>
          </p:nvSpPr>
          <p:spPr bwMode="auto">
            <a:xfrm>
              <a:off x="4015640" y="5105676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92%</a:t>
              </a:r>
            </a:p>
          </p:txBody>
        </p:sp>
        <p:grpSp>
          <p:nvGrpSpPr>
            <p:cNvPr id="59" name="Group 19"/>
            <p:cNvGrpSpPr>
              <a:grpSpLocks noChangeAspect="1"/>
            </p:cNvGrpSpPr>
            <p:nvPr/>
          </p:nvGrpSpPr>
          <p:grpSpPr bwMode="auto">
            <a:xfrm>
              <a:off x="3798888" y="2030413"/>
              <a:ext cx="4513262" cy="3856037"/>
              <a:chOff x="2393" y="1279"/>
              <a:chExt cx="2843" cy="2429"/>
            </a:xfrm>
          </p:grpSpPr>
          <p:sp>
            <p:nvSpPr>
              <p:cNvPr id="60" name="AutoShape 18"/>
              <p:cNvSpPr>
                <a:spLocks noChangeAspect="1" noChangeArrowheads="1" noTextEdit="1"/>
              </p:cNvSpPr>
              <p:nvPr/>
            </p:nvSpPr>
            <p:spPr bwMode="auto">
              <a:xfrm>
                <a:off x="2393" y="1279"/>
                <a:ext cx="2843" cy="2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1" name="Freeform 20"/>
              <p:cNvSpPr>
                <a:spLocks/>
              </p:cNvSpPr>
              <p:nvPr/>
            </p:nvSpPr>
            <p:spPr bwMode="auto">
              <a:xfrm>
                <a:off x="2426" y="1312"/>
                <a:ext cx="942" cy="1142"/>
              </a:xfrm>
              <a:custGeom>
                <a:avLst/>
                <a:gdLst>
                  <a:gd name="T0" fmla="*/ 0 w 2999"/>
                  <a:gd name="T1" fmla="*/ 3567 h 3567"/>
                  <a:gd name="T2" fmla="*/ 2999 w 2999"/>
                  <a:gd name="T3" fmla="*/ 1637 h 3567"/>
                  <a:gd name="T4" fmla="*/ 0 w 2999"/>
                  <a:gd name="T5" fmla="*/ 0 h 3567"/>
                  <a:gd name="T6" fmla="*/ 0 w 2999"/>
                  <a:gd name="T7" fmla="*/ 3567 h 3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99" h="3567">
                    <a:moveTo>
                      <a:pt x="0" y="3567"/>
                    </a:moveTo>
                    <a:lnTo>
                      <a:pt x="2999" y="1637"/>
                    </a:lnTo>
                    <a:cubicBezTo>
                      <a:pt x="2343" y="616"/>
                      <a:pt x="1213" y="0"/>
                      <a:pt x="0" y="0"/>
                    </a:cubicBezTo>
                    <a:lnTo>
                      <a:pt x="0" y="3567"/>
                    </a:ln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2" name="Freeform 21"/>
              <p:cNvSpPr>
                <a:spLocks/>
              </p:cNvSpPr>
              <p:nvPr/>
            </p:nvSpPr>
            <p:spPr bwMode="auto">
              <a:xfrm>
                <a:off x="2438" y="1876"/>
                <a:ext cx="1180" cy="1236"/>
              </a:xfrm>
              <a:custGeom>
                <a:avLst/>
                <a:gdLst>
                  <a:gd name="T0" fmla="*/ 0 w 3756"/>
                  <a:gd name="T1" fmla="*/ 1930 h 3860"/>
                  <a:gd name="T2" fmla="*/ 3000 w 3756"/>
                  <a:gd name="T3" fmla="*/ 3860 h 3860"/>
                  <a:gd name="T4" fmla="*/ 3000 w 3756"/>
                  <a:gd name="T5" fmla="*/ 0 h 3860"/>
                  <a:gd name="T6" fmla="*/ 0 w 3756"/>
                  <a:gd name="T7" fmla="*/ 1930 h 3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56" h="3860">
                    <a:moveTo>
                      <a:pt x="0" y="1930"/>
                    </a:moveTo>
                    <a:lnTo>
                      <a:pt x="3000" y="3860"/>
                    </a:lnTo>
                    <a:cubicBezTo>
                      <a:pt x="3756" y="2684"/>
                      <a:pt x="3756" y="1175"/>
                      <a:pt x="3000" y="0"/>
                    </a:cubicBezTo>
                    <a:lnTo>
                      <a:pt x="0" y="1930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3" name="Freeform 22"/>
              <p:cNvSpPr>
                <a:spLocks/>
              </p:cNvSpPr>
              <p:nvPr/>
            </p:nvSpPr>
            <p:spPr bwMode="auto">
              <a:xfrm>
                <a:off x="2432" y="2544"/>
                <a:ext cx="941" cy="1143"/>
              </a:xfrm>
              <a:custGeom>
                <a:avLst/>
                <a:gdLst>
                  <a:gd name="T0" fmla="*/ 0 w 2999"/>
                  <a:gd name="T1" fmla="*/ 0 h 3567"/>
                  <a:gd name="T2" fmla="*/ 0 w 2999"/>
                  <a:gd name="T3" fmla="*/ 3567 h 3567"/>
                  <a:gd name="T4" fmla="*/ 2999 w 2999"/>
                  <a:gd name="T5" fmla="*/ 1930 h 3567"/>
                  <a:gd name="T6" fmla="*/ 0 w 2999"/>
                  <a:gd name="T7" fmla="*/ 0 h 3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99" h="3567">
                    <a:moveTo>
                      <a:pt x="0" y="0"/>
                    </a:moveTo>
                    <a:lnTo>
                      <a:pt x="0" y="3567"/>
                    </a:lnTo>
                    <a:cubicBezTo>
                      <a:pt x="1213" y="3567"/>
                      <a:pt x="2343" y="2950"/>
                      <a:pt x="2999" y="193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06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4" name="Rectangle 23"/>
              <p:cNvSpPr>
                <a:spLocks noChangeArrowheads="1"/>
              </p:cNvSpPr>
              <p:nvPr/>
            </p:nvSpPr>
            <p:spPr bwMode="auto">
              <a:xfrm>
                <a:off x="3807" y="1358"/>
                <a:ext cx="60" cy="62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5" name="Rectangle 24"/>
              <p:cNvSpPr>
                <a:spLocks noChangeArrowheads="1"/>
              </p:cNvSpPr>
              <p:nvPr/>
            </p:nvSpPr>
            <p:spPr bwMode="auto">
              <a:xfrm>
                <a:off x="3900" y="1300"/>
                <a:ext cx="1201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 non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66" name="Rectangle 25"/>
              <p:cNvSpPr>
                <a:spLocks noChangeArrowheads="1"/>
              </p:cNvSpPr>
              <p:nvPr/>
            </p:nvSpPr>
            <p:spPr bwMode="auto">
              <a:xfrm>
                <a:off x="3900" y="1444"/>
                <a:ext cx="615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déficitaires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67" name="Rectangle 26"/>
              <p:cNvSpPr>
                <a:spLocks noChangeArrowheads="1"/>
              </p:cNvSpPr>
              <p:nvPr/>
            </p:nvSpPr>
            <p:spPr bwMode="auto">
              <a:xfrm>
                <a:off x="3807" y="1681"/>
                <a:ext cx="60" cy="62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8" name="Rectangle 27"/>
              <p:cNvSpPr>
                <a:spLocks noChangeArrowheads="1"/>
              </p:cNvSpPr>
              <p:nvPr/>
            </p:nvSpPr>
            <p:spPr bwMode="auto">
              <a:xfrm>
                <a:off x="3900" y="1624"/>
                <a:ext cx="1066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 à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69" name="Rectangle 28"/>
              <p:cNvSpPr>
                <a:spLocks noChangeArrowheads="1"/>
              </p:cNvSpPr>
              <p:nvPr/>
            </p:nvSpPr>
            <p:spPr bwMode="auto">
              <a:xfrm>
                <a:off x="3900" y="1767"/>
                <a:ext cx="539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l'équilibre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70" name="Rectangle 29"/>
              <p:cNvSpPr>
                <a:spLocks noChangeArrowheads="1"/>
              </p:cNvSpPr>
              <p:nvPr/>
            </p:nvSpPr>
            <p:spPr bwMode="auto">
              <a:xfrm>
                <a:off x="3807" y="2004"/>
                <a:ext cx="60" cy="67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71" name="Rectangle 30"/>
              <p:cNvSpPr>
                <a:spLocks noChangeArrowheads="1"/>
              </p:cNvSpPr>
              <p:nvPr/>
            </p:nvSpPr>
            <p:spPr bwMode="auto">
              <a:xfrm>
                <a:off x="3900" y="1946"/>
                <a:ext cx="966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72" name="Rectangle 31"/>
              <p:cNvSpPr>
                <a:spLocks noChangeArrowheads="1"/>
              </p:cNvSpPr>
              <p:nvPr/>
            </p:nvSpPr>
            <p:spPr bwMode="auto">
              <a:xfrm>
                <a:off x="3900" y="2090"/>
                <a:ext cx="615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déficitaires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</p:grpSp>
      </p:grpSp>
      <p:sp>
        <p:nvSpPr>
          <p:cNvPr id="73" name="ZoneTexte 5"/>
          <p:cNvSpPr txBox="1">
            <a:spLocks noChangeArrowheads="1"/>
          </p:cNvSpPr>
          <p:nvPr/>
        </p:nvSpPr>
        <p:spPr bwMode="auto">
          <a:xfrm>
            <a:off x="4600406" y="2379935"/>
            <a:ext cx="16713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47%</a:t>
            </a:r>
          </a:p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Agriculture 47 %</a:t>
            </a:r>
          </a:p>
        </p:txBody>
      </p:sp>
      <p:sp>
        <p:nvSpPr>
          <p:cNvPr id="74" name="ZoneTexte 1"/>
          <p:cNvSpPr txBox="1">
            <a:spLocks noChangeArrowheads="1"/>
          </p:cNvSpPr>
          <p:nvPr/>
        </p:nvSpPr>
        <p:spPr bwMode="auto">
          <a:xfrm>
            <a:off x="5367956" y="3734410"/>
            <a:ext cx="9038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93%</a:t>
            </a:r>
          </a:p>
        </p:txBody>
      </p:sp>
      <p:sp>
        <p:nvSpPr>
          <p:cNvPr id="75" name="ZoneTexte 4"/>
          <p:cNvSpPr txBox="1">
            <a:spLocks noChangeArrowheads="1"/>
          </p:cNvSpPr>
          <p:nvPr/>
        </p:nvSpPr>
        <p:spPr bwMode="auto">
          <a:xfrm>
            <a:off x="4769212" y="5013035"/>
            <a:ext cx="9038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92%</a:t>
            </a:r>
          </a:p>
        </p:txBody>
      </p:sp>
      <p:sp>
        <p:nvSpPr>
          <p:cNvPr id="7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5C02A1-F801-4892-A062-E12B2C592989}" type="slidenum">
              <a:rPr lang="fr-FR"/>
              <a:pPr>
                <a:defRPr/>
              </a:pPr>
              <a:t>8</a:t>
            </a:fld>
            <a:endParaRPr lang="fr-FR" dirty="0"/>
          </a:p>
        </p:txBody>
      </p:sp>
      <p:sp>
        <p:nvSpPr>
          <p:cNvPr id="78" name="Espace réservé du contenu 2">
            <a:extLst>
              <a:ext uri="{FF2B5EF4-FFF2-40B4-BE49-F238E27FC236}">
                <a16:creationId xmlns:a16="http://schemas.microsoft.com/office/drawing/2014/main" id="{B43F8F44-D1F5-4C61-8D8E-A013C0502C04}"/>
              </a:ext>
            </a:extLst>
          </p:cNvPr>
          <p:cNvSpPr txBox="1">
            <a:spLocks/>
          </p:cNvSpPr>
          <p:nvPr/>
        </p:nvSpPr>
        <p:spPr>
          <a:xfrm>
            <a:off x="546959" y="1983094"/>
            <a:ext cx="4002750" cy="1375049"/>
          </a:xfrm>
          <a:prstGeom prst="rect">
            <a:avLst/>
          </a:prstGeom>
          <a:solidFill>
            <a:srgbClr val="FFC000"/>
          </a:solidFill>
          <a:ln>
            <a:solidFill>
              <a:srgbClr val="0070C0"/>
            </a:solidFill>
          </a:ln>
          <a:effectLst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fr-FR" sz="1900" dirty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75% de l'eau potable provient de ressources :</a:t>
            </a:r>
          </a:p>
          <a:p>
            <a:pPr algn="r">
              <a:spcBef>
                <a:spcPts val="0"/>
              </a:spcBef>
            </a:pPr>
            <a:r>
              <a:rPr lang="fr-FR" sz="1900" dirty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en limite de surexploitation</a:t>
            </a:r>
          </a:p>
          <a:p>
            <a:pPr algn="r">
              <a:spcBef>
                <a:spcPts val="0"/>
              </a:spcBef>
            </a:pPr>
            <a:r>
              <a:rPr lang="fr-FR" sz="1900" dirty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ou surexploitées</a:t>
            </a:r>
          </a:p>
          <a:p>
            <a:pPr marL="0" indent="0">
              <a:buFont typeface="Arial"/>
              <a:buNone/>
            </a:pPr>
            <a:endParaRPr lang="fr-FR" sz="1800" dirty="0"/>
          </a:p>
        </p:txBody>
      </p:sp>
      <p:sp>
        <p:nvSpPr>
          <p:cNvPr id="79" name="Espace réservé du contenu 2">
            <a:extLst>
              <a:ext uri="{FF2B5EF4-FFF2-40B4-BE49-F238E27FC236}">
                <a16:creationId xmlns:a16="http://schemas.microsoft.com/office/drawing/2014/main" id="{889E3761-3F4E-460C-B96D-20C2AC74C0F8}"/>
              </a:ext>
            </a:extLst>
          </p:cNvPr>
          <p:cNvSpPr txBox="1">
            <a:spLocks/>
          </p:cNvSpPr>
          <p:nvPr/>
        </p:nvSpPr>
        <p:spPr>
          <a:xfrm>
            <a:off x="530211" y="3618434"/>
            <a:ext cx="3996055" cy="1375048"/>
          </a:xfrm>
          <a:prstGeom prst="rect">
            <a:avLst/>
          </a:prstGeom>
          <a:solidFill>
            <a:srgbClr val="FFC000"/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</a:pPr>
            <a:r>
              <a:rPr lang="fr-FR" sz="1900" dirty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L'eau potable représente plus de 92% des prélèvements dans les nappes en limite de surexploitation ou surexploitées.</a:t>
            </a:r>
          </a:p>
        </p:txBody>
      </p:sp>
      <p:sp>
        <p:nvSpPr>
          <p:cNvPr id="81" name="Espace réservé du contenu 2">
            <a:extLst>
              <a:ext uri="{FF2B5EF4-FFF2-40B4-BE49-F238E27FC236}">
                <a16:creationId xmlns:a16="http://schemas.microsoft.com/office/drawing/2014/main" id="{2AC1FE52-3DAA-466E-8CCF-D723D824B978}"/>
              </a:ext>
            </a:extLst>
          </p:cNvPr>
          <p:cNvSpPr txBox="1">
            <a:spLocks/>
          </p:cNvSpPr>
          <p:nvPr/>
        </p:nvSpPr>
        <p:spPr>
          <a:xfrm>
            <a:off x="4709268" y="2880445"/>
            <a:ext cx="4199646" cy="1692215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900" dirty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L'enjeu de la gestion des nappes : pérenniser un mode d'approvisionnement en eau potable qui garantit à moindre coût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1900" dirty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</a:rPr>
              <a:t>une très grande sécurité sanitaire.</a:t>
            </a:r>
          </a:p>
        </p:txBody>
      </p:sp>
      <p:sp>
        <p:nvSpPr>
          <p:cNvPr id="82" name="Espace réservé du contenu 2">
            <a:extLst>
              <a:ext uri="{FF2B5EF4-FFF2-40B4-BE49-F238E27FC236}">
                <a16:creationId xmlns:a16="http://schemas.microsoft.com/office/drawing/2014/main" id="{1ACBC7EC-17E5-4574-A66D-F05F31060E20}"/>
              </a:ext>
            </a:extLst>
          </p:cNvPr>
          <p:cNvSpPr txBox="1">
            <a:spLocks/>
          </p:cNvSpPr>
          <p:nvPr/>
        </p:nvSpPr>
        <p:spPr>
          <a:xfrm>
            <a:off x="556337" y="5087010"/>
            <a:ext cx="8391630" cy="1114909"/>
          </a:xfrm>
          <a:prstGeom prst="rect">
            <a:avLst/>
          </a:prstGeom>
          <a:solidFill>
            <a:srgbClr val="00B050"/>
          </a:solidFill>
          <a:ln w="22225">
            <a:solidFill>
              <a:srgbClr val="0070C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900" b="1" dirty="0">
                <a:solidFill>
                  <a:srgbClr val="FFFF00"/>
                </a:solidFill>
                <a:latin typeface="Trebuchet MS" panose="020B0603020202020204" pitchFamily="34" charset="0"/>
              </a:rPr>
              <a:t>Prélevable dans les nappes profondes : 		plus de 220 000 000 m</a:t>
            </a:r>
            <a:r>
              <a:rPr lang="fr-FR" sz="1900" b="1" baseline="30000" dirty="0">
                <a:solidFill>
                  <a:srgbClr val="FFFF00"/>
                </a:solidFill>
                <a:latin typeface="Trebuchet MS" panose="020B0603020202020204" pitchFamily="34" charset="0"/>
              </a:rPr>
              <a:t>3</a:t>
            </a:r>
            <a:r>
              <a:rPr lang="fr-FR" sz="1900" b="1" dirty="0">
                <a:solidFill>
                  <a:srgbClr val="FFFF00"/>
                </a:solidFill>
                <a:latin typeface="Trebuchet MS" panose="020B0603020202020204" pitchFamily="34" charset="0"/>
              </a:rPr>
              <a:t>/an</a:t>
            </a:r>
          </a:p>
          <a:p>
            <a:pPr marL="0" indent="0">
              <a:buNone/>
            </a:pPr>
            <a:r>
              <a:rPr lang="fr-FR" sz="1900" b="1" dirty="0">
                <a:solidFill>
                  <a:srgbClr val="FFFF00"/>
                </a:solidFill>
                <a:latin typeface="Trebuchet MS" panose="020B0603020202020204" pitchFamily="34" charset="0"/>
              </a:rPr>
              <a:t>Nous ne manquons pas d'eau de qualité…</a:t>
            </a:r>
          </a:p>
          <a:p>
            <a:pPr marL="0" indent="0" algn="r">
              <a:buNone/>
            </a:pPr>
            <a:r>
              <a:rPr lang="fr-FR" sz="1900" b="1" dirty="0">
                <a:solidFill>
                  <a:srgbClr val="FFFF00"/>
                </a:solidFill>
                <a:latin typeface="Trebuchet MS" panose="020B0603020202020204" pitchFamily="34" charset="0"/>
              </a:rPr>
              <a:t> nous exploitons mal nos ressources !</a:t>
            </a:r>
          </a:p>
        </p:txBody>
      </p:sp>
    </p:spTree>
    <p:extLst>
      <p:ext uri="{BB962C8B-B14F-4D97-AF65-F5344CB8AC3E}">
        <p14:creationId xmlns:p14="http://schemas.microsoft.com/office/powerpoint/2010/main" val="11697379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1" grpId="0" animBg="1"/>
      <p:bldP spid="8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242325" y="1700808"/>
            <a:ext cx="8659349" cy="387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Pour réduire les prélèvements dans les nappes et garantir ou restaurer le bon état de ces ressources, une stratégie :</a:t>
            </a:r>
          </a:p>
          <a:p>
            <a:pPr lvl="1" eaLnBrk="1" hangingPunct="1">
              <a:spcBef>
                <a:spcPts val="1200"/>
              </a:spcBef>
              <a:buClr>
                <a:srgbClr val="FE5000"/>
              </a:buClr>
              <a:buSzPct val="150000"/>
              <a:buFontTx/>
              <a:buChar char="•"/>
            </a:pP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 priorité à l'</a:t>
            </a:r>
            <a:r>
              <a:rPr lang="fr-FR" altLang="fr-FR" sz="2400" u="sng" dirty="0">
                <a:solidFill>
                  <a:srgbClr val="0070C0"/>
                </a:solidFill>
                <a:latin typeface="+mn-lt"/>
              </a:rPr>
              <a:t>optimisation des usages</a:t>
            </a: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 (économies d'eau et maîtrise des consommations) pour toutes les nappes,</a:t>
            </a:r>
          </a:p>
          <a:p>
            <a:pPr lvl="1" eaLnBrk="1" hangingPunct="1">
              <a:spcBef>
                <a:spcPts val="1200"/>
              </a:spcBef>
              <a:buClr>
                <a:srgbClr val="FE5000"/>
              </a:buClr>
              <a:buSzPct val="150000"/>
              <a:buFontTx/>
              <a:buChar char="•"/>
            </a:pP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 complétée pour les nappes surexploitées par des </a:t>
            </a:r>
            <a:r>
              <a:rPr lang="fr-FR" altLang="fr-FR" sz="2400" u="sng" dirty="0">
                <a:solidFill>
                  <a:srgbClr val="0070C0"/>
                </a:solidFill>
                <a:latin typeface="+mn-lt"/>
              </a:rPr>
              <a:t>substitutions de ressource,</a:t>
            </a:r>
          </a:p>
          <a:p>
            <a:pPr lvl="1" eaLnBrk="1" hangingPunct="1">
              <a:spcBef>
                <a:spcPts val="1200"/>
              </a:spcBef>
              <a:buClr>
                <a:srgbClr val="FE5000"/>
              </a:buClr>
              <a:buSzPct val="150000"/>
              <a:buFontTx/>
              <a:buChar char="•"/>
            </a:pP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 un préalable aux substitutions : un encadrement réglementaire adapté avec la </a:t>
            </a:r>
            <a:r>
              <a:rPr lang="fr-FR" altLang="fr-FR" sz="2400" u="sng" dirty="0">
                <a:solidFill>
                  <a:srgbClr val="0070C0"/>
                </a:solidFill>
                <a:latin typeface="+mn-lt"/>
              </a:rPr>
              <a:t>révision des autorisations de prélèvement</a:t>
            </a:r>
            <a:r>
              <a:rPr lang="fr-FR" altLang="fr-FR" sz="2000" dirty="0">
                <a:solidFill>
                  <a:srgbClr val="0070C0"/>
                </a:solidFill>
                <a:latin typeface="+mn-lt"/>
              </a:rPr>
              <a:t>.</a:t>
            </a:r>
          </a:p>
        </p:txBody>
      </p:sp>
      <p:sp>
        <p:nvSpPr>
          <p:cNvPr id="8195" name="Text Box 22"/>
          <p:cNvSpPr txBox="1">
            <a:spLocks noChangeArrowheads="1"/>
          </p:cNvSpPr>
          <p:nvPr/>
        </p:nvSpPr>
        <p:spPr bwMode="auto">
          <a:xfrm>
            <a:off x="2411760" y="277772"/>
            <a:ext cx="60118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Les orientations de gestion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du SAGE Nappes profondes de Gironde</a:t>
            </a:r>
          </a:p>
        </p:txBody>
      </p:sp>
      <p:sp>
        <p:nvSpPr>
          <p:cNvPr id="4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76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5736" y="2365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  <a:latin typeface="+mn-lt"/>
              </a:rPr>
              <a:t>SAGE Nappes profondes :</a:t>
            </a:r>
            <a:br>
              <a:rPr lang="fr-FR" sz="2800" b="1" dirty="0">
                <a:solidFill>
                  <a:srgbClr val="0077D4"/>
                </a:solidFill>
                <a:latin typeface="+mn-lt"/>
              </a:rPr>
            </a:br>
            <a:r>
              <a:rPr lang="fr-FR" sz="2800" b="1" dirty="0">
                <a:solidFill>
                  <a:srgbClr val="0077D4"/>
                </a:solidFill>
                <a:latin typeface="+mn-lt"/>
              </a:rPr>
              <a:t>Focus sur l'Eocène centre (2003)</a:t>
            </a: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3995936" y="1916832"/>
            <a:ext cx="720725" cy="4608512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 dirty="0">
              <a:latin typeface="+mn-lt"/>
            </a:endParaRPr>
          </a:p>
        </p:txBody>
      </p:sp>
      <p:sp>
        <p:nvSpPr>
          <p:cNvPr id="30" name="Rectangle 3"/>
          <p:cNvSpPr>
            <a:spLocks noChangeArrowheads="1"/>
          </p:cNvSpPr>
          <p:nvPr/>
        </p:nvSpPr>
        <p:spPr bwMode="auto">
          <a:xfrm>
            <a:off x="3995936" y="4247280"/>
            <a:ext cx="720725" cy="2278063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 dirty="0">
              <a:latin typeface="+mn-lt"/>
            </a:endParaRPr>
          </a:p>
        </p:txBody>
      </p:sp>
      <p:sp>
        <p:nvSpPr>
          <p:cNvPr id="31" name="Sous-titre 2"/>
          <p:cNvSpPr>
            <a:spLocks/>
          </p:cNvSpPr>
          <p:nvPr/>
        </p:nvSpPr>
        <p:spPr bwMode="auto">
          <a:xfrm>
            <a:off x="5009534" y="5589736"/>
            <a:ext cx="3930601" cy="8636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L'effet cumulé des économies d'eau et des substitutions doit permettre d'atteindre les objectifs du SAGE.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4000320" y="4999543"/>
            <a:ext cx="720725" cy="1525801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 dirty="0">
              <a:latin typeface="+mn-lt"/>
            </a:endParaRPr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304918" y="1390574"/>
            <a:ext cx="3670821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buFontTx/>
              <a:buNone/>
            </a:pP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Autorisations autres usages ???</a:t>
            </a: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83998" y="4094732"/>
            <a:ext cx="388382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buFontTx/>
              <a:buNone/>
            </a:pP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Volume prélevé 2018 44,7 Mm</a:t>
            </a:r>
            <a:r>
              <a:rPr lang="fr-FR" altLang="fr-FR" sz="1800" baseline="30000" dirty="0">
                <a:solidFill>
                  <a:srgbClr val="0033CC"/>
                </a:solidFill>
                <a:latin typeface="+mn-lt"/>
              </a:rPr>
              <a:t>3</a:t>
            </a: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/an</a:t>
            </a:r>
          </a:p>
        </p:txBody>
      </p:sp>
      <p:sp>
        <p:nvSpPr>
          <p:cNvPr id="35" name="Rectangle 8"/>
          <p:cNvSpPr>
            <a:spLocks noChangeArrowheads="1"/>
          </p:cNvSpPr>
          <p:nvPr/>
        </p:nvSpPr>
        <p:spPr bwMode="auto">
          <a:xfrm>
            <a:off x="400036" y="4874413"/>
            <a:ext cx="3625176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buFontTx/>
              <a:buNone/>
            </a:pP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Volume maximum prélevable</a:t>
            </a:r>
          </a:p>
          <a:p>
            <a:pPr algn="r" eaLnBrk="1" hangingPunct="1">
              <a:lnSpc>
                <a:spcPct val="80000"/>
              </a:lnSpc>
              <a:buFontTx/>
              <a:buNone/>
            </a:pP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soit 38,3 Mm</a:t>
            </a:r>
            <a:r>
              <a:rPr lang="fr-FR" altLang="fr-FR" sz="1800" baseline="30000" dirty="0">
                <a:solidFill>
                  <a:srgbClr val="0033CC"/>
                </a:solidFill>
                <a:latin typeface="+mn-lt"/>
              </a:rPr>
              <a:t>3</a:t>
            </a: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/an</a:t>
            </a:r>
          </a:p>
        </p:txBody>
      </p:sp>
      <p:sp>
        <p:nvSpPr>
          <p:cNvPr id="36" name="Line 9"/>
          <p:cNvSpPr>
            <a:spLocks noChangeShapeType="1"/>
          </p:cNvSpPr>
          <p:nvPr/>
        </p:nvSpPr>
        <p:spPr bwMode="auto">
          <a:xfrm>
            <a:off x="5007790" y="1960563"/>
            <a:ext cx="7225" cy="2268576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5277574" y="2219060"/>
            <a:ext cx="3682673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Révision par l'Etat des autorisations de prélèvement avec introduction d'un maximum prélevable par service</a:t>
            </a:r>
          </a:p>
          <a:p>
            <a:pPr marL="357188" lvl="1" indent="0" eaLnBrk="1" hangingPunct="1">
              <a:lnSpc>
                <a:spcPct val="80000"/>
              </a:lnSpc>
              <a:buNone/>
            </a:pP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60,2 Mm</a:t>
            </a:r>
            <a:r>
              <a:rPr lang="fr-FR" altLang="fr-FR" sz="1800" baseline="30000" dirty="0">
                <a:solidFill>
                  <a:srgbClr val="0033CC"/>
                </a:solidFill>
                <a:latin typeface="+mn-lt"/>
              </a:rPr>
              <a:t>3</a:t>
            </a: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/an en 2020</a:t>
            </a:r>
          </a:p>
        </p:txBody>
      </p:sp>
      <p:sp>
        <p:nvSpPr>
          <p:cNvPr id="38" name="Rectangle 11" descr="Diagonales larges vers le haut"/>
          <p:cNvSpPr>
            <a:spLocks noChangeArrowheads="1"/>
          </p:cNvSpPr>
          <p:nvPr/>
        </p:nvSpPr>
        <p:spPr bwMode="auto">
          <a:xfrm>
            <a:off x="3999110" y="4250066"/>
            <a:ext cx="720725" cy="393595"/>
          </a:xfrm>
          <a:prstGeom prst="rect">
            <a:avLst/>
          </a:prstGeom>
          <a:pattFill prst="wdUpDiag">
            <a:fgClr>
              <a:srgbClr val="FF99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 dirty="0">
              <a:latin typeface="+mn-lt"/>
            </a:endParaRPr>
          </a:p>
        </p:txBody>
      </p:sp>
      <p:sp>
        <p:nvSpPr>
          <p:cNvPr id="39" name="Line 12"/>
          <p:cNvSpPr>
            <a:spLocks noChangeShapeType="1"/>
          </p:cNvSpPr>
          <p:nvPr/>
        </p:nvSpPr>
        <p:spPr bwMode="auto">
          <a:xfrm>
            <a:off x="5012900" y="4247281"/>
            <a:ext cx="0" cy="42072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0" name="Rectangle 13"/>
          <p:cNvSpPr>
            <a:spLocks noChangeArrowheads="1"/>
          </p:cNvSpPr>
          <p:nvPr/>
        </p:nvSpPr>
        <p:spPr bwMode="auto">
          <a:xfrm>
            <a:off x="5293983" y="4247280"/>
            <a:ext cx="3609649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2. Economies d'eau et de maîtrise des consommations</a:t>
            </a:r>
          </a:p>
        </p:txBody>
      </p:sp>
      <p:sp>
        <p:nvSpPr>
          <p:cNvPr id="41" name="Rectangle 14" descr="Diagonales larges vers le bas"/>
          <p:cNvSpPr>
            <a:spLocks noChangeArrowheads="1"/>
          </p:cNvSpPr>
          <p:nvPr/>
        </p:nvSpPr>
        <p:spPr bwMode="auto">
          <a:xfrm>
            <a:off x="3999110" y="4640768"/>
            <a:ext cx="720725" cy="358775"/>
          </a:xfrm>
          <a:prstGeom prst="rect">
            <a:avLst/>
          </a:prstGeom>
          <a:pattFill prst="wdDnDiag">
            <a:fgClr>
              <a:srgbClr val="FF99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 dirty="0">
              <a:latin typeface="+mn-lt"/>
            </a:endParaRPr>
          </a:p>
        </p:txBody>
      </p:sp>
      <p:sp>
        <p:nvSpPr>
          <p:cNvPr id="42" name="Line 15"/>
          <p:cNvSpPr>
            <a:spLocks noChangeShapeType="1"/>
          </p:cNvSpPr>
          <p:nvPr/>
        </p:nvSpPr>
        <p:spPr bwMode="auto">
          <a:xfrm>
            <a:off x="5015016" y="4653253"/>
            <a:ext cx="0" cy="36695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3" name="Rectangle 16"/>
          <p:cNvSpPr>
            <a:spLocks noChangeArrowheads="1"/>
          </p:cNvSpPr>
          <p:nvPr/>
        </p:nvSpPr>
        <p:spPr bwMode="auto">
          <a:xfrm>
            <a:off x="5288076" y="4740125"/>
            <a:ext cx="3536624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3. Substitutions de ressource</a:t>
            </a:r>
          </a:p>
        </p:txBody>
      </p:sp>
      <p:sp>
        <p:nvSpPr>
          <p:cNvPr id="44" name="Sous-titre 2"/>
          <p:cNvSpPr>
            <a:spLocks/>
          </p:cNvSpPr>
          <p:nvPr/>
        </p:nvSpPr>
        <p:spPr bwMode="auto">
          <a:xfrm>
            <a:off x="5298423" y="1740916"/>
            <a:ext cx="3609650" cy="502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fr-FR" altLang="fr-FR" sz="2000" u="sng" dirty="0">
                <a:solidFill>
                  <a:srgbClr val="0033CC"/>
                </a:solidFill>
                <a:latin typeface="+mn-lt"/>
              </a:rPr>
              <a:t>Moyens prévus par le SAGE</a:t>
            </a:r>
          </a:p>
        </p:txBody>
      </p:sp>
      <p:sp>
        <p:nvSpPr>
          <p:cNvPr id="45" name="Line 18"/>
          <p:cNvSpPr>
            <a:spLocks noChangeShapeType="1"/>
          </p:cNvSpPr>
          <p:nvPr/>
        </p:nvSpPr>
        <p:spPr bwMode="auto">
          <a:xfrm flipH="1">
            <a:off x="1280273" y="4640768"/>
            <a:ext cx="2665413" cy="0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6" name="Line 19"/>
          <p:cNvSpPr>
            <a:spLocks noChangeShapeType="1"/>
          </p:cNvSpPr>
          <p:nvPr/>
        </p:nvSpPr>
        <p:spPr bwMode="auto">
          <a:xfrm>
            <a:off x="1975147" y="4679080"/>
            <a:ext cx="0" cy="2159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1975147" y="4391744"/>
            <a:ext cx="0" cy="2159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8" name="Rectangle 21"/>
          <p:cNvSpPr>
            <a:spLocks noChangeArrowheads="1"/>
          </p:cNvSpPr>
          <p:nvPr/>
        </p:nvSpPr>
        <p:spPr bwMode="auto">
          <a:xfrm>
            <a:off x="1473497" y="4391745"/>
            <a:ext cx="504825" cy="348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fr-FR" altLang="fr-FR" sz="1800" b="1" dirty="0">
                <a:solidFill>
                  <a:schemeClr val="tx2"/>
                </a:solidFill>
                <a:latin typeface="+mn-lt"/>
              </a:rPr>
              <a:t>+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fr-FR" altLang="fr-FR" sz="800" b="1" dirty="0">
              <a:solidFill>
                <a:schemeClr val="tx2"/>
              </a:solidFill>
              <a:latin typeface="+mn-lt"/>
            </a:endParaRPr>
          </a:p>
          <a:p>
            <a:pPr algn="ctr" eaLnBrk="1" hangingPunct="1">
              <a:lnSpc>
                <a:spcPct val="40000"/>
              </a:lnSpc>
              <a:spcBef>
                <a:spcPts val="0"/>
              </a:spcBef>
              <a:buFontTx/>
              <a:buNone/>
            </a:pPr>
            <a:r>
              <a:rPr lang="fr-FR" altLang="fr-FR" sz="1800" b="1" dirty="0">
                <a:solidFill>
                  <a:schemeClr val="tx2"/>
                </a:solidFill>
                <a:latin typeface="+mn-lt"/>
              </a:rPr>
              <a:t>-</a:t>
            </a:r>
          </a:p>
        </p:txBody>
      </p:sp>
      <p:sp>
        <p:nvSpPr>
          <p:cNvPr id="58" name="Espace réservé du numéro de diapositive 5"/>
          <p:cNvSpPr txBox="1">
            <a:spLocks/>
          </p:cNvSpPr>
          <p:nvPr/>
        </p:nvSpPr>
        <p:spPr>
          <a:xfrm>
            <a:off x="203865" y="6439063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1" name="Rectangle 2">
            <a:extLst>
              <a:ext uri="{FF2B5EF4-FFF2-40B4-BE49-F238E27FC236}">
                <a16:creationId xmlns:a16="http://schemas.microsoft.com/office/drawing/2014/main" id="{CAC412D0-ED54-4F96-AF7A-A14487007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9110" y="1512812"/>
            <a:ext cx="720726" cy="402433"/>
          </a:xfrm>
          <a:prstGeom prst="rect">
            <a:avLst/>
          </a:prstGeom>
          <a:pattFill prst="trellis">
            <a:fgClr>
              <a:srgbClr val="FF66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 dirty="0">
              <a:latin typeface="+mn-lt"/>
            </a:endParaRPr>
          </a:p>
        </p:txBody>
      </p:sp>
      <p:sp>
        <p:nvSpPr>
          <p:cNvPr id="62" name="Rectangle 6">
            <a:extLst>
              <a:ext uri="{FF2B5EF4-FFF2-40B4-BE49-F238E27FC236}">
                <a16:creationId xmlns:a16="http://schemas.microsoft.com/office/drawing/2014/main" id="{E3E39CE3-5F16-48D1-B38C-E310CD282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83" y="1681428"/>
            <a:ext cx="388382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buFontTx/>
              <a:buNone/>
            </a:pP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Cumul des autorisations par forage</a:t>
            </a:r>
          </a:p>
          <a:p>
            <a:pPr algn="r" eaLnBrk="1" hangingPunct="1">
              <a:lnSpc>
                <a:spcPct val="80000"/>
              </a:lnSpc>
              <a:buFontTx/>
              <a:buNone/>
            </a:pP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pour l'eau potable 107 Mm</a:t>
            </a:r>
            <a:r>
              <a:rPr lang="fr-FR" altLang="fr-FR" sz="1800" baseline="30000" dirty="0">
                <a:solidFill>
                  <a:srgbClr val="0033CC"/>
                </a:solidFill>
                <a:latin typeface="+mn-lt"/>
              </a:rPr>
              <a:t>3</a:t>
            </a: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/an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CC12E8B-A316-4EFA-B3DD-A32097ACCABA}"/>
              </a:ext>
            </a:extLst>
          </p:cNvPr>
          <p:cNvCxnSpPr/>
          <p:nvPr/>
        </p:nvCxnSpPr>
        <p:spPr>
          <a:xfrm>
            <a:off x="3967825" y="3490383"/>
            <a:ext cx="772364" cy="9071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93843D46-0EB0-435B-9C6C-31FDB38EDA47}"/>
              </a:ext>
            </a:extLst>
          </p:cNvPr>
          <p:cNvCxnSpPr>
            <a:cxnSpLocks/>
          </p:cNvCxnSpPr>
          <p:nvPr/>
        </p:nvCxnSpPr>
        <p:spPr>
          <a:xfrm flipH="1">
            <a:off x="4766911" y="3490383"/>
            <a:ext cx="885209" cy="45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48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3" grpId="0"/>
      <p:bldP spid="34" grpId="0"/>
      <p:bldP spid="36" grpId="0" animBg="1"/>
      <p:bldP spid="37" grpId="0"/>
      <p:bldP spid="38" grpId="0" animBg="1"/>
      <p:bldP spid="39" grpId="0" animBg="1"/>
      <p:bldP spid="40" grpId="0"/>
      <p:bldP spid="41" grpId="0" animBg="1"/>
      <p:bldP spid="42" grpId="0" animBg="1"/>
      <p:bldP spid="43" grpId="0"/>
      <p:bldP spid="44" grpId="0"/>
      <p:bldP spid="45" grpId="0" animBg="1"/>
      <p:bldP spid="46" grpId="0" animBg="1"/>
      <p:bldP spid="47" grpId="0" animBg="1"/>
      <p:bldP spid="48" grpId="0"/>
      <p:bldP spid="61" grpId="0" animBg="1"/>
      <p:bldP spid="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/>
              <a:t>Politique d'économies </a:t>
            </a:r>
            <a:r>
              <a:rPr lang="fr-FR" sz="2800" b="1" dirty="0"/>
              <a:t>d'eau</a:t>
            </a:r>
            <a:br>
              <a:rPr lang="fr-FR" sz="2800" b="1" dirty="0"/>
            </a:br>
            <a:r>
              <a:rPr lang="fr-FR" sz="2800" b="1" dirty="0"/>
              <a:t>Evaluation continue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11</a:t>
            </a:fld>
            <a:endParaRPr lang="fr-FR" dirty="0"/>
          </a:p>
        </p:txBody>
      </p:sp>
      <p:pic>
        <p:nvPicPr>
          <p:cNvPr id="25" name="Picture 3">
            <a:extLst>
              <a:ext uri="{FF2B5EF4-FFF2-40B4-BE49-F238E27FC236}">
                <a16:creationId xmlns:a16="http://schemas.microsoft.com/office/drawing/2014/main" id="{62307407-33ED-4952-BF0F-33F243436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04" y="4653136"/>
            <a:ext cx="7956376" cy="1844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BF4240BF-037C-49C0-AF3B-9EFC8823BC45}"/>
              </a:ext>
            </a:extLst>
          </p:cNvPr>
          <p:cNvCxnSpPr/>
          <p:nvPr/>
        </p:nvCxnSpPr>
        <p:spPr>
          <a:xfrm flipV="1">
            <a:off x="4348080" y="5055332"/>
            <a:ext cx="4032448" cy="556200"/>
          </a:xfrm>
          <a:prstGeom prst="line">
            <a:avLst/>
          </a:prstGeom>
          <a:ln w="285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 Box 3">
            <a:extLst>
              <a:ext uri="{FF2B5EF4-FFF2-40B4-BE49-F238E27FC236}">
                <a16:creationId xmlns:a16="http://schemas.microsoft.com/office/drawing/2014/main" id="{0FCB0508-9E32-46E4-B9BD-DCA06290247A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74296" y="5375558"/>
            <a:ext cx="15146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dirty="0">
                <a:solidFill>
                  <a:srgbClr val="0070C0"/>
                </a:solidFill>
                <a:latin typeface="+mj-lt"/>
              </a:rPr>
              <a:t>Population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6518572-F512-41A4-A240-E1A9B8B81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42" y="1379234"/>
            <a:ext cx="8172399" cy="3219801"/>
          </a:xfrm>
          <a:prstGeom prst="rect">
            <a:avLst/>
          </a:prstGeom>
        </p:spPr>
      </p:pic>
      <p:sp>
        <p:nvSpPr>
          <p:cNvPr id="29" name="Text Box 3">
            <a:extLst>
              <a:ext uri="{FF2B5EF4-FFF2-40B4-BE49-F238E27FC236}">
                <a16:creationId xmlns:a16="http://schemas.microsoft.com/office/drawing/2014/main" id="{44B7375F-2170-494C-8D8D-AFB37C77962D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200869" y="2749329"/>
            <a:ext cx="31710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dirty="0">
                <a:solidFill>
                  <a:srgbClr val="0070C0"/>
                </a:solidFill>
                <a:latin typeface="+mj-lt"/>
              </a:rPr>
              <a:t>Volume prélevé pour AEP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6D97EE94-B4D0-4B2F-8BA2-38A957AD0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043" y="1359833"/>
            <a:ext cx="8172399" cy="3219802"/>
          </a:xfrm>
          <a:prstGeom prst="rect">
            <a:avLst/>
          </a:prstGeom>
        </p:spPr>
      </p:pic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DAFFBF1E-B2A9-4DA9-AE4A-9106730D7955}"/>
              </a:ext>
            </a:extLst>
          </p:cNvPr>
          <p:cNvCxnSpPr>
            <a:cxnSpLocks/>
          </p:cNvCxnSpPr>
          <p:nvPr/>
        </p:nvCxnSpPr>
        <p:spPr>
          <a:xfrm flipV="1">
            <a:off x="2187840" y="1065446"/>
            <a:ext cx="5904656" cy="2376264"/>
          </a:xfrm>
          <a:prstGeom prst="line">
            <a:avLst/>
          </a:prstGeom>
          <a:ln w="285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 Box 3">
            <a:extLst>
              <a:ext uri="{FF2B5EF4-FFF2-40B4-BE49-F238E27FC236}">
                <a16:creationId xmlns:a16="http://schemas.microsoft.com/office/drawing/2014/main" id="{1EB68189-6389-489B-BF29-EACA59A71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0633" y="2159023"/>
            <a:ext cx="30048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+ 220 000 habitants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55E8EBEC-4CCC-416D-9138-BA78F0FBFBD2}"/>
              </a:ext>
            </a:extLst>
          </p:cNvPr>
          <p:cNvSpPr>
            <a:spLocks/>
          </p:cNvSpPr>
          <p:nvPr/>
        </p:nvSpPr>
        <p:spPr bwMode="auto">
          <a:xfrm>
            <a:off x="3987916" y="3085300"/>
            <a:ext cx="4392612" cy="821022"/>
          </a:xfrm>
          <a:prstGeom prst="rect">
            <a:avLst/>
          </a:prstGeom>
          <a:solidFill>
            <a:srgbClr val="FFC000"/>
          </a:solidFill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fr-FR" altLang="fr-FR" sz="2400" dirty="0">
                <a:solidFill>
                  <a:srgbClr val="0033CC"/>
                </a:solidFill>
                <a:latin typeface="+mn-lt"/>
              </a:rPr>
              <a:t>Coûts évités (investissement) :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fr-FR" altLang="fr-FR" sz="2400" dirty="0">
                <a:solidFill>
                  <a:srgbClr val="0033CC"/>
                </a:solidFill>
                <a:latin typeface="+mn-lt"/>
              </a:rPr>
              <a:t>#50 M€</a:t>
            </a:r>
          </a:p>
        </p:txBody>
      </p:sp>
    </p:spTree>
    <p:extLst>
      <p:ext uri="{BB962C8B-B14F-4D97-AF65-F5344CB8AC3E}">
        <p14:creationId xmlns:p14="http://schemas.microsoft.com/office/powerpoint/2010/main" val="388454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8F2063-395C-4613-8A0A-674A58362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 dirty="0"/>
          </a:p>
        </p:txBody>
      </p:sp>
      <p:pic>
        <p:nvPicPr>
          <p:cNvPr id="5" name="Espace réservé du contenu 7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6C65CAC7-617F-4A16-AADE-EC4F33DF2A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1" y="-19225"/>
            <a:ext cx="5372099" cy="6896450"/>
          </a:xfrm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id="{067197A7-87E6-4A6B-8D8D-0FE3ECB50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409" y="3501008"/>
            <a:ext cx="475488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/>
            <a:r>
              <a:rPr lang="fr-FR" altLang="fr-FR" b="1" dirty="0">
                <a:solidFill>
                  <a:srgbClr val="0077D4"/>
                </a:solidFill>
                <a:latin typeface="Trebuchet MS" panose="020B0603020202020204" pitchFamily="34" charset="0"/>
              </a:rPr>
              <a:t>Politique d'économies d'eau : résultats en relatif</a:t>
            </a:r>
          </a:p>
          <a:p>
            <a:pPr algn="ctr"/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(en consommation par habitant)</a:t>
            </a:r>
          </a:p>
        </p:txBody>
      </p:sp>
    </p:spTree>
    <p:extLst>
      <p:ext uri="{BB962C8B-B14F-4D97-AF65-F5344CB8AC3E}">
        <p14:creationId xmlns:p14="http://schemas.microsoft.com/office/powerpoint/2010/main" val="3255502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Résultat de recherche d'images pour &quot;réseau eau potable picto&quot;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018228"/>
            <a:ext cx="821544" cy="82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3271" y="252271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  <a:latin typeface="+mn-lt"/>
              </a:rPr>
              <a:t>Les substitution :</a:t>
            </a:r>
            <a:br>
              <a:rPr lang="fr-FR" altLang="fr-FR" sz="2800" b="1" dirty="0">
                <a:solidFill>
                  <a:srgbClr val="0077D4"/>
                </a:solidFill>
                <a:latin typeface="+mn-lt"/>
              </a:rPr>
            </a:br>
            <a:r>
              <a:rPr lang="fr-FR" altLang="fr-FR" sz="2800" b="1" dirty="0">
                <a:solidFill>
                  <a:srgbClr val="0077D4"/>
                </a:solidFill>
                <a:latin typeface="+mn-lt"/>
              </a:rPr>
              <a:t>substituer, c'est quoi ?</a:t>
            </a:r>
            <a:endParaRPr lang="fr-FR" altLang="fr-FR" sz="2400" b="1" i="1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29412" y="2071411"/>
            <a:ext cx="956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Captage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766084" y="2781720"/>
            <a:ext cx="1122448" cy="1294557"/>
            <a:chOff x="419184" y="2781720"/>
            <a:chExt cx="1122448" cy="1294557"/>
          </a:xfrm>
        </p:grpSpPr>
        <p:pic>
          <p:nvPicPr>
            <p:cNvPr id="1026" name="Picture 2" descr="captage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84" y="2781720"/>
              <a:ext cx="1122448" cy="1294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6452" y="2990662"/>
              <a:ext cx="309032" cy="654508"/>
            </a:xfrm>
            <a:prstGeom prst="rect">
              <a:avLst/>
            </a:prstGeom>
          </p:spPr>
        </p:pic>
      </p:grpSp>
      <p:pic>
        <p:nvPicPr>
          <p:cNvPr id="12" name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3399" y="2781720"/>
            <a:ext cx="1302452" cy="1193915"/>
          </a:xfrm>
          <a:prstGeom prst="rect">
            <a:avLst/>
          </a:prstGeom>
        </p:spPr>
      </p:pic>
      <p:sp>
        <p:nvSpPr>
          <p:cNvPr id="15" name="Cylindre 14"/>
          <p:cNvSpPr/>
          <p:nvPr/>
        </p:nvSpPr>
        <p:spPr>
          <a:xfrm>
            <a:off x="3250159" y="2944372"/>
            <a:ext cx="606779" cy="969202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5055190" y="2071411"/>
            <a:ext cx="14303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Réseau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803296" y="2071411"/>
            <a:ext cx="15005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Volume prélevé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576445" y="2066155"/>
            <a:ext cx="10053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Abonné</a:t>
            </a:r>
          </a:p>
        </p:txBody>
      </p:sp>
      <p:sp>
        <p:nvSpPr>
          <p:cNvPr id="39" name="Flèche droite 38"/>
          <p:cNvSpPr/>
          <p:nvPr/>
        </p:nvSpPr>
        <p:spPr>
          <a:xfrm>
            <a:off x="4068000" y="3040522"/>
            <a:ext cx="1008000" cy="72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Flèche droite 19"/>
          <p:cNvSpPr/>
          <p:nvPr/>
        </p:nvSpPr>
        <p:spPr>
          <a:xfrm>
            <a:off x="6537310" y="3080437"/>
            <a:ext cx="1008000" cy="72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Flèche droite 20"/>
          <p:cNvSpPr/>
          <p:nvPr/>
        </p:nvSpPr>
        <p:spPr>
          <a:xfrm>
            <a:off x="2123728" y="3068973"/>
            <a:ext cx="1008000" cy="72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250541" y="1556792"/>
            <a:ext cx="8642918" cy="34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1107"/>
              </a:spcBef>
              <a:buClr>
                <a:srgbClr val="000000"/>
              </a:buClr>
              <a:buSzPct val="100000"/>
            </a:pPr>
            <a:r>
              <a:rPr lang="fr-FR" altLang="fr-FR" sz="1661" dirty="0">
                <a:solidFill>
                  <a:srgbClr val="333399"/>
                </a:solidFill>
              </a:rPr>
              <a:t>Situation initiale 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138659" y="3823460"/>
            <a:ext cx="10053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</a:rPr>
              <a:t>€/m</a:t>
            </a:r>
            <a:r>
              <a:rPr lang="fr-FR" sz="2400" b="1" baseline="30000" dirty="0">
                <a:solidFill>
                  <a:srgbClr val="0077D4"/>
                </a:solidFill>
              </a:rPr>
              <a:t>3</a:t>
            </a:r>
          </a:p>
        </p:txBody>
      </p:sp>
      <p:sp>
        <p:nvSpPr>
          <p:cNvPr id="22" name="Sous-titre 2"/>
          <p:cNvSpPr>
            <a:spLocks/>
          </p:cNvSpPr>
          <p:nvPr/>
        </p:nvSpPr>
        <p:spPr bwMode="auto">
          <a:xfrm>
            <a:off x="519268" y="3985939"/>
            <a:ext cx="1576930" cy="778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ts val="1200"/>
              </a:spcBef>
              <a:buFontTx/>
              <a:buNone/>
            </a:pPr>
            <a:r>
              <a:rPr lang="fr-FR" altLang="fr-FR" sz="1400" dirty="0">
                <a:solidFill>
                  <a:srgbClr val="FF0000"/>
                </a:solidFill>
                <a:latin typeface="+mn-lt"/>
              </a:rPr>
              <a:t>UG </a:t>
            </a:r>
            <a:r>
              <a:rPr lang="fr-FR" altLang="fr-FR" sz="1400" b="1" u="sng" dirty="0">
                <a:solidFill>
                  <a:srgbClr val="FF0000"/>
                </a:solidFill>
                <a:latin typeface="+mn-lt"/>
              </a:rPr>
              <a:t>déficitaire</a:t>
            </a:r>
          </a:p>
          <a:p>
            <a:pPr algn="ctr"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r>
              <a:rPr lang="fr-FR" altLang="fr-FR" sz="1400" dirty="0">
                <a:solidFill>
                  <a:srgbClr val="FF0000"/>
                </a:solidFill>
                <a:latin typeface="+mn-lt"/>
              </a:rPr>
              <a:t>ou </a:t>
            </a:r>
            <a:r>
              <a:rPr lang="fr-FR" altLang="fr-FR" sz="1400" b="1" u="sng" dirty="0">
                <a:solidFill>
                  <a:srgbClr val="FF0000"/>
                </a:solidFill>
                <a:latin typeface="+mn-lt"/>
              </a:rPr>
              <a:t>zone à risque</a:t>
            </a:r>
          </a:p>
        </p:txBody>
      </p:sp>
    </p:spTree>
    <p:extLst>
      <p:ext uri="{BB962C8B-B14F-4D97-AF65-F5344CB8AC3E}">
        <p14:creationId xmlns:p14="http://schemas.microsoft.com/office/powerpoint/2010/main" val="398167613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Résultat de recherche d'images pour &quot;réseau eau potable picto&quot;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018228"/>
            <a:ext cx="821544" cy="82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44851" y="5530790"/>
            <a:ext cx="16167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Nouveau captage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766084" y="2781720"/>
            <a:ext cx="1122448" cy="1294557"/>
            <a:chOff x="419184" y="2781720"/>
            <a:chExt cx="1122448" cy="1294557"/>
          </a:xfrm>
        </p:grpSpPr>
        <p:pic>
          <p:nvPicPr>
            <p:cNvPr id="1026" name="Picture 2" descr="captage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84" y="2781720"/>
              <a:ext cx="1122448" cy="1294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6452" y="2990662"/>
              <a:ext cx="309032" cy="654508"/>
            </a:xfrm>
            <a:prstGeom prst="rect">
              <a:avLst/>
            </a:prstGeom>
          </p:spPr>
        </p:pic>
      </p:grpSp>
      <p:pic>
        <p:nvPicPr>
          <p:cNvPr id="12" name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3399" y="2781720"/>
            <a:ext cx="1302452" cy="1193915"/>
          </a:xfrm>
          <a:prstGeom prst="rect">
            <a:avLst/>
          </a:prstGeom>
        </p:spPr>
      </p:pic>
      <p:sp>
        <p:nvSpPr>
          <p:cNvPr id="15" name="Cylindre 14"/>
          <p:cNvSpPr/>
          <p:nvPr/>
        </p:nvSpPr>
        <p:spPr>
          <a:xfrm>
            <a:off x="3250159" y="2944372"/>
            <a:ext cx="606779" cy="969202"/>
          </a:xfrm>
          <a:prstGeom prst="can">
            <a:avLst/>
          </a:prstGeom>
          <a:gradFill>
            <a:gsLst>
              <a:gs pos="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Flèche droite 38"/>
          <p:cNvSpPr/>
          <p:nvPr/>
        </p:nvSpPr>
        <p:spPr>
          <a:xfrm>
            <a:off x="4068000" y="3040522"/>
            <a:ext cx="1008000" cy="720000"/>
          </a:xfrm>
          <a:prstGeom prst="rightArrow">
            <a:avLst/>
          </a:prstGeom>
          <a:gradFill>
            <a:gsLst>
              <a:gs pos="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Flèche droite 19"/>
          <p:cNvSpPr/>
          <p:nvPr/>
        </p:nvSpPr>
        <p:spPr>
          <a:xfrm>
            <a:off x="6537310" y="3080437"/>
            <a:ext cx="1008000" cy="720000"/>
          </a:xfrm>
          <a:prstGeom prst="rightArrow">
            <a:avLst/>
          </a:prstGeom>
          <a:gradFill>
            <a:gsLst>
              <a:gs pos="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Flèche droite 20"/>
          <p:cNvSpPr/>
          <p:nvPr/>
        </p:nvSpPr>
        <p:spPr>
          <a:xfrm>
            <a:off x="2123728" y="3220522"/>
            <a:ext cx="1008000" cy="36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2" name="Groupe 21"/>
          <p:cNvGrpSpPr/>
          <p:nvPr/>
        </p:nvGrpSpPr>
        <p:grpSpPr>
          <a:xfrm>
            <a:off x="1136943" y="4236233"/>
            <a:ext cx="1122448" cy="1294557"/>
            <a:chOff x="419184" y="2781720"/>
            <a:chExt cx="1122448" cy="1294557"/>
          </a:xfrm>
        </p:grpSpPr>
        <p:pic>
          <p:nvPicPr>
            <p:cNvPr id="25" name="Picture 2" descr="captage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84" y="2781720"/>
              <a:ext cx="1122448" cy="1294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6452" y="2990662"/>
              <a:ext cx="309032" cy="654508"/>
            </a:xfrm>
            <a:prstGeom prst="rect">
              <a:avLst/>
            </a:prstGeom>
          </p:spPr>
        </p:pic>
      </p:grpSp>
      <p:sp>
        <p:nvSpPr>
          <p:cNvPr id="28" name="Flèche droite 27"/>
          <p:cNvSpPr/>
          <p:nvPr/>
        </p:nvSpPr>
        <p:spPr>
          <a:xfrm rot="19286264">
            <a:off x="2261691" y="4114695"/>
            <a:ext cx="1008000" cy="36000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829412" y="2071411"/>
            <a:ext cx="956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Captage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55190" y="2071411"/>
            <a:ext cx="14303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Réseau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803296" y="2071411"/>
            <a:ext cx="15005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Volume prélevé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576445" y="2066155"/>
            <a:ext cx="10053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Abonné</a:t>
            </a:r>
          </a:p>
        </p:txBody>
      </p:sp>
      <p:sp>
        <p:nvSpPr>
          <p:cNvPr id="33" name="Rectangle 32"/>
          <p:cNvSpPr/>
          <p:nvPr/>
        </p:nvSpPr>
        <p:spPr>
          <a:xfrm rot="19231935">
            <a:off x="2281767" y="4392876"/>
            <a:ext cx="15005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Volume substitué</a:t>
            </a:r>
          </a:p>
        </p:txBody>
      </p:sp>
      <p:sp>
        <p:nvSpPr>
          <p:cNvPr id="34" name="Text Box 15"/>
          <p:cNvSpPr txBox="1">
            <a:spLocks noChangeArrowheads="1"/>
          </p:cNvSpPr>
          <p:nvPr/>
        </p:nvSpPr>
        <p:spPr bwMode="auto">
          <a:xfrm>
            <a:off x="250541" y="1556792"/>
            <a:ext cx="8642918" cy="34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1107"/>
              </a:spcBef>
              <a:buClr>
                <a:srgbClr val="000000"/>
              </a:buClr>
              <a:buSzPct val="100000"/>
            </a:pPr>
            <a:r>
              <a:rPr lang="fr-FR" altLang="fr-FR" sz="1661" dirty="0">
                <a:solidFill>
                  <a:srgbClr val="333399"/>
                </a:solidFill>
              </a:rPr>
              <a:t>Situation après :</a:t>
            </a:r>
          </a:p>
        </p:txBody>
      </p:sp>
      <p:sp>
        <p:nvSpPr>
          <p:cNvPr id="3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3271" y="252271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Les substitution :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substituer, c'est quoi ?</a:t>
            </a:r>
            <a:endParaRPr lang="fr-FR" altLang="fr-FR" sz="2400" b="1" i="1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37" name="Sous-titre 2"/>
          <p:cNvSpPr>
            <a:spLocks/>
          </p:cNvSpPr>
          <p:nvPr/>
        </p:nvSpPr>
        <p:spPr bwMode="auto">
          <a:xfrm>
            <a:off x="548792" y="5693289"/>
            <a:ext cx="2196815" cy="778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r>
              <a:rPr lang="fr-FR" altLang="fr-FR" sz="1800" dirty="0">
                <a:solidFill>
                  <a:srgbClr val="00B050"/>
                </a:solidFill>
                <a:latin typeface="+mn-lt"/>
              </a:rPr>
              <a:t>Non déficitaire</a:t>
            </a:r>
          </a:p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fr-FR" altLang="fr-FR" sz="1800" dirty="0">
                <a:solidFill>
                  <a:srgbClr val="00B050"/>
                </a:solidFill>
                <a:latin typeface="+mn-lt"/>
              </a:rPr>
              <a:t>ou hors SAGE</a:t>
            </a:r>
          </a:p>
        </p:txBody>
      </p:sp>
    </p:spTree>
    <p:extLst>
      <p:ext uri="{BB962C8B-B14F-4D97-AF65-F5344CB8AC3E}">
        <p14:creationId xmlns:p14="http://schemas.microsoft.com/office/powerpoint/2010/main" val="144721561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Résultat de recherche d'images pour &quot;réseau eau potable picto&quot;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018228"/>
            <a:ext cx="821544" cy="82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44851" y="5530790"/>
            <a:ext cx="16167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Nouveau captage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766084" y="2781720"/>
            <a:ext cx="1122448" cy="1294557"/>
            <a:chOff x="419184" y="2781720"/>
            <a:chExt cx="1122448" cy="1294557"/>
          </a:xfrm>
        </p:grpSpPr>
        <p:pic>
          <p:nvPicPr>
            <p:cNvPr id="1026" name="Picture 2" descr="captage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84" y="2781720"/>
              <a:ext cx="1122448" cy="1294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6452" y="2990662"/>
              <a:ext cx="309032" cy="654508"/>
            </a:xfrm>
            <a:prstGeom prst="rect">
              <a:avLst/>
            </a:prstGeom>
          </p:spPr>
        </p:pic>
      </p:grpSp>
      <p:pic>
        <p:nvPicPr>
          <p:cNvPr id="12" name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3399" y="2781720"/>
            <a:ext cx="1302452" cy="1193915"/>
          </a:xfrm>
          <a:prstGeom prst="rect">
            <a:avLst/>
          </a:prstGeom>
        </p:spPr>
      </p:pic>
      <p:sp>
        <p:nvSpPr>
          <p:cNvPr id="15" name="Cylindre 14"/>
          <p:cNvSpPr/>
          <p:nvPr/>
        </p:nvSpPr>
        <p:spPr>
          <a:xfrm>
            <a:off x="3250159" y="2944372"/>
            <a:ext cx="606779" cy="969202"/>
          </a:xfrm>
          <a:prstGeom prst="can">
            <a:avLst/>
          </a:prstGeom>
          <a:gradFill>
            <a:gsLst>
              <a:gs pos="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Flèche droite 38"/>
          <p:cNvSpPr/>
          <p:nvPr/>
        </p:nvSpPr>
        <p:spPr>
          <a:xfrm>
            <a:off x="4068000" y="3040522"/>
            <a:ext cx="1008000" cy="720000"/>
          </a:xfrm>
          <a:prstGeom prst="rightArrow">
            <a:avLst/>
          </a:prstGeom>
          <a:gradFill>
            <a:gsLst>
              <a:gs pos="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Flèche droite 19"/>
          <p:cNvSpPr/>
          <p:nvPr/>
        </p:nvSpPr>
        <p:spPr>
          <a:xfrm>
            <a:off x="6537310" y="3080437"/>
            <a:ext cx="1008000" cy="720000"/>
          </a:xfrm>
          <a:prstGeom prst="rightArrow">
            <a:avLst/>
          </a:prstGeom>
          <a:gradFill>
            <a:gsLst>
              <a:gs pos="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Flèche droite 20"/>
          <p:cNvSpPr/>
          <p:nvPr/>
        </p:nvSpPr>
        <p:spPr>
          <a:xfrm>
            <a:off x="2123728" y="3220522"/>
            <a:ext cx="1008000" cy="36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2" name="Groupe 21"/>
          <p:cNvGrpSpPr/>
          <p:nvPr/>
        </p:nvGrpSpPr>
        <p:grpSpPr>
          <a:xfrm>
            <a:off x="1136943" y="4236233"/>
            <a:ext cx="1122448" cy="1294557"/>
            <a:chOff x="419184" y="2781720"/>
            <a:chExt cx="1122448" cy="1294557"/>
          </a:xfrm>
        </p:grpSpPr>
        <p:pic>
          <p:nvPicPr>
            <p:cNvPr id="25" name="Picture 2" descr="captage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84" y="2781720"/>
              <a:ext cx="1122448" cy="1294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6452" y="2990662"/>
              <a:ext cx="309032" cy="654508"/>
            </a:xfrm>
            <a:prstGeom prst="rect">
              <a:avLst/>
            </a:prstGeom>
          </p:spPr>
        </p:pic>
      </p:grpSp>
      <p:sp>
        <p:nvSpPr>
          <p:cNvPr id="28" name="Flèche droite 27"/>
          <p:cNvSpPr/>
          <p:nvPr/>
        </p:nvSpPr>
        <p:spPr>
          <a:xfrm rot="19286264">
            <a:off x="2261691" y="4114695"/>
            <a:ext cx="1008000" cy="36000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829412" y="2071411"/>
            <a:ext cx="956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Captage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55190" y="2071411"/>
            <a:ext cx="14303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Réseau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803296" y="2071411"/>
            <a:ext cx="15005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Volume prélevé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576445" y="2066155"/>
            <a:ext cx="10053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Abonné</a:t>
            </a:r>
          </a:p>
        </p:txBody>
      </p:sp>
      <p:sp>
        <p:nvSpPr>
          <p:cNvPr id="33" name="Rectangle 32"/>
          <p:cNvSpPr/>
          <p:nvPr/>
        </p:nvSpPr>
        <p:spPr>
          <a:xfrm rot="19231935">
            <a:off x="2281767" y="4392876"/>
            <a:ext cx="15005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Volume substitué</a:t>
            </a:r>
          </a:p>
        </p:txBody>
      </p:sp>
      <p:sp>
        <p:nvSpPr>
          <p:cNvPr id="34" name="Text Box 15"/>
          <p:cNvSpPr txBox="1">
            <a:spLocks noChangeArrowheads="1"/>
          </p:cNvSpPr>
          <p:nvPr/>
        </p:nvSpPr>
        <p:spPr bwMode="auto">
          <a:xfrm>
            <a:off x="250541" y="1556792"/>
            <a:ext cx="8642918" cy="34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1107"/>
              </a:spcBef>
              <a:buClr>
                <a:srgbClr val="000000"/>
              </a:buClr>
              <a:buSzPct val="100000"/>
            </a:pPr>
            <a:r>
              <a:rPr lang="fr-FR" altLang="fr-FR" sz="1661" dirty="0">
                <a:solidFill>
                  <a:srgbClr val="333399"/>
                </a:solidFill>
              </a:rPr>
              <a:t>Situation après :</a:t>
            </a:r>
          </a:p>
        </p:txBody>
      </p:sp>
      <p:pic>
        <p:nvPicPr>
          <p:cNvPr id="36" name="Picture 7" descr="C:\Users\bruno.degrissac\AppData\Local\Microsoft\Windows\Temporary Internet Files\Content.IE5\XENXAIA9\100px-Panneau_travaux.svg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27" y="4294695"/>
            <a:ext cx="9525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7" descr="C:\Users\bruno.degrissac\AppData\Local\Microsoft\Windows\Temporary Internet Files\Content.IE5\XENXAIA9\100px-Panneau_travaux.svg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681" y="3494474"/>
            <a:ext cx="9525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8146344" y="3842485"/>
            <a:ext cx="1005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€</a:t>
            </a:r>
            <a:r>
              <a:rPr lang="fr-FR" sz="2400" b="1" dirty="0">
                <a:solidFill>
                  <a:srgbClr val="0077D4"/>
                </a:solidFill>
              </a:rPr>
              <a:t>/m</a:t>
            </a:r>
            <a:r>
              <a:rPr lang="fr-FR" sz="2400" b="1" baseline="30000" dirty="0">
                <a:solidFill>
                  <a:srgbClr val="0077D4"/>
                </a:solidFill>
              </a:rPr>
              <a:t>3</a:t>
            </a:r>
          </a:p>
        </p:txBody>
      </p:sp>
      <p:sp>
        <p:nvSpPr>
          <p:cNvPr id="4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3271" y="252271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Les substitution :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substituer, quelles conséquences ?</a:t>
            </a:r>
            <a:endParaRPr lang="fr-FR" altLang="fr-FR" sz="2400" b="1" i="1" dirty="0">
              <a:solidFill>
                <a:srgbClr val="0077D4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701667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</a:rPr>
              <a:t>Substitution : projets de portée locale</a:t>
            </a:r>
            <a:br>
              <a:rPr lang="fr-FR" sz="2400" b="1" dirty="0">
                <a:solidFill>
                  <a:srgbClr val="0077D4"/>
                </a:solidFill>
              </a:rPr>
            </a:br>
            <a:r>
              <a:rPr lang="fr-FR" sz="2400" b="1" dirty="0">
                <a:solidFill>
                  <a:srgbClr val="0077D4"/>
                </a:solidFill>
              </a:rPr>
              <a:t>ou mutualisables et structurants ?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16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7" name="Picture 15" descr="Imag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91" y="3325886"/>
            <a:ext cx="2880320" cy="323056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</p:pic>
      <p:sp>
        <p:nvSpPr>
          <p:cNvPr id="15" name="Sous-titre 2"/>
          <p:cNvSpPr>
            <a:spLocks/>
          </p:cNvSpPr>
          <p:nvPr/>
        </p:nvSpPr>
        <p:spPr bwMode="auto">
          <a:xfrm>
            <a:off x="298113" y="1352059"/>
            <a:ext cx="8594367" cy="207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1200"/>
              </a:spcBef>
              <a:buFontTx/>
              <a:buNone/>
            </a:pPr>
            <a:r>
              <a:rPr lang="fr-FR" altLang="fr-FR" sz="2000" dirty="0">
                <a:solidFill>
                  <a:srgbClr val="0077D4"/>
                </a:solidFill>
                <a:latin typeface="+mn-lt"/>
              </a:rPr>
              <a:t>Petits ou grands projets, quelles possibilités :</a:t>
            </a:r>
          </a:p>
          <a:p>
            <a:pPr marL="285750" indent="-285750" eaLnBrk="1" hangingPunct="1">
              <a:spcBef>
                <a:spcPts val="600"/>
              </a:spcBef>
              <a:buClr>
                <a:srgbClr val="FE5000"/>
              </a:buClr>
              <a:buSzPct val="150000"/>
            </a:pPr>
            <a:r>
              <a:rPr lang="fr-FR" altLang="fr-FR" sz="2000" dirty="0">
                <a:solidFill>
                  <a:srgbClr val="0077D4"/>
                </a:solidFill>
                <a:latin typeface="+mn-lt"/>
              </a:rPr>
              <a:t>comme pour les économies d'eau, demander un effort à tous les services d'eau potable,</a:t>
            </a:r>
          </a:p>
          <a:p>
            <a:pPr marL="285750" indent="-285750" eaLnBrk="1" hangingPunct="1">
              <a:spcBef>
                <a:spcPts val="600"/>
              </a:spcBef>
              <a:buClr>
                <a:srgbClr val="FE5000"/>
              </a:buClr>
              <a:buSzPct val="150000"/>
            </a:pPr>
            <a:r>
              <a:rPr lang="fr-FR" altLang="fr-FR" sz="2000" dirty="0">
                <a:solidFill>
                  <a:srgbClr val="0077D4"/>
                </a:solidFill>
                <a:latin typeface="+mn-lt"/>
              </a:rPr>
              <a:t>concentrer les moyens sur quelques solutions économiquement performantes ?</a:t>
            </a:r>
          </a:p>
        </p:txBody>
      </p:sp>
      <p:sp>
        <p:nvSpPr>
          <p:cNvPr id="3" name="Ellipse 2"/>
          <p:cNvSpPr/>
          <p:nvPr/>
        </p:nvSpPr>
        <p:spPr>
          <a:xfrm>
            <a:off x="2295531" y="4437112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Picture 15" descr="Imag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076" y="3325886"/>
            <a:ext cx="2880320" cy="323056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</p:pic>
      <p:sp>
        <p:nvSpPr>
          <p:cNvPr id="18" name="Ellipse 17"/>
          <p:cNvSpPr/>
          <p:nvPr/>
        </p:nvSpPr>
        <p:spPr>
          <a:xfrm>
            <a:off x="1979712" y="4841540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llipse 18"/>
          <p:cNvSpPr/>
          <p:nvPr/>
        </p:nvSpPr>
        <p:spPr>
          <a:xfrm>
            <a:off x="2223523" y="5137956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Ellipse 19"/>
          <p:cNvSpPr/>
          <p:nvPr/>
        </p:nvSpPr>
        <p:spPr>
          <a:xfrm>
            <a:off x="2887171" y="4495956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Ellipse 20"/>
          <p:cNvSpPr/>
          <p:nvPr/>
        </p:nvSpPr>
        <p:spPr>
          <a:xfrm>
            <a:off x="3035216" y="4841540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Ellipse 21"/>
          <p:cNvSpPr/>
          <p:nvPr/>
        </p:nvSpPr>
        <p:spPr>
          <a:xfrm>
            <a:off x="2796878" y="5667164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llipse 22"/>
          <p:cNvSpPr/>
          <p:nvPr/>
        </p:nvSpPr>
        <p:spPr>
          <a:xfrm>
            <a:off x="2623529" y="4972392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Ellipse 23"/>
          <p:cNvSpPr/>
          <p:nvPr/>
        </p:nvSpPr>
        <p:spPr>
          <a:xfrm>
            <a:off x="3030319" y="5137956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Ellipse 24"/>
          <p:cNvSpPr/>
          <p:nvPr/>
        </p:nvSpPr>
        <p:spPr>
          <a:xfrm>
            <a:off x="2690315" y="5299288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Ellipse 25"/>
          <p:cNvSpPr/>
          <p:nvPr/>
        </p:nvSpPr>
        <p:spPr>
          <a:xfrm>
            <a:off x="2151515" y="4639972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Ellipse 26"/>
          <p:cNvSpPr/>
          <p:nvPr/>
        </p:nvSpPr>
        <p:spPr>
          <a:xfrm>
            <a:off x="2591947" y="4707525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Ellipse 27"/>
          <p:cNvSpPr/>
          <p:nvPr/>
        </p:nvSpPr>
        <p:spPr>
          <a:xfrm>
            <a:off x="1979712" y="4459006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Ellipse 28"/>
          <p:cNvSpPr/>
          <p:nvPr/>
        </p:nvSpPr>
        <p:spPr>
          <a:xfrm>
            <a:off x="2153266" y="4292995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/>
          <p:cNvSpPr/>
          <p:nvPr/>
        </p:nvSpPr>
        <p:spPr>
          <a:xfrm>
            <a:off x="2353608" y="4847634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Ellipse 30"/>
          <p:cNvSpPr/>
          <p:nvPr/>
        </p:nvSpPr>
        <p:spPr>
          <a:xfrm>
            <a:off x="3345563" y="4996402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Ellipse 31"/>
          <p:cNvSpPr/>
          <p:nvPr/>
        </p:nvSpPr>
        <p:spPr>
          <a:xfrm>
            <a:off x="2907749" y="5383710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Ellipse 32"/>
          <p:cNvSpPr/>
          <p:nvPr/>
        </p:nvSpPr>
        <p:spPr>
          <a:xfrm>
            <a:off x="5731384" y="4562192"/>
            <a:ext cx="504056" cy="50405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Ellipse 33"/>
          <p:cNvSpPr/>
          <p:nvPr/>
        </p:nvSpPr>
        <p:spPr>
          <a:xfrm>
            <a:off x="6696236" y="4950991"/>
            <a:ext cx="504056" cy="50405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Sous-titre 2">
            <a:extLst>
              <a:ext uri="{FF2B5EF4-FFF2-40B4-BE49-F238E27FC236}">
                <a16:creationId xmlns:a16="http://schemas.microsoft.com/office/drawing/2014/main" id="{AF0C489F-DA97-48B6-AD44-6B5A65603DCE}"/>
              </a:ext>
            </a:extLst>
          </p:cNvPr>
          <p:cNvSpPr>
            <a:spLocks/>
          </p:cNvSpPr>
          <p:nvPr/>
        </p:nvSpPr>
        <p:spPr bwMode="auto">
          <a:xfrm>
            <a:off x="289404" y="4243502"/>
            <a:ext cx="8594367" cy="691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ts val="600"/>
              </a:spcBef>
              <a:buClr>
                <a:srgbClr val="FE5000"/>
              </a:buClr>
              <a:buSzPct val="150000"/>
              <a:buNone/>
            </a:pPr>
            <a:r>
              <a:rPr lang="fr-FR" altLang="fr-FR" sz="3600" dirty="0">
                <a:solidFill>
                  <a:srgbClr val="0077D4"/>
                </a:solidFill>
                <a:latin typeface="+mn-lt"/>
              </a:rPr>
              <a:t>ou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281ADAD-DA21-4AE1-A12E-F6BB157C47CF}"/>
              </a:ext>
            </a:extLst>
          </p:cNvPr>
          <p:cNvGrpSpPr/>
          <p:nvPr/>
        </p:nvGrpSpPr>
        <p:grpSpPr>
          <a:xfrm>
            <a:off x="298113" y="4339478"/>
            <a:ext cx="8594367" cy="1331611"/>
            <a:chOff x="298113" y="4339478"/>
            <a:chExt cx="8594367" cy="1331611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69EC4FD6-F63C-4CBD-A721-790E4F1D296D}"/>
                </a:ext>
              </a:extLst>
            </p:cNvPr>
            <p:cNvGrpSpPr/>
            <p:nvPr/>
          </p:nvGrpSpPr>
          <p:grpSpPr>
            <a:xfrm>
              <a:off x="4291327" y="4339478"/>
              <a:ext cx="656289" cy="736093"/>
              <a:chOff x="1035391" y="3325886"/>
              <a:chExt cx="2880320" cy="3230565"/>
            </a:xfrm>
          </p:grpSpPr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BAE6A8D8-E2FA-4B5B-8C21-0D392760723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35391" y="3325886"/>
                <a:ext cx="2880320" cy="3230565"/>
              </a:xfrm>
              <a:prstGeom prst="line">
                <a:avLst/>
              </a:prstGeom>
              <a:ln w="101600" cap="sq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34">
                <a:extLst>
                  <a:ext uri="{FF2B5EF4-FFF2-40B4-BE49-F238E27FC236}">
                    <a16:creationId xmlns:a16="http://schemas.microsoft.com/office/drawing/2014/main" id="{B043CE9D-F866-4784-8D96-BE3E1A81BF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5391" y="3325886"/>
                <a:ext cx="2880320" cy="3230565"/>
              </a:xfrm>
              <a:prstGeom prst="line">
                <a:avLst/>
              </a:prstGeom>
              <a:ln w="101600" cap="sq"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Sous-titre 2">
              <a:extLst>
                <a:ext uri="{FF2B5EF4-FFF2-40B4-BE49-F238E27FC236}">
                  <a16:creationId xmlns:a16="http://schemas.microsoft.com/office/drawing/2014/main" id="{9EE1C751-D8E6-4EB4-B9FD-6FFBAF181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113" y="4979595"/>
              <a:ext cx="8594367" cy="691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600"/>
                </a:spcBef>
                <a:buClr>
                  <a:srgbClr val="FE5000"/>
                </a:buClr>
                <a:buSzPct val="150000"/>
                <a:buNone/>
              </a:pPr>
              <a:r>
                <a:rPr lang="fr-FR" altLang="fr-FR" sz="3600" dirty="0">
                  <a:solidFill>
                    <a:srgbClr val="0077D4"/>
                  </a:solidFill>
                  <a:latin typeface="+mn-lt"/>
                </a:rPr>
                <a:t>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860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Image 3">
            <a:extLst>
              <a:ext uri="{FF2B5EF4-FFF2-40B4-BE49-F238E27FC236}">
                <a16:creationId xmlns:a16="http://schemas.microsoft.com/office/drawing/2014/main" id="{EDEBB097-9A0E-4955-93AD-754AF6ECB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700808"/>
            <a:ext cx="4032448" cy="4522791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639A4AB-C42A-43C9-ABC9-6C3B2DD19C0E}"/>
              </a:ext>
            </a:extLst>
          </p:cNvPr>
          <p:cNvGrpSpPr/>
          <p:nvPr/>
        </p:nvGrpSpPr>
        <p:grpSpPr>
          <a:xfrm>
            <a:off x="4572000" y="1376771"/>
            <a:ext cx="4539184" cy="2585432"/>
            <a:chOff x="4572000" y="1376771"/>
            <a:chExt cx="4539184" cy="2585432"/>
          </a:xfrm>
        </p:grpSpPr>
        <p:pic>
          <p:nvPicPr>
            <p:cNvPr id="7" name="Picture 4" descr="Zone nord">
              <a:extLst>
                <a:ext uri="{FF2B5EF4-FFF2-40B4-BE49-F238E27FC236}">
                  <a16:creationId xmlns:a16="http://schemas.microsoft.com/office/drawing/2014/main" id="{A9631AA2-9E6E-4858-9CB1-6916B2F1FF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3662" y="1376771"/>
              <a:ext cx="3227522" cy="2210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82CF51E-C6E3-4415-A89B-C8679CD87BF5}"/>
                </a:ext>
              </a:extLst>
            </p:cNvPr>
            <p:cNvSpPr/>
            <p:nvPr/>
          </p:nvSpPr>
          <p:spPr>
            <a:xfrm>
              <a:off x="4572000" y="3212976"/>
              <a:ext cx="1152128" cy="749227"/>
            </a:xfrm>
            <a:prstGeom prst="rect">
              <a:avLst/>
            </a:prstGeom>
            <a:noFill/>
            <a:ln w="317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Forme libre 16">
              <a:extLst>
                <a:ext uri="{FF2B5EF4-FFF2-40B4-BE49-F238E27FC236}">
                  <a16:creationId xmlns:a16="http://schemas.microsoft.com/office/drawing/2014/main" id="{32BA3A85-05FC-4868-A4BE-094D3367B517}"/>
                </a:ext>
              </a:extLst>
            </p:cNvPr>
            <p:cNvSpPr/>
            <p:nvPr/>
          </p:nvSpPr>
          <p:spPr>
            <a:xfrm>
              <a:off x="5257800" y="2371725"/>
              <a:ext cx="619125" cy="847725"/>
            </a:xfrm>
            <a:custGeom>
              <a:avLst/>
              <a:gdLst>
                <a:gd name="connsiteX0" fmla="*/ 0 w 619125"/>
                <a:gd name="connsiteY0" fmla="*/ 847725 h 847725"/>
                <a:gd name="connsiteX1" fmla="*/ 152400 w 619125"/>
                <a:gd name="connsiteY1" fmla="*/ 228600 h 847725"/>
                <a:gd name="connsiteX2" fmla="*/ 619125 w 619125"/>
                <a:gd name="connsiteY2" fmla="*/ 0 h 84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9125" h="847725">
                  <a:moveTo>
                    <a:pt x="0" y="847725"/>
                  </a:moveTo>
                  <a:cubicBezTo>
                    <a:pt x="24606" y="608806"/>
                    <a:pt x="49213" y="369887"/>
                    <a:pt x="152400" y="228600"/>
                  </a:cubicBezTo>
                  <a:cubicBezTo>
                    <a:pt x="255587" y="87313"/>
                    <a:pt x="437356" y="43656"/>
                    <a:pt x="619125" y="0"/>
                  </a:cubicBezTo>
                </a:path>
              </a:pathLst>
            </a:custGeom>
            <a:noFill/>
            <a:ln w="34925">
              <a:tailEnd type="triangle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E66B99C-6DEF-4573-8A11-3F5970064E10}"/>
              </a:ext>
            </a:extLst>
          </p:cNvPr>
          <p:cNvGrpSpPr/>
          <p:nvPr/>
        </p:nvGrpSpPr>
        <p:grpSpPr>
          <a:xfrm>
            <a:off x="179512" y="3645024"/>
            <a:ext cx="4574033" cy="3124284"/>
            <a:chOff x="179512" y="3645024"/>
            <a:chExt cx="4574033" cy="3124284"/>
          </a:xfrm>
        </p:grpSpPr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D93F0874-1CC3-41C6-B1A1-E814BF54DF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19"/>
            <a:stretch/>
          </p:blipFill>
          <p:spPr bwMode="auto">
            <a:xfrm>
              <a:off x="179512" y="4137222"/>
              <a:ext cx="2520280" cy="2632086"/>
            </a:xfrm>
            <a:prstGeom prst="rect">
              <a:avLst/>
            </a:prstGeom>
            <a:noFill/>
            <a:ln w="9525">
              <a:solidFill>
                <a:srgbClr val="0077D4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2038314-C529-4BCE-B778-1AC9A5BDA777}"/>
                </a:ext>
              </a:extLst>
            </p:cNvPr>
            <p:cNvSpPr/>
            <p:nvPr/>
          </p:nvSpPr>
          <p:spPr>
            <a:xfrm>
              <a:off x="4321497" y="3645024"/>
              <a:ext cx="432048" cy="491429"/>
            </a:xfrm>
            <a:prstGeom prst="rect">
              <a:avLst/>
            </a:prstGeom>
            <a:noFill/>
            <a:ln w="317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Forme libre 17">
              <a:extLst>
                <a:ext uri="{FF2B5EF4-FFF2-40B4-BE49-F238E27FC236}">
                  <a16:creationId xmlns:a16="http://schemas.microsoft.com/office/drawing/2014/main" id="{1FE1C407-2D8D-4124-821D-E59A72ABCDCA}"/>
                </a:ext>
              </a:extLst>
            </p:cNvPr>
            <p:cNvSpPr/>
            <p:nvPr/>
          </p:nvSpPr>
          <p:spPr>
            <a:xfrm>
              <a:off x="2705100" y="4133850"/>
              <a:ext cx="1847850" cy="1381125"/>
            </a:xfrm>
            <a:custGeom>
              <a:avLst/>
              <a:gdLst>
                <a:gd name="connsiteX0" fmla="*/ 1847850 w 1847850"/>
                <a:gd name="connsiteY0" fmla="*/ 0 h 1381125"/>
                <a:gd name="connsiteX1" fmla="*/ 1181100 w 1847850"/>
                <a:gd name="connsiteY1" fmla="*/ 1123950 h 1381125"/>
                <a:gd name="connsiteX2" fmla="*/ 0 w 1847850"/>
                <a:gd name="connsiteY2" fmla="*/ 1381125 h 1381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47850" h="1381125">
                  <a:moveTo>
                    <a:pt x="1847850" y="0"/>
                  </a:moveTo>
                  <a:cubicBezTo>
                    <a:pt x="1668462" y="446881"/>
                    <a:pt x="1489075" y="893763"/>
                    <a:pt x="1181100" y="1123950"/>
                  </a:cubicBezTo>
                  <a:cubicBezTo>
                    <a:pt x="873125" y="1354138"/>
                    <a:pt x="436562" y="1367631"/>
                    <a:pt x="0" y="1381125"/>
                  </a:cubicBezTo>
                </a:path>
              </a:pathLst>
            </a:custGeom>
            <a:noFill/>
            <a:ln w="34925">
              <a:tailEnd type="triangle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550D84D-02F1-47D5-BD2C-1E9DA64D9F6C}"/>
              </a:ext>
            </a:extLst>
          </p:cNvPr>
          <p:cNvGrpSpPr/>
          <p:nvPr/>
        </p:nvGrpSpPr>
        <p:grpSpPr>
          <a:xfrm>
            <a:off x="370017" y="1341250"/>
            <a:ext cx="3913951" cy="2614799"/>
            <a:chOff x="370017" y="1341250"/>
            <a:chExt cx="3913951" cy="26147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0741073-6D9C-4787-B88D-07FE5EA5F4DF}"/>
                </a:ext>
              </a:extLst>
            </p:cNvPr>
            <p:cNvSpPr/>
            <p:nvPr/>
          </p:nvSpPr>
          <p:spPr>
            <a:xfrm>
              <a:off x="3851920" y="3212976"/>
              <a:ext cx="432048" cy="491429"/>
            </a:xfrm>
            <a:prstGeom prst="rect">
              <a:avLst/>
            </a:prstGeom>
            <a:noFill/>
            <a:ln w="317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DFC12B4-65C1-41B4-8D89-7F41C3F1FCBD}"/>
                </a:ext>
              </a:extLst>
            </p:cNvPr>
            <p:cNvGrpSpPr/>
            <p:nvPr/>
          </p:nvGrpSpPr>
          <p:grpSpPr>
            <a:xfrm>
              <a:off x="370017" y="1341250"/>
              <a:ext cx="2689815" cy="2614799"/>
              <a:chOff x="1847849" y="1238249"/>
              <a:chExt cx="5438776" cy="5287095"/>
            </a:xfrm>
          </p:grpSpPr>
          <p:pic>
            <p:nvPicPr>
              <p:cNvPr id="18" name="Picture 3">
                <a:extLst>
                  <a:ext uri="{FF2B5EF4-FFF2-40B4-BE49-F238E27FC236}">
                    <a16:creationId xmlns:a16="http://schemas.microsoft.com/office/drawing/2014/main" id="{FD6C4FD6-F185-4BAD-9A90-8178229D02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950" t="23080" r="27046" b="4327"/>
              <a:stretch/>
            </p:blipFill>
            <p:spPr bwMode="auto">
              <a:xfrm>
                <a:off x="1847849" y="1238249"/>
                <a:ext cx="5438776" cy="52870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380D6025-BD48-4586-851B-7E8671AB1142}"/>
                  </a:ext>
                </a:extLst>
              </p:cNvPr>
              <p:cNvSpPr/>
              <p:nvPr/>
            </p:nvSpPr>
            <p:spPr>
              <a:xfrm>
                <a:off x="6660232" y="2458540"/>
                <a:ext cx="504056" cy="504056"/>
              </a:xfrm>
              <a:prstGeom prst="ellipse">
                <a:avLst/>
              </a:prstGeom>
              <a:solidFill>
                <a:srgbClr val="FE5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C66C5624-4C4E-4F13-92C3-F2A39E32690C}"/>
                  </a:ext>
                </a:extLst>
              </p:cNvPr>
              <p:cNvSpPr/>
              <p:nvPr/>
            </p:nvSpPr>
            <p:spPr>
              <a:xfrm>
                <a:off x="3535288" y="5301208"/>
                <a:ext cx="504056" cy="504056"/>
              </a:xfrm>
              <a:prstGeom prst="ellipse">
                <a:avLst/>
              </a:prstGeom>
              <a:solidFill>
                <a:srgbClr val="FF963B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1" name="Forme libre 12">
                <a:extLst>
                  <a:ext uri="{FF2B5EF4-FFF2-40B4-BE49-F238E27FC236}">
                    <a16:creationId xmlns:a16="http://schemas.microsoft.com/office/drawing/2014/main" id="{0C127ACF-10DA-4C18-8DBB-4C2BEF2DC99F}"/>
                  </a:ext>
                </a:extLst>
              </p:cNvPr>
              <p:cNvSpPr/>
              <p:nvPr/>
            </p:nvSpPr>
            <p:spPr>
              <a:xfrm>
                <a:off x="3851920" y="2780927"/>
                <a:ext cx="3015605" cy="2714997"/>
              </a:xfrm>
              <a:custGeom>
                <a:avLst/>
                <a:gdLst>
                  <a:gd name="connsiteX0" fmla="*/ 3076575 w 3076575"/>
                  <a:gd name="connsiteY0" fmla="*/ 0 h 2857500"/>
                  <a:gd name="connsiteX1" fmla="*/ 981075 w 3076575"/>
                  <a:gd name="connsiteY1" fmla="*/ 600075 h 2857500"/>
                  <a:gd name="connsiteX2" fmla="*/ 0 w 3076575"/>
                  <a:gd name="connsiteY2" fmla="*/ 2857500 h 285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76575" h="2857500">
                    <a:moveTo>
                      <a:pt x="3076575" y="0"/>
                    </a:moveTo>
                    <a:cubicBezTo>
                      <a:pt x="2285206" y="61912"/>
                      <a:pt x="1493838" y="123825"/>
                      <a:pt x="981075" y="600075"/>
                    </a:cubicBezTo>
                    <a:cubicBezTo>
                      <a:pt x="468312" y="1076325"/>
                      <a:pt x="234156" y="1966912"/>
                      <a:pt x="0" y="2857500"/>
                    </a:cubicBezTo>
                  </a:path>
                </a:pathLst>
              </a:custGeom>
              <a:noFill/>
              <a:ln w="69850">
                <a:solidFill>
                  <a:srgbClr val="0077D4"/>
                </a:solidFill>
                <a:tailEnd type="triangle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17" name="Forme libre 18">
              <a:extLst>
                <a:ext uri="{FF2B5EF4-FFF2-40B4-BE49-F238E27FC236}">
                  <a16:creationId xmlns:a16="http://schemas.microsoft.com/office/drawing/2014/main" id="{27166696-4669-4494-B0B9-630733B12791}"/>
                </a:ext>
              </a:extLst>
            </p:cNvPr>
            <p:cNvSpPr/>
            <p:nvPr/>
          </p:nvSpPr>
          <p:spPr>
            <a:xfrm>
              <a:off x="3057525" y="2897596"/>
              <a:ext cx="981075" cy="302804"/>
            </a:xfrm>
            <a:custGeom>
              <a:avLst/>
              <a:gdLst>
                <a:gd name="connsiteX0" fmla="*/ 981075 w 981075"/>
                <a:gd name="connsiteY0" fmla="*/ 302804 h 302804"/>
                <a:gd name="connsiteX1" fmla="*/ 447675 w 981075"/>
                <a:gd name="connsiteY1" fmla="*/ 26579 h 302804"/>
                <a:gd name="connsiteX2" fmla="*/ 0 w 981075"/>
                <a:gd name="connsiteY2" fmla="*/ 26579 h 302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81075" h="302804">
                  <a:moveTo>
                    <a:pt x="981075" y="302804"/>
                  </a:moveTo>
                  <a:cubicBezTo>
                    <a:pt x="796131" y="187710"/>
                    <a:pt x="611187" y="72616"/>
                    <a:pt x="447675" y="26579"/>
                  </a:cubicBezTo>
                  <a:cubicBezTo>
                    <a:pt x="284163" y="-19458"/>
                    <a:pt x="142081" y="3560"/>
                    <a:pt x="0" y="26579"/>
                  </a:cubicBezTo>
                </a:path>
              </a:pathLst>
            </a:custGeom>
            <a:noFill/>
            <a:ln w="34925">
              <a:tailEnd type="stealt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0EDE094-C31F-439C-B1F1-764A9A6C4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17</a:t>
            </a:fld>
            <a:endParaRPr lang="fr-FR" dirty="0"/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3118BC89-0F36-4237-8AB4-AB15D11657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3271" y="252271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Les substitutions opérationnelles</a:t>
            </a:r>
            <a:endParaRPr lang="fr-FR" altLang="fr-FR" sz="2400" b="1" i="1" dirty="0">
              <a:solidFill>
                <a:srgbClr val="0077D4"/>
              </a:solidFill>
              <a:latin typeface="+mn-lt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BC2720A-4298-436A-96DF-24A394C49D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5341" y="4397490"/>
            <a:ext cx="4368659" cy="246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4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60350"/>
            <a:ext cx="6624637" cy="1152525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Quelles ressources pour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des substitutions structurantes ?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65539" name="Espace réservé du numéro de diapositive 5"/>
          <p:cNvSpPr txBox="1">
            <a:spLocks/>
          </p:cNvSpPr>
          <p:nvPr/>
        </p:nvSpPr>
        <p:spPr bwMode="auto">
          <a:xfrm>
            <a:off x="177800" y="6453188"/>
            <a:ext cx="360363" cy="23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6CC8991-2509-45A7-9307-0E159A9E6567}" type="slidenum">
              <a:rPr lang="fr-FR" altLang="fr-FR" sz="1000">
                <a:solidFill>
                  <a:srgbClr val="E1E805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fr-FR" altLang="fr-FR" sz="1000">
              <a:solidFill>
                <a:srgbClr val="E1E805"/>
              </a:solidFill>
            </a:endParaRPr>
          </a:p>
        </p:txBody>
      </p:sp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A028D876-0F79-40E6-9EF6-1E52FD67D1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7019212"/>
              </p:ext>
            </p:extLst>
          </p:nvPr>
        </p:nvGraphicFramePr>
        <p:xfrm>
          <a:off x="323850" y="1340768"/>
          <a:ext cx="8640762" cy="476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0829877" imgH="5972218" progId="Excel.Sheet.8">
                  <p:embed/>
                </p:oleObj>
              </mc:Choice>
              <mc:Fallback>
                <p:oleObj name="Worksheet" r:id="rId3" imgW="10829877" imgH="5972218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850" y="1340768"/>
                        <a:ext cx="8640762" cy="4764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73758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">
            <a:extLst>
              <a:ext uri="{FF2B5EF4-FFF2-40B4-BE49-F238E27FC236}">
                <a16:creationId xmlns:a16="http://schemas.microsoft.com/office/drawing/2014/main" id="{91F200FC-3295-4D66-B093-7AB7691D5F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896" y="1628545"/>
            <a:ext cx="5561104" cy="4555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2CA423B-1796-45B2-9265-5B5E01F83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 projet de champ captant</a:t>
            </a:r>
            <a:br>
              <a:rPr lang="fr-FR" dirty="0"/>
            </a:br>
            <a:r>
              <a:rPr lang="fr-FR" dirty="0"/>
              <a:t>des landes du Médoc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5CF736-B24C-49DE-A35C-4D4A7C9F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19</a:t>
            </a:fld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2F4A33-DBCA-4BDD-B3AF-40517C7EC6F7}"/>
              </a:ext>
            </a:extLst>
          </p:cNvPr>
          <p:cNvSpPr txBox="1"/>
          <p:nvPr/>
        </p:nvSpPr>
        <p:spPr>
          <a:xfrm>
            <a:off x="695878" y="1916832"/>
            <a:ext cx="3018940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Maîtrise d’ouvrage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Bordeaux Métropole</a:t>
            </a:r>
          </a:p>
          <a:p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Volume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: 10 millions de m</a:t>
            </a:r>
            <a:r>
              <a:rPr lang="fr-FR" sz="16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/an</a:t>
            </a:r>
          </a:p>
          <a:p>
            <a:r>
              <a:rPr lang="fr-FR" sz="12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(#10% des volumes annuels prélevés à l’échelle du Département)</a:t>
            </a:r>
          </a:p>
          <a:p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Portée du projet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9 services d’eau desservis à partir du réseau métropolitain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libération des volumes prélevables dans l’Eocène pour les autres services d’eau du département</a:t>
            </a:r>
          </a:p>
        </p:txBody>
      </p:sp>
      <p:pic>
        <p:nvPicPr>
          <p:cNvPr id="16" name="Graphique 15" descr="Écran de démarrage">
            <a:extLst>
              <a:ext uri="{FF2B5EF4-FFF2-40B4-BE49-F238E27FC236}">
                <a16:creationId xmlns:a16="http://schemas.microsoft.com/office/drawing/2014/main" id="{C6E2A511-FA58-43C6-A0DF-522EF0C21C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791" y="3500751"/>
            <a:ext cx="390354" cy="390354"/>
          </a:xfrm>
          <a:prstGeom prst="rect">
            <a:avLst/>
          </a:prstGeom>
        </p:spPr>
      </p:pic>
      <p:pic>
        <p:nvPicPr>
          <p:cNvPr id="18" name="Graphique 17" descr="Eau">
            <a:extLst>
              <a:ext uri="{FF2B5EF4-FFF2-40B4-BE49-F238E27FC236}">
                <a16:creationId xmlns:a16="http://schemas.microsoft.com/office/drawing/2014/main" id="{D1634E36-CD54-4A04-AC4E-F49A9B376E6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1986" y="2611203"/>
            <a:ext cx="390354" cy="390354"/>
          </a:xfrm>
          <a:prstGeom prst="rect">
            <a:avLst/>
          </a:prstGeom>
        </p:spPr>
      </p:pic>
      <p:pic>
        <p:nvPicPr>
          <p:cNvPr id="20" name="Graphique 19" descr="Ouvrier du bâtiment">
            <a:extLst>
              <a:ext uri="{FF2B5EF4-FFF2-40B4-BE49-F238E27FC236}">
                <a16:creationId xmlns:a16="http://schemas.microsoft.com/office/drawing/2014/main" id="{44E22041-29E1-4463-9D61-F0D944B0268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8058" y="1916832"/>
            <a:ext cx="390354" cy="39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31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5760BF-1A06-4693-91CF-07229AC92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835" y="1417638"/>
            <a:ext cx="4525653" cy="4938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000" b="1" dirty="0">
                <a:solidFill>
                  <a:srgbClr val="E46C0A"/>
                </a:solidFill>
              </a:rPr>
              <a:t>Avancement des études</a:t>
            </a:r>
          </a:p>
          <a:p>
            <a:pPr marL="457200" lvl="1" indent="0">
              <a:buNone/>
            </a:pPr>
            <a:r>
              <a:rPr lang="fr-FR" sz="1600" dirty="0">
                <a:solidFill>
                  <a:srgbClr val="004D86"/>
                </a:solidFill>
              </a:rPr>
              <a:t>2019–2022</a:t>
            </a:r>
            <a:r>
              <a:rPr lang="fr-FR" sz="1600" b="1" dirty="0">
                <a:solidFill>
                  <a:srgbClr val="004D86"/>
                </a:solidFill>
              </a:rPr>
              <a:t> :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Instrumentation du milieu superficiel</a:t>
            </a:r>
          </a:p>
          <a:p>
            <a:pPr marL="914400" lvl="2" indent="0">
              <a:buNone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Etat initial de référence du réseau hydraulique du secteur</a:t>
            </a:r>
          </a:p>
          <a:p>
            <a:pPr marL="914400" lvl="2" indent="0">
              <a:buNone/>
            </a:pP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lvl="1" indent="0">
              <a:buNone/>
            </a:pPr>
            <a:r>
              <a:rPr lang="fr-FR" sz="1600" dirty="0">
                <a:solidFill>
                  <a:srgbClr val="004D86"/>
                </a:solidFill>
              </a:rPr>
              <a:t>2020-2021 :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Etudes environnementales</a:t>
            </a:r>
          </a:p>
          <a:p>
            <a:pPr marL="914400" lvl="2" indent="0">
              <a:buNone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Etat initial, étude d’impact</a:t>
            </a:r>
          </a:p>
          <a:p>
            <a:pPr marL="914400" lvl="2" indent="0">
              <a:buNone/>
            </a:pP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lvl="1" indent="0">
              <a:buNone/>
            </a:pPr>
            <a:r>
              <a:rPr lang="fr-FR" sz="1600" dirty="0">
                <a:solidFill>
                  <a:srgbClr val="004D86"/>
                </a:solidFill>
              </a:rPr>
              <a:t>2020–2021 :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Etudes de maîtrises d’œuvre</a:t>
            </a:r>
          </a:p>
          <a:p>
            <a:pPr marL="457200" lvl="1" indent="0">
              <a:buNone/>
            </a:pP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Etudes préliminaires, avant-projets</a:t>
            </a:r>
            <a:endParaRPr lang="fr-FR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lvl="1" indent="0">
              <a:buNone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endParaRPr lang="fr-FR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lvl="1" indent="0">
              <a:buNone/>
            </a:pPr>
            <a:r>
              <a:rPr lang="fr-FR" sz="1600" dirty="0">
                <a:solidFill>
                  <a:srgbClr val="004D86"/>
                </a:solidFill>
              </a:rPr>
              <a:t>2021 :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Concertation préalable</a:t>
            </a:r>
          </a:p>
          <a:p>
            <a:pPr marL="914400" lvl="2" indent="0">
              <a:buNone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Associer le public à l’élaboration du projet, élargir le débat à toutes les parties prenantes</a:t>
            </a:r>
          </a:p>
          <a:p>
            <a:pPr marL="914400" lvl="2" indent="0">
              <a:buNone/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Tisser des liens avec les acteurs locaux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5CF736-B24C-49DE-A35C-4D4A7C9F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20</a:t>
            </a:fld>
            <a:endParaRPr lang="fr-FR" dirty="0"/>
          </a:p>
        </p:txBody>
      </p:sp>
      <p:sp>
        <p:nvSpPr>
          <p:cNvPr id="14" name="ZoneTexte 42">
            <a:extLst>
              <a:ext uri="{FF2B5EF4-FFF2-40B4-BE49-F238E27FC236}">
                <a16:creationId xmlns:a16="http://schemas.microsoft.com/office/drawing/2014/main" id="{875A6467-215D-425E-B34C-F1F99FC3F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835" y="1471954"/>
            <a:ext cx="4237960" cy="293926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42900" indent="-3429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lvl="1" indent="0" algn="ctr" defTabSz="457200">
              <a:spcBef>
                <a:spcPct val="20000"/>
              </a:spcBef>
              <a:buClr>
                <a:srgbClr val="199DCA"/>
              </a:buClr>
            </a:pPr>
            <a:r>
              <a:rPr lang="fr-FR" sz="2000" b="1" dirty="0">
                <a:solidFill>
                  <a:srgbClr val="E46C0A"/>
                </a:solidFill>
                <a:latin typeface="+mn-lt"/>
              </a:rPr>
              <a:t>Travaux envisagés</a:t>
            </a:r>
          </a:p>
          <a:p>
            <a:pPr lvl="1">
              <a:spcBef>
                <a:spcPts val="600"/>
              </a:spcBef>
              <a:buClr>
                <a:srgbClr val="199DCA"/>
              </a:buClr>
              <a:buFont typeface="Courier New" panose="02070309020205020404" pitchFamily="49" charset="0"/>
              <a:buChar char="►"/>
            </a:pPr>
            <a:r>
              <a:rPr lang="fr-FR" altLang="fr-FR" sz="1400" dirty="0">
                <a:solidFill>
                  <a:srgbClr val="4D4D4C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Un champ captant de 14 forages</a:t>
            </a:r>
          </a:p>
          <a:p>
            <a:pPr lvl="1">
              <a:spcBef>
                <a:spcPts val="600"/>
              </a:spcBef>
              <a:buClr>
                <a:srgbClr val="199DCA"/>
              </a:buClr>
              <a:buFont typeface="Courier New" panose="02070309020205020404" pitchFamily="49" charset="0"/>
              <a:buChar char="►"/>
            </a:pPr>
            <a:r>
              <a:rPr lang="fr-FR" altLang="fr-FR" sz="1400" dirty="0">
                <a:solidFill>
                  <a:srgbClr val="4D4D4C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Une canalisation d’adduction d’environ 20 km</a:t>
            </a:r>
          </a:p>
          <a:p>
            <a:pPr lvl="1">
              <a:spcBef>
                <a:spcPts val="600"/>
              </a:spcBef>
              <a:buClr>
                <a:srgbClr val="199DCA"/>
              </a:buClr>
              <a:buFont typeface="Courier New" panose="02070309020205020404" pitchFamily="49" charset="0"/>
              <a:buChar char="►"/>
            </a:pPr>
            <a:r>
              <a:rPr lang="fr-FR" altLang="fr-FR" sz="1400" dirty="0">
                <a:solidFill>
                  <a:srgbClr val="4D4D4C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Une station de pompage, des réserves associées et une station de traitement d’eau potable</a:t>
            </a:r>
          </a:p>
          <a:p>
            <a:pPr lvl="1">
              <a:spcBef>
                <a:spcPts val="600"/>
              </a:spcBef>
              <a:buClr>
                <a:srgbClr val="199DCA"/>
              </a:buClr>
              <a:buFont typeface="Courier New" panose="02070309020205020404" pitchFamily="49" charset="0"/>
              <a:buChar char="►"/>
            </a:pPr>
            <a:r>
              <a:rPr lang="fr-FR" altLang="fr-FR" sz="1400" dirty="0">
                <a:solidFill>
                  <a:srgbClr val="4D4D4C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Modification du système d’alimentation en eau potable de Bordeaux Métropole</a:t>
            </a:r>
          </a:p>
          <a:p>
            <a:pPr lvl="1">
              <a:spcBef>
                <a:spcPts val="600"/>
              </a:spcBef>
              <a:buClr>
                <a:srgbClr val="199DCA"/>
              </a:buClr>
              <a:buFont typeface="Courier New" panose="02070309020205020404" pitchFamily="49" charset="0"/>
              <a:buChar char="►"/>
            </a:pPr>
            <a:r>
              <a:rPr lang="fr-FR" altLang="fr-FR" sz="1400" dirty="0">
                <a:solidFill>
                  <a:srgbClr val="4D4D4C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Des interconnexions et des installations connexes avec les services d’eau alimentés par la substitution</a:t>
            </a:r>
          </a:p>
        </p:txBody>
      </p:sp>
      <p:pic>
        <p:nvPicPr>
          <p:cNvPr id="15" name="Espace réservé du contenu 3">
            <a:extLst>
              <a:ext uri="{FF2B5EF4-FFF2-40B4-BE49-F238E27FC236}">
                <a16:creationId xmlns:a16="http://schemas.microsoft.com/office/drawing/2014/main" id="{75CD670E-79D7-4C62-86F6-DC5CF74B9788}"/>
              </a:ext>
            </a:extLst>
          </p:cNvPr>
          <p:cNvPicPr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57" y="4358249"/>
            <a:ext cx="3860210" cy="2118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phique 15" descr="Calendrier à feuilles">
            <a:extLst>
              <a:ext uri="{FF2B5EF4-FFF2-40B4-BE49-F238E27FC236}">
                <a16:creationId xmlns:a16="http://schemas.microsoft.com/office/drawing/2014/main" id="{3114969F-459B-45EC-B0B7-E35E1E99F59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8511" y="1755407"/>
            <a:ext cx="380499" cy="380499"/>
          </a:xfrm>
          <a:prstGeom prst="rect">
            <a:avLst/>
          </a:prstGeom>
        </p:spPr>
      </p:pic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6B6B176B-869D-475E-B75A-E190CFB3B568}"/>
              </a:ext>
            </a:extLst>
          </p:cNvPr>
          <p:cNvSpPr/>
          <p:nvPr/>
        </p:nvSpPr>
        <p:spPr>
          <a:xfrm>
            <a:off x="5233608" y="2349386"/>
            <a:ext cx="138485" cy="211252"/>
          </a:xfrm>
          <a:prstGeom prst="rightArrow">
            <a:avLst/>
          </a:prstGeom>
          <a:solidFill>
            <a:srgbClr val="199DC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8" name="Graphique 17" descr="Calendrier à feuilles">
            <a:extLst>
              <a:ext uri="{FF2B5EF4-FFF2-40B4-BE49-F238E27FC236}">
                <a16:creationId xmlns:a16="http://schemas.microsoft.com/office/drawing/2014/main" id="{1FE1F8F7-E00A-4879-9972-910A3C5D3B1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69633" y="3004660"/>
            <a:ext cx="380499" cy="380499"/>
          </a:xfrm>
          <a:prstGeom prst="rect">
            <a:avLst/>
          </a:prstGeom>
        </p:spPr>
      </p:pic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51A20BAA-F170-42D3-B59D-41AAD6A19445}"/>
              </a:ext>
            </a:extLst>
          </p:cNvPr>
          <p:cNvSpPr/>
          <p:nvPr/>
        </p:nvSpPr>
        <p:spPr>
          <a:xfrm>
            <a:off x="5233607" y="3386760"/>
            <a:ext cx="138485" cy="211252"/>
          </a:xfrm>
          <a:prstGeom prst="rightArrow">
            <a:avLst/>
          </a:prstGeom>
          <a:solidFill>
            <a:srgbClr val="199DC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C615B094-137E-4913-A4A7-5CA71E74DA25}"/>
              </a:ext>
            </a:extLst>
          </p:cNvPr>
          <p:cNvSpPr/>
          <p:nvPr/>
        </p:nvSpPr>
        <p:spPr>
          <a:xfrm>
            <a:off x="5233607" y="5013176"/>
            <a:ext cx="138485" cy="211252"/>
          </a:xfrm>
          <a:prstGeom prst="rightArrow">
            <a:avLst/>
          </a:prstGeom>
          <a:solidFill>
            <a:srgbClr val="199DC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FFDAB78A-FC89-43D6-BDDF-8A3BE3AB0F6B}"/>
              </a:ext>
            </a:extLst>
          </p:cNvPr>
          <p:cNvSpPr/>
          <p:nvPr/>
        </p:nvSpPr>
        <p:spPr>
          <a:xfrm>
            <a:off x="5233606" y="4199968"/>
            <a:ext cx="138485" cy="211252"/>
          </a:xfrm>
          <a:prstGeom prst="rightArrow">
            <a:avLst/>
          </a:prstGeom>
          <a:solidFill>
            <a:srgbClr val="199DC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78B54A5-8BA9-4BAE-A1B5-655D2A16AF0D}"/>
              </a:ext>
            </a:extLst>
          </p:cNvPr>
          <p:cNvSpPr txBox="1"/>
          <p:nvPr/>
        </p:nvSpPr>
        <p:spPr>
          <a:xfrm>
            <a:off x="4959010" y="6012852"/>
            <a:ext cx="3727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4D86"/>
                </a:solidFill>
              </a:rPr>
              <a:t>T1 2022 : Dossier de demande d’autorisation environnementale</a:t>
            </a:r>
          </a:p>
        </p:txBody>
      </p:sp>
      <p:sp>
        <p:nvSpPr>
          <p:cNvPr id="8" name="Flèche : virage 7">
            <a:extLst>
              <a:ext uri="{FF2B5EF4-FFF2-40B4-BE49-F238E27FC236}">
                <a16:creationId xmlns:a16="http://schemas.microsoft.com/office/drawing/2014/main" id="{1510A473-C877-4E50-8F79-ADA278034EC3}"/>
              </a:ext>
            </a:extLst>
          </p:cNvPr>
          <p:cNvSpPr/>
          <p:nvPr/>
        </p:nvSpPr>
        <p:spPr>
          <a:xfrm flipV="1">
            <a:off x="4741552" y="5906240"/>
            <a:ext cx="362658" cy="380499"/>
          </a:xfrm>
          <a:prstGeom prst="bentArrow">
            <a:avLst/>
          </a:prstGeom>
          <a:solidFill>
            <a:srgbClr val="004D8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23" name="Graphique 22" descr="Calendrier à feuilles">
            <a:extLst>
              <a:ext uri="{FF2B5EF4-FFF2-40B4-BE49-F238E27FC236}">
                <a16:creationId xmlns:a16="http://schemas.microsoft.com/office/drawing/2014/main" id="{744E579B-BCDD-443A-A4C3-C9CCF2CB3FF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63068" y="3810591"/>
            <a:ext cx="380499" cy="380499"/>
          </a:xfrm>
          <a:prstGeom prst="rect">
            <a:avLst/>
          </a:prstGeom>
        </p:spPr>
      </p:pic>
      <p:pic>
        <p:nvPicPr>
          <p:cNvPr id="24" name="Graphique 23" descr="Calendrier à feuilles">
            <a:extLst>
              <a:ext uri="{FF2B5EF4-FFF2-40B4-BE49-F238E27FC236}">
                <a16:creationId xmlns:a16="http://schemas.microsoft.com/office/drawing/2014/main" id="{C88637BD-FE87-41E8-96F1-C2DCFCC924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813" y="4679602"/>
            <a:ext cx="380499" cy="380499"/>
          </a:xfrm>
          <a:prstGeom prst="rect">
            <a:avLst/>
          </a:prstGeom>
        </p:spPr>
      </p:pic>
      <p:pic>
        <p:nvPicPr>
          <p:cNvPr id="33" name="Graphique 32" descr="Crayon">
            <a:extLst>
              <a:ext uri="{FF2B5EF4-FFF2-40B4-BE49-F238E27FC236}">
                <a16:creationId xmlns:a16="http://schemas.microsoft.com/office/drawing/2014/main" id="{441F8E99-BA30-4492-BC7D-C09F8BCB79A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92321" y="1386034"/>
            <a:ext cx="410527" cy="410527"/>
          </a:xfrm>
          <a:prstGeom prst="rect">
            <a:avLst/>
          </a:prstGeom>
        </p:spPr>
      </p:pic>
      <p:pic>
        <p:nvPicPr>
          <p:cNvPr id="35" name="Graphique 34" descr="Outils">
            <a:extLst>
              <a:ext uri="{FF2B5EF4-FFF2-40B4-BE49-F238E27FC236}">
                <a16:creationId xmlns:a16="http://schemas.microsoft.com/office/drawing/2014/main" id="{55A02FF4-2162-4D81-8C9A-B52C81979A5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5504" y="1416316"/>
            <a:ext cx="410527" cy="410527"/>
          </a:xfrm>
          <a:prstGeom prst="rect">
            <a:avLst/>
          </a:prstGeom>
        </p:spPr>
      </p:pic>
      <p:sp>
        <p:nvSpPr>
          <p:cNvPr id="25" name="Titre 1">
            <a:extLst>
              <a:ext uri="{FF2B5EF4-FFF2-40B4-BE49-F238E27FC236}">
                <a16:creationId xmlns:a16="http://schemas.microsoft.com/office/drawing/2014/main" id="{DD7AE097-F528-4FDE-AD82-53CB8CCEB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/>
          <a:lstStyle/>
          <a:p>
            <a:pPr algn="ctr"/>
            <a:r>
              <a:rPr lang="fr-FR" dirty="0"/>
              <a:t>Le projet de champ captant</a:t>
            </a:r>
            <a:br>
              <a:rPr lang="fr-FR" dirty="0"/>
            </a:br>
            <a:r>
              <a:rPr lang="fr-FR" dirty="0"/>
              <a:t>des landes du Médoc</a:t>
            </a:r>
          </a:p>
        </p:txBody>
      </p:sp>
    </p:spTree>
    <p:extLst>
      <p:ext uri="{BB962C8B-B14F-4D97-AF65-F5344CB8AC3E}">
        <p14:creationId xmlns:p14="http://schemas.microsoft.com/office/powerpoint/2010/main" val="570081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FCF651-7CCE-4248-9C4C-96609C188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b="1" dirty="0">
                <a:solidFill>
                  <a:srgbClr val="E46C0A"/>
                </a:solidFill>
              </a:rPr>
              <a:t>Planning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229FCB-B50D-45B3-98A3-AC447646E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21</a:t>
            </a:fld>
            <a:endParaRPr lang="fr-FR" dirty="0"/>
          </a:p>
        </p:txBody>
      </p:sp>
      <p:graphicFrame>
        <p:nvGraphicFramePr>
          <p:cNvPr id="5" name="Espace réservé du contenu 3">
            <a:extLst>
              <a:ext uri="{FF2B5EF4-FFF2-40B4-BE49-F238E27FC236}">
                <a16:creationId xmlns:a16="http://schemas.microsoft.com/office/drawing/2014/main" id="{78C3296B-C45D-40C8-A2E5-F9A673CB2638}"/>
              </a:ext>
            </a:extLst>
          </p:cNvPr>
          <p:cNvGraphicFramePr>
            <a:graphicFrameLocks/>
          </p:cNvGraphicFramePr>
          <p:nvPr/>
        </p:nvGraphicFramePr>
        <p:xfrm>
          <a:off x="447869" y="2097611"/>
          <a:ext cx="8229600" cy="4480382"/>
        </p:xfrm>
        <a:graphic>
          <a:graphicData uri="http://schemas.openxmlformats.org/drawingml/2006/table">
            <a:tbl>
              <a:tblPr firstRow="1" firstCol="1">
                <a:tableStyleId>{BC89EF96-8CEA-46FF-86C4-4CE0E7609802}</a:tableStyleId>
              </a:tblPr>
              <a:tblGrid>
                <a:gridCol w="342900">
                  <a:extLst>
                    <a:ext uri="{9D8B030D-6E8A-4147-A177-3AD203B41FA5}">
                      <a16:colId xmlns:a16="http://schemas.microsoft.com/office/drawing/2014/main" val="1931338957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435287074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1964591164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691262607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1055697839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1012469771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1998683921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3903048615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511787494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1740095375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4195694384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431234748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17284765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3624982109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776820658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007802740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3198450935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1508493392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040072001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944504202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1746053671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082267635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1142333224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4280863855"/>
                    </a:ext>
                  </a:extLst>
                </a:gridCol>
              </a:tblGrid>
              <a:tr h="365618">
                <a:tc gridSpan="4"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rgbClr val="199DCA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2019</a:t>
                      </a:r>
                    </a:p>
                  </a:txBody>
                  <a:tcPr marL="91433" marR="91433" marT="45702" marB="45702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rgbClr val="199DCA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2020</a:t>
                      </a:r>
                    </a:p>
                  </a:txBody>
                  <a:tcPr marL="91433" marR="91433" marT="45702" marB="45702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rgbClr val="199DCA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2021</a:t>
                      </a:r>
                    </a:p>
                  </a:txBody>
                  <a:tcPr marL="91433" marR="91433" marT="45702" marB="45702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rgbClr val="199DCA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2022</a:t>
                      </a:r>
                    </a:p>
                  </a:txBody>
                  <a:tcPr marL="91433" marR="91433" marT="45702" marB="45702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rgbClr val="199DCA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2023</a:t>
                      </a:r>
                    </a:p>
                  </a:txBody>
                  <a:tcPr marL="91433" marR="91433" marT="45702" marB="45702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rgbClr val="199DCA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2024</a:t>
                      </a:r>
                    </a:p>
                  </a:txBody>
                  <a:tcPr marL="91433" marR="91433" marT="45702" marB="45702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513372"/>
                  </a:ext>
                </a:extLst>
              </a:tr>
              <a:tr h="4114307"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91433" marR="91433" marT="45702" marB="45702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E5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9D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508102"/>
                  </a:ext>
                </a:extLst>
              </a:tr>
            </a:tbl>
          </a:graphicData>
        </a:graphic>
      </p:graphicFrame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2161BB32-EFFE-4C1A-994E-CD3243705844}"/>
              </a:ext>
            </a:extLst>
          </p:cNvPr>
          <p:cNvCxnSpPr>
            <a:cxnSpLocks/>
          </p:cNvCxnSpPr>
          <p:nvPr/>
        </p:nvCxnSpPr>
        <p:spPr>
          <a:xfrm>
            <a:off x="1135257" y="2834211"/>
            <a:ext cx="4446587" cy="0"/>
          </a:xfrm>
          <a:prstGeom prst="line">
            <a:avLst/>
          </a:prstGeom>
          <a:ln w="38100">
            <a:solidFill>
              <a:schemeClr val="tx2"/>
            </a:solidFill>
            <a:headEnd type="diamond" w="med" len="med"/>
            <a:tailEnd type="diamond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0049C897-672D-4BC8-A936-0B12E2088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9257" y="2548461"/>
            <a:ext cx="4100512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fr-FR" altLang="fr-FR" sz="1100" b="1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INSTRUMENTATION DU MILIEU HYDROGRAPHIQUE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FC1F8FD-93C8-40D9-B403-76AF08FC6539}"/>
              </a:ext>
            </a:extLst>
          </p:cNvPr>
          <p:cNvCxnSpPr>
            <a:cxnSpLocks/>
          </p:cNvCxnSpPr>
          <p:nvPr/>
        </p:nvCxnSpPr>
        <p:spPr>
          <a:xfrm>
            <a:off x="2849757" y="3170761"/>
            <a:ext cx="1379537" cy="0"/>
          </a:xfrm>
          <a:prstGeom prst="line">
            <a:avLst/>
          </a:prstGeom>
          <a:ln w="38100">
            <a:solidFill>
              <a:schemeClr val="tx2"/>
            </a:solidFill>
            <a:headEnd type="diamond" w="med" len="med"/>
            <a:tailEnd type="diamond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BAE713A4-715F-434E-BC43-F606C8679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9094" y="2935811"/>
            <a:ext cx="18335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altLang="fr-FR" sz="1100" b="1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ETUDES ENVIRONNEMENTALES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A779F2B-B093-48DF-8814-1BA993668814}"/>
              </a:ext>
            </a:extLst>
          </p:cNvPr>
          <p:cNvCxnSpPr>
            <a:cxnSpLocks/>
          </p:cNvCxnSpPr>
          <p:nvPr/>
        </p:nvCxnSpPr>
        <p:spPr>
          <a:xfrm>
            <a:off x="2862457" y="3647011"/>
            <a:ext cx="3071812" cy="0"/>
          </a:xfrm>
          <a:prstGeom prst="line">
            <a:avLst/>
          </a:prstGeom>
          <a:ln w="38100">
            <a:solidFill>
              <a:schemeClr val="tx2"/>
            </a:solidFill>
            <a:headEnd type="diamond" w="med" len="med"/>
            <a:tailEnd type="diamond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28956484-C7B4-4F24-8C04-19EAD2255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819" y="3362848"/>
            <a:ext cx="1366838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altLang="fr-FR" sz="1100" b="1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ETUDES MOE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A0C375D-10FD-46F9-AB34-125022564503}"/>
              </a:ext>
            </a:extLst>
          </p:cNvPr>
          <p:cNvCxnSpPr>
            <a:cxnSpLocks/>
          </p:cNvCxnSpPr>
          <p:nvPr/>
        </p:nvCxnSpPr>
        <p:spPr>
          <a:xfrm>
            <a:off x="4750934" y="4643961"/>
            <a:ext cx="1347787" cy="0"/>
          </a:xfrm>
          <a:prstGeom prst="line">
            <a:avLst/>
          </a:prstGeom>
          <a:ln w="38100">
            <a:solidFill>
              <a:srgbClr val="FFC000"/>
            </a:solidFill>
            <a:headEnd type="diamond" w="med" len="med"/>
            <a:tailEnd type="diamond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4D435133-60D2-4804-A373-B18566137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6321" y="4416948"/>
            <a:ext cx="15001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altLang="fr-FR" sz="1100" b="1">
                <a:solidFill>
                  <a:srgbClr val="BC8F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INSTRUCTION REGLEMENTAIRE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73C9F49B-4BCE-4E1B-A8F8-9EB8C7CA6353}"/>
              </a:ext>
            </a:extLst>
          </p:cNvPr>
          <p:cNvCxnSpPr>
            <a:cxnSpLocks/>
          </p:cNvCxnSpPr>
          <p:nvPr/>
        </p:nvCxnSpPr>
        <p:spPr>
          <a:xfrm>
            <a:off x="3877809" y="4062936"/>
            <a:ext cx="304800" cy="0"/>
          </a:xfrm>
          <a:prstGeom prst="line">
            <a:avLst/>
          </a:prstGeom>
          <a:ln w="38100">
            <a:solidFill>
              <a:schemeClr val="accent4"/>
            </a:solidFill>
            <a:headEnd type="diamond" w="med" len="med"/>
            <a:tailEnd type="diamond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E0558FC0-694F-44AE-B19F-3E7474059E69}"/>
              </a:ext>
            </a:extLst>
          </p:cNvPr>
          <p:cNvSpPr txBox="1"/>
          <p:nvPr/>
        </p:nvSpPr>
        <p:spPr>
          <a:xfrm>
            <a:off x="4223884" y="3854973"/>
            <a:ext cx="1366837" cy="476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fr-FR" sz="1100" b="1" dirty="0">
                <a:solidFill>
                  <a:schemeClr val="accent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CONCERTATION PREALABLE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CB2D19A0-9814-447A-9FF8-92B3B798B2AD}"/>
              </a:ext>
            </a:extLst>
          </p:cNvPr>
          <p:cNvCxnSpPr>
            <a:cxnSpLocks/>
          </p:cNvCxnSpPr>
          <p:nvPr/>
        </p:nvCxnSpPr>
        <p:spPr>
          <a:xfrm>
            <a:off x="6089196" y="5202761"/>
            <a:ext cx="2765425" cy="0"/>
          </a:xfrm>
          <a:prstGeom prst="line">
            <a:avLst/>
          </a:prstGeom>
          <a:ln w="38100">
            <a:solidFill>
              <a:schemeClr val="accent5"/>
            </a:solidFill>
            <a:headEnd type="diamond" w="med" len="med"/>
            <a:tailEnd type="diamond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4628F754-8474-4A9A-9F93-909EC9A4A6C5}"/>
              </a:ext>
            </a:extLst>
          </p:cNvPr>
          <p:cNvSpPr txBox="1"/>
          <p:nvPr/>
        </p:nvSpPr>
        <p:spPr>
          <a:xfrm>
            <a:off x="5753294" y="4956698"/>
            <a:ext cx="2765425" cy="273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fr-FR" sz="11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TRAVAUX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64288681-2954-4B2B-8DF0-7D1D7199AEE6}"/>
              </a:ext>
            </a:extLst>
          </p:cNvPr>
          <p:cNvCxnSpPr>
            <a:cxnSpLocks/>
          </p:cNvCxnSpPr>
          <p:nvPr/>
        </p:nvCxnSpPr>
        <p:spPr>
          <a:xfrm>
            <a:off x="793944" y="5659961"/>
            <a:ext cx="1354138" cy="0"/>
          </a:xfrm>
          <a:prstGeom prst="line">
            <a:avLst/>
          </a:prstGeom>
          <a:ln w="38100">
            <a:solidFill>
              <a:schemeClr val="accent6"/>
            </a:solidFill>
            <a:headEnd type="diamond" w="med" len="med"/>
            <a:tailEnd type="diamond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4A11FA4A-5032-4664-8790-7D59A6068CD1}"/>
              </a:ext>
            </a:extLst>
          </p:cNvPr>
          <p:cNvSpPr txBox="1"/>
          <p:nvPr/>
        </p:nvSpPr>
        <p:spPr>
          <a:xfrm>
            <a:off x="725682" y="5432948"/>
            <a:ext cx="1422400" cy="477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fr-FR" sz="1100" b="1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CONTRAT DE SUBSTITUTION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E9565E62-14EA-47E3-8F39-66F80A3A7408}"/>
              </a:ext>
            </a:extLst>
          </p:cNvPr>
          <p:cNvCxnSpPr>
            <a:cxnSpLocks/>
          </p:cNvCxnSpPr>
          <p:nvPr/>
        </p:nvCxnSpPr>
        <p:spPr>
          <a:xfrm>
            <a:off x="4932040" y="5664723"/>
            <a:ext cx="632342" cy="0"/>
          </a:xfrm>
          <a:prstGeom prst="line">
            <a:avLst/>
          </a:prstGeom>
          <a:ln w="38100">
            <a:solidFill>
              <a:schemeClr val="accent6"/>
            </a:solidFill>
            <a:headEnd type="diamond" w="med" len="med"/>
            <a:tailEnd type="diamond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A7A07CD4-4490-4229-A72A-F616C00C6A10}"/>
              </a:ext>
            </a:extLst>
          </p:cNvPr>
          <p:cNvSpPr txBox="1"/>
          <p:nvPr/>
        </p:nvSpPr>
        <p:spPr>
          <a:xfrm>
            <a:off x="5596132" y="5480573"/>
            <a:ext cx="2497137" cy="476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fr-FR" sz="1100" b="1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SIGNATURE DES CONVENTIONS ACHAT-VENTE D’EAU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718D184-7A1A-4E68-8969-832917BC29A2}"/>
              </a:ext>
            </a:extLst>
          </p:cNvPr>
          <p:cNvCxnSpPr>
            <a:cxnSpLocks/>
          </p:cNvCxnSpPr>
          <p:nvPr/>
        </p:nvCxnSpPr>
        <p:spPr>
          <a:xfrm>
            <a:off x="5562732" y="6221936"/>
            <a:ext cx="1062038" cy="0"/>
          </a:xfrm>
          <a:prstGeom prst="line">
            <a:avLst/>
          </a:prstGeom>
          <a:ln w="38100">
            <a:solidFill>
              <a:schemeClr val="accent6"/>
            </a:solidFill>
            <a:headEnd type="diamond" w="med" len="med"/>
            <a:tailEnd type="diamond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321974E8-ADF9-4EEE-BC51-5A26F9F79B02}"/>
              </a:ext>
            </a:extLst>
          </p:cNvPr>
          <p:cNvSpPr txBox="1"/>
          <p:nvPr/>
        </p:nvSpPr>
        <p:spPr>
          <a:xfrm>
            <a:off x="6691445" y="6009211"/>
            <a:ext cx="1420812" cy="4778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fr-FR" sz="1100" b="1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ACQUISITIONS FONCIERES</a:t>
            </a:r>
          </a:p>
        </p:txBody>
      </p:sp>
      <p:sp>
        <p:nvSpPr>
          <p:cNvPr id="24" name="Étoile : 5 branches 23">
            <a:extLst>
              <a:ext uri="{FF2B5EF4-FFF2-40B4-BE49-F238E27FC236}">
                <a16:creationId xmlns:a16="http://schemas.microsoft.com/office/drawing/2014/main" id="{F1319EC1-9225-4C18-8070-6EDA95E331C9}"/>
              </a:ext>
            </a:extLst>
          </p:cNvPr>
          <p:cNvSpPr/>
          <p:nvPr/>
        </p:nvSpPr>
        <p:spPr>
          <a:xfrm>
            <a:off x="8458394" y="4980511"/>
            <a:ext cx="360363" cy="350837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15EFB34-4A72-4CD7-B247-75DD11FDD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469" y="5304361"/>
            <a:ext cx="9398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Clr>
                <a:schemeClr val="accent1"/>
              </a:buClr>
            </a:pPr>
            <a:r>
              <a:rPr lang="fr-FR" altLang="fr-FR" sz="14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Mise en service</a:t>
            </a:r>
          </a:p>
        </p:txBody>
      </p:sp>
      <p:sp>
        <p:nvSpPr>
          <p:cNvPr id="28" name="Titre 1">
            <a:extLst>
              <a:ext uri="{FF2B5EF4-FFF2-40B4-BE49-F238E27FC236}">
                <a16:creationId xmlns:a16="http://schemas.microsoft.com/office/drawing/2014/main" id="{07C258FE-7B57-4CA5-ABD1-3DF619D28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/>
          <a:lstStyle/>
          <a:p>
            <a:pPr algn="ctr"/>
            <a:r>
              <a:rPr lang="fr-FR" dirty="0"/>
              <a:t>Le projet de champ captant</a:t>
            </a:r>
            <a:br>
              <a:rPr lang="fr-FR" dirty="0"/>
            </a:br>
            <a:r>
              <a:rPr lang="fr-FR" dirty="0"/>
              <a:t>des landes du Médoc</a:t>
            </a:r>
          </a:p>
        </p:txBody>
      </p:sp>
    </p:spTree>
    <p:extLst>
      <p:ext uri="{BB962C8B-B14F-4D97-AF65-F5344CB8AC3E}">
        <p14:creationId xmlns:p14="http://schemas.microsoft.com/office/powerpoint/2010/main" val="4149652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Cénomanien du sud Gironde</a:t>
            </a: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69462" y="3572126"/>
            <a:ext cx="82824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2075" lvl="2" algn="just">
              <a:spcBef>
                <a:spcPts val="1800"/>
              </a:spcBef>
              <a:buClr>
                <a:schemeClr val="accent2"/>
              </a:buClr>
              <a:buSzPct val="100000"/>
              <a:tabLst>
                <a:tab pos="92075" algn="l"/>
              </a:tabLst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2004-2008 : 1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ère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phase d'investigations hydrogéologiques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22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8" name="Picture 9">
            <a:extLst>
              <a:ext uri="{FF2B5EF4-FFF2-40B4-BE49-F238E27FC236}">
                <a16:creationId xmlns:a16="http://schemas.microsoft.com/office/drawing/2014/main" id="{94F949D3-1394-4EB4-A26D-472E7F0413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32" b="23714"/>
          <a:stretch/>
        </p:blipFill>
        <p:spPr bwMode="auto">
          <a:xfrm>
            <a:off x="640063" y="1406561"/>
            <a:ext cx="8140589" cy="1975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9381D0-4E2D-41DB-A107-C7539FF58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814" y="1406561"/>
            <a:ext cx="8033086" cy="2140967"/>
          </a:xfrm>
          <a:prstGeom prst="rect">
            <a:avLst/>
          </a:prstGeom>
        </p:spPr>
      </p:pic>
      <p:sp>
        <p:nvSpPr>
          <p:cNvPr id="10" name="Text Box 15">
            <a:extLst>
              <a:ext uri="{FF2B5EF4-FFF2-40B4-BE49-F238E27FC236}">
                <a16:creationId xmlns:a16="http://schemas.microsoft.com/office/drawing/2014/main" id="{40166EDA-19C7-47E0-A698-A43E09F1A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364" y="4110735"/>
            <a:ext cx="82824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2075" lvl="2" algn="just">
              <a:spcBef>
                <a:spcPts val="1800"/>
              </a:spcBef>
              <a:buClr>
                <a:schemeClr val="accent2"/>
              </a:buClr>
              <a:buSzPct val="100000"/>
              <a:tabLst>
                <a:tab pos="92075" algn="l"/>
              </a:tabLst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2017-2020 : 2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ème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phase d'investigations hydrogéologiques</a:t>
            </a:r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C9A44E7E-6DD5-40F7-8FFF-E6E066F45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462" y="4665525"/>
            <a:ext cx="828246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2075" lvl="2" algn="just">
              <a:spcBef>
                <a:spcPts val="1800"/>
              </a:spcBef>
              <a:buClr>
                <a:schemeClr val="accent2"/>
              </a:buClr>
              <a:buSzPct val="100000"/>
              <a:tabLst>
                <a:tab pos="92075" algn="l"/>
              </a:tabLst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2021 : poursuite sur le volet modélisation hydrogéologique (BRGM) :</a:t>
            </a:r>
          </a:p>
          <a:p>
            <a:pPr marL="1257300" lvl="3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consolidation des connaissances dans un modèle géologique</a:t>
            </a:r>
          </a:p>
          <a:p>
            <a:pPr marL="1257300" lvl="3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construction d'un modèle hydrogéologique conceptuel</a:t>
            </a:r>
          </a:p>
          <a:p>
            <a:pPr marL="92075" lvl="2" algn="just">
              <a:spcBef>
                <a:spcPts val="1200"/>
              </a:spcBef>
              <a:buClr>
                <a:schemeClr val="accent2"/>
              </a:buClr>
              <a:buSzPct val="100000"/>
              <a:tabLst>
                <a:tab pos="92075" algn="l"/>
              </a:tabLst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2022 : tests de scénarios de valorisation optimisés</a:t>
            </a:r>
          </a:p>
        </p:txBody>
      </p:sp>
    </p:spTree>
    <p:extLst>
      <p:ext uri="{BB962C8B-B14F-4D97-AF65-F5344CB8AC3E}">
        <p14:creationId xmlns:p14="http://schemas.microsoft.com/office/powerpoint/2010/main" val="38120248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67744" y="144030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</a:rPr>
              <a:t>Les autres études et projets en cours</a:t>
            </a:r>
            <a:br>
              <a:rPr lang="fr-FR" sz="2400" b="1" dirty="0">
                <a:solidFill>
                  <a:srgbClr val="0077D4"/>
                </a:solidFill>
              </a:rPr>
            </a:br>
            <a:r>
              <a:rPr lang="fr-FR" sz="2400" b="1" dirty="0">
                <a:solidFill>
                  <a:srgbClr val="0077D4"/>
                </a:solidFill>
              </a:rPr>
              <a:t>(pour substitution de ressource pour l'AEP)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23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15" name="Sous-titre 2"/>
          <p:cNvSpPr>
            <a:spLocks/>
          </p:cNvSpPr>
          <p:nvPr/>
        </p:nvSpPr>
        <p:spPr bwMode="auto">
          <a:xfrm>
            <a:off x="2609" y="1754898"/>
            <a:ext cx="3240360" cy="1356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F. de </a:t>
            </a:r>
            <a:r>
              <a:rPr lang="fr-FR" altLang="fr-FR" sz="1800" dirty="0" err="1">
                <a:solidFill>
                  <a:srgbClr val="0077D4"/>
                </a:solidFill>
                <a:latin typeface="+mn-lt"/>
              </a:rPr>
              <a:t>Marcennais</a:t>
            </a: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 </a:t>
            </a:r>
            <a:r>
              <a:rPr lang="fr-FR" altLang="fr-FR" sz="1800" dirty="0" err="1">
                <a:solidFill>
                  <a:srgbClr val="0077D4"/>
                </a:solidFill>
                <a:latin typeface="+mn-lt"/>
              </a:rPr>
              <a:t>Eoc</a:t>
            </a: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. nord</a:t>
            </a:r>
          </a:p>
          <a:p>
            <a:pPr eaLnBrk="1" hangingPunct="1">
              <a:lnSpc>
                <a:spcPct val="130000"/>
              </a:lnSpc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F. de </a:t>
            </a:r>
            <a:r>
              <a:rPr lang="fr-FR" altLang="fr-FR" sz="1800" dirty="0" err="1">
                <a:solidFill>
                  <a:srgbClr val="0077D4"/>
                </a:solidFill>
                <a:latin typeface="+mn-lt"/>
              </a:rPr>
              <a:t>Macavin</a:t>
            </a: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 Oli. centre</a:t>
            </a:r>
          </a:p>
          <a:p>
            <a:pPr eaLnBrk="1" hangingPunct="1">
              <a:lnSpc>
                <a:spcPct val="130000"/>
              </a:lnSpc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F. de Salaunes Oli. centre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endParaRPr lang="fr-FR" altLang="fr-FR" sz="2400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9AFD1980-A1BC-49CC-93F5-2B805B9A3071}"/>
              </a:ext>
            </a:extLst>
          </p:cNvPr>
          <p:cNvSpPr>
            <a:spLocks/>
          </p:cNvSpPr>
          <p:nvPr/>
        </p:nvSpPr>
        <p:spPr bwMode="auto">
          <a:xfrm>
            <a:off x="5580111" y="1566517"/>
            <a:ext cx="3527580" cy="1291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Etude Barsac-Toulenne</a:t>
            </a:r>
            <a:endParaRPr lang="fr-FR" altLang="fr-FR" sz="2000" dirty="0">
              <a:solidFill>
                <a:srgbClr val="0077D4"/>
              </a:solidFill>
              <a:latin typeface="+mn-lt"/>
            </a:endParaRPr>
          </a:p>
          <a:p>
            <a:pPr marL="357188" eaLnBrk="1" hangingPunct="1">
              <a:lnSpc>
                <a:spcPct val="130000"/>
              </a:lnSpc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Etude ressources Est Gironde</a:t>
            </a:r>
          </a:p>
          <a:p>
            <a:pPr marL="714375" eaLnBrk="1" hangingPunct="1">
              <a:lnSpc>
                <a:spcPct val="130000"/>
              </a:lnSpc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Etude Caudrot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endParaRPr lang="fr-FR" altLang="fr-FR" sz="2000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323A9318-E5CD-4352-8F15-6E768951C110}"/>
              </a:ext>
            </a:extLst>
          </p:cNvPr>
          <p:cNvSpPr>
            <a:spLocks/>
          </p:cNvSpPr>
          <p:nvPr/>
        </p:nvSpPr>
        <p:spPr bwMode="auto">
          <a:xfrm>
            <a:off x="0" y="4326124"/>
            <a:ext cx="3240360" cy="1356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Etude SIGDU</a:t>
            </a:r>
          </a:p>
          <a:p>
            <a:pPr eaLnBrk="1" hangingPunct="1">
              <a:lnSpc>
                <a:spcPct val="130000"/>
              </a:lnSpc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F. de Targon Oligo. hors UG</a:t>
            </a:r>
          </a:p>
          <a:p>
            <a:pPr eaLnBrk="1" hangingPunct="1">
              <a:lnSpc>
                <a:spcPct val="130000"/>
              </a:lnSpc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F. de Créon Oligo. hors UG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endParaRPr lang="fr-FR" altLang="fr-FR" sz="2000" dirty="0">
              <a:solidFill>
                <a:srgbClr val="0077D4"/>
              </a:solidFill>
              <a:latin typeface="+mn-lt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C96D670-7FA6-4DED-A269-51FE9B6161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75" t="8765" r="40151" b="8551"/>
          <a:stretch/>
        </p:blipFill>
        <p:spPr>
          <a:xfrm>
            <a:off x="2843808" y="1444183"/>
            <a:ext cx="3636261" cy="46393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CE3EC77-9B65-4FE7-9846-EA18F8309C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847" t="10999" r="2354" b="49893"/>
          <a:stretch/>
        </p:blipFill>
        <p:spPr>
          <a:xfrm>
            <a:off x="6480069" y="3140968"/>
            <a:ext cx="2555776" cy="1863587"/>
          </a:xfrm>
          <a:prstGeom prst="rect">
            <a:avLst/>
          </a:prstGeom>
        </p:spPr>
      </p:pic>
      <p:sp>
        <p:nvSpPr>
          <p:cNvPr id="14" name="Sous-titre 2">
            <a:extLst>
              <a:ext uri="{FF2B5EF4-FFF2-40B4-BE49-F238E27FC236}">
                <a16:creationId xmlns:a16="http://schemas.microsoft.com/office/drawing/2014/main" id="{D2E26598-AF4E-4ECB-A09D-09591E5E030D}"/>
              </a:ext>
            </a:extLst>
          </p:cNvPr>
          <p:cNvSpPr>
            <a:spLocks/>
          </p:cNvSpPr>
          <p:nvPr/>
        </p:nvSpPr>
        <p:spPr bwMode="auto">
          <a:xfrm>
            <a:off x="5716255" y="5590960"/>
            <a:ext cx="333752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57188" eaLnBrk="1" hangingPunct="1">
              <a:lnSpc>
                <a:spcPct val="130000"/>
              </a:lnSpc>
              <a:spcBef>
                <a:spcPts val="600"/>
              </a:spcBef>
              <a:buNone/>
            </a:pPr>
            <a:r>
              <a:rPr lang="fr-FR" altLang="fr-FR" sz="1800" u="sng" dirty="0">
                <a:solidFill>
                  <a:srgbClr val="0077D4"/>
                </a:solidFill>
                <a:latin typeface="+mn-lt"/>
              </a:rPr>
              <a:t>F. d'Aillas Oli. centre (x 2)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None/>
            </a:pPr>
            <a:r>
              <a:rPr lang="fr-FR" altLang="fr-FR" sz="1800" u="sng" dirty="0">
                <a:solidFill>
                  <a:srgbClr val="0077D4"/>
                </a:solidFill>
                <a:latin typeface="+mn-lt"/>
              </a:rPr>
              <a:t>F. de Castets en D. Oli. centre 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None/>
            </a:pPr>
            <a:endParaRPr lang="fr-FR" altLang="fr-FR" sz="1800" dirty="0">
              <a:solidFill>
                <a:srgbClr val="0077D4"/>
              </a:solidFill>
              <a:latin typeface="+mn-lt"/>
            </a:endParaRP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endParaRPr lang="fr-FR" altLang="fr-FR" sz="1800" dirty="0">
              <a:solidFill>
                <a:srgbClr val="0077D4"/>
              </a:solidFill>
              <a:latin typeface="+mn-lt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1050B342-EA92-4A97-915A-E3890D3D3D32}"/>
              </a:ext>
            </a:extLst>
          </p:cNvPr>
          <p:cNvCxnSpPr>
            <a:cxnSpLocks/>
          </p:cNvCxnSpPr>
          <p:nvPr/>
        </p:nvCxnSpPr>
        <p:spPr>
          <a:xfrm>
            <a:off x="2843808" y="1988840"/>
            <a:ext cx="2109933" cy="1321735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347CC2E2-8492-44A0-864B-40DE53434095}"/>
              </a:ext>
            </a:extLst>
          </p:cNvPr>
          <p:cNvCxnSpPr>
            <a:cxnSpLocks/>
          </p:cNvCxnSpPr>
          <p:nvPr/>
        </p:nvCxnSpPr>
        <p:spPr>
          <a:xfrm>
            <a:off x="2692059" y="2433187"/>
            <a:ext cx="1196371" cy="995813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C44CDF2E-A017-4930-BAA6-C376D73B216B}"/>
              </a:ext>
            </a:extLst>
          </p:cNvPr>
          <p:cNvCxnSpPr>
            <a:cxnSpLocks/>
          </p:cNvCxnSpPr>
          <p:nvPr/>
        </p:nvCxnSpPr>
        <p:spPr>
          <a:xfrm>
            <a:off x="2813720" y="2849366"/>
            <a:ext cx="1016495" cy="782815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A6281CE3-6BBA-4DCB-87BF-E3C1CF22575F}"/>
              </a:ext>
            </a:extLst>
          </p:cNvPr>
          <p:cNvCxnSpPr>
            <a:cxnSpLocks/>
          </p:cNvCxnSpPr>
          <p:nvPr/>
        </p:nvCxnSpPr>
        <p:spPr>
          <a:xfrm flipV="1">
            <a:off x="2843808" y="4222558"/>
            <a:ext cx="2059718" cy="781996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07D935F7-FEB3-4F5E-9515-DFFBBA98F993}"/>
              </a:ext>
            </a:extLst>
          </p:cNvPr>
          <p:cNvCxnSpPr>
            <a:cxnSpLocks/>
          </p:cNvCxnSpPr>
          <p:nvPr/>
        </p:nvCxnSpPr>
        <p:spPr>
          <a:xfrm flipV="1">
            <a:off x="2813720" y="4321530"/>
            <a:ext cx="2241555" cy="979678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DD2E0CA6-498B-4265-8D00-5667ED74FDE2}"/>
              </a:ext>
            </a:extLst>
          </p:cNvPr>
          <p:cNvCxnSpPr>
            <a:cxnSpLocks/>
          </p:cNvCxnSpPr>
          <p:nvPr/>
        </p:nvCxnSpPr>
        <p:spPr>
          <a:xfrm flipH="1" flipV="1">
            <a:off x="5328106" y="5110524"/>
            <a:ext cx="451734" cy="1071998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160F23D5-03F0-40F7-9A08-7672E98970A2}"/>
              </a:ext>
            </a:extLst>
          </p:cNvPr>
          <p:cNvCxnSpPr>
            <a:cxnSpLocks/>
          </p:cNvCxnSpPr>
          <p:nvPr/>
        </p:nvCxnSpPr>
        <p:spPr>
          <a:xfrm flipH="1" flipV="1">
            <a:off x="5657541" y="5182023"/>
            <a:ext cx="424018" cy="616089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2D9077C1-F554-4CE8-B935-F545B59D635D}"/>
              </a:ext>
            </a:extLst>
          </p:cNvPr>
          <p:cNvCxnSpPr>
            <a:cxnSpLocks/>
          </p:cNvCxnSpPr>
          <p:nvPr/>
        </p:nvCxnSpPr>
        <p:spPr>
          <a:xfrm flipV="1">
            <a:off x="1492424" y="4128863"/>
            <a:ext cx="2862645" cy="415301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817D45F6-6497-41BF-9D66-794402D95DC8}"/>
              </a:ext>
            </a:extLst>
          </p:cNvPr>
          <p:cNvCxnSpPr>
            <a:cxnSpLocks/>
          </p:cNvCxnSpPr>
          <p:nvPr/>
        </p:nvCxnSpPr>
        <p:spPr>
          <a:xfrm flipH="1">
            <a:off x="5085363" y="1988840"/>
            <a:ext cx="610118" cy="2794557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C8F2F7D2-685A-4CB9-B72D-8E7AF7E9886D}"/>
              </a:ext>
            </a:extLst>
          </p:cNvPr>
          <p:cNvCxnSpPr>
            <a:cxnSpLocks/>
          </p:cNvCxnSpPr>
          <p:nvPr/>
        </p:nvCxnSpPr>
        <p:spPr>
          <a:xfrm flipH="1">
            <a:off x="5577502" y="2319003"/>
            <a:ext cx="489185" cy="1548683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3F2AB817-91CD-4B8A-AB50-282C53598A97}"/>
              </a:ext>
            </a:extLst>
          </p:cNvPr>
          <p:cNvCxnSpPr>
            <a:cxnSpLocks/>
          </p:cNvCxnSpPr>
          <p:nvPr/>
        </p:nvCxnSpPr>
        <p:spPr>
          <a:xfrm flipH="1">
            <a:off x="5409283" y="2750394"/>
            <a:ext cx="967288" cy="1844469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802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3271" y="252271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  <a:latin typeface="+mn-lt"/>
              </a:rPr>
              <a:t>En bilan, évolution de la pression</a:t>
            </a:r>
            <a:br>
              <a:rPr lang="fr-FR" altLang="fr-FR" sz="2800" b="1" dirty="0">
                <a:solidFill>
                  <a:srgbClr val="0077D4"/>
                </a:solidFill>
                <a:latin typeface="+mn-lt"/>
              </a:rPr>
            </a:br>
            <a:r>
              <a:rPr lang="fr-FR" altLang="fr-FR" sz="2800" b="1" dirty="0">
                <a:solidFill>
                  <a:srgbClr val="0077D4"/>
                </a:solidFill>
                <a:latin typeface="+mn-lt"/>
              </a:rPr>
              <a:t>sur les nappes profondes de Gironde</a:t>
            </a:r>
            <a:endParaRPr lang="fr-FR" altLang="fr-FR" sz="2400" b="1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8" name="Sous-titre 2">
            <a:extLst>
              <a:ext uri="{FF2B5EF4-FFF2-40B4-BE49-F238E27FC236}">
                <a16:creationId xmlns:a16="http://schemas.microsoft.com/office/drawing/2014/main" id="{5AF14D2E-5251-439D-90F2-864E03A4CC9C}"/>
              </a:ext>
            </a:extLst>
          </p:cNvPr>
          <p:cNvSpPr>
            <a:spLocks/>
          </p:cNvSpPr>
          <p:nvPr/>
        </p:nvSpPr>
        <p:spPr bwMode="auto">
          <a:xfrm>
            <a:off x="274816" y="1340267"/>
            <a:ext cx="8594367" cy="207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1200"/>
              </a:spcBef>
              <a:buFontTx/>
              <a:buNone/>
            </a:pPr>
            <a:r>
              <a:rPr lang="fr-FR" altLang="fr-FR" sz="2000" dirty="0">
                <a:solidFill>
                  <a:srgbClr val="0077D4"/>
                </a:solidFill>
                <a:latin typeface="+mn-lt"/>
              </a:rPr>
              <a:t>Evolution des volumes prélevés dans les nappes profondes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377186-9E70-4665-9D0B-027BE03B0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753133"/>
            <a:ext cx="7884368" cy="470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16991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3271" y="252271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  <a:latin typeface="+mn-lt"/>
              </a:rPr>
              <a:t>En bilan, évolution de la pression</a:t>
            </a:r>
            <a:br>
              <a:rPr lang="fr-FR" altLang="fr-FR" sz="2800" b="1" dirty="0">
                <a:solidFill>
                  <a:srgbClr val="0077D4"/>
                </a:solidFill>
                <a:latin typeface="+mn-lt"/>
              </a:rPr>
            </a:br>
            <a:r>
              <a:rPr lang="fr-FR" altLang="fr-FR" sz="2800" b="1" dirty="0">
                <a:solidFill>
                  <a:srgbClr val="0077D4"/>
                </a:solidFill>
                <a:latin typeface="+mn-lt"/>
              </a:rPr>
              <a:t>sur les nappes profondes de Gironde</a:t>
            </a:r>
            <a:endParaRPr lang="fr-FR" altLang="fr-FR" sz="2400" b="1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8" name="Sous-titre 2">
            <a:extLst>
              <a:ext uri="{FF2B5EF4-FFF2-40B4-BE49-F238E27FC236}">
                <a16:creationId xmlns:a16="http://schemas.microsoft.com/office/drawing/2014/main" id="{5AF14D2E-5251-439D-90F2-864E03A4CC9C}"/>
              </a:ext>
            </a:extLst>
          </p:cNvPr>
          <p:cNvSpPr>
            <a:spLocks/>
          </p:cNvSpPr>
          <p:nvPr/>
        </p:nvSpPr>
        <p:spPr bwMode="auto">
          <a:xfrm>
            <a:off x="346291" y="1404399"/>
            <a:ext cx="8594367" cy="51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1200"/>
              </a:spcBef>
              <a:buFontTx/>
              <a:buNone/>
            </a:pPr>
            <a:r>
              <a:rPr lang="fr-FR" altLang="fr-FR" sz="2000" dirty="0">
                <a:solidFill>
                  <a:srgbClr val="0077D4"/>
                </a:solidFill>
                <a:latin typeface="+mn-lt"/>
              </a:rPr>
              <a:t>Evolution des prélèvements dans les unités de gestion déficitaires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09DD0E-D7CA-4F10-9F55-6D21ACE50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1855355"/>
            <a:ext cx="7596336" cy="22877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3B3DB0-3B54-4590-8E61-7A5795FD3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365" y="4138332"/>
            <a:ext cx="7732781" cy="231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454477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3271" y="252271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  <a:latin typeface="+mn-lt"/>
              </a:rPr>
              <a:t>En bilan, évolution de la pression</a:t>
            </a:r>
            <a:br>
              <a:rPr lang="fr-FR" altLang="fr-FR" sz="2800" b="1" dirty="0">
                <a:solidFill>
                  <a:srgbClr val="0077D4"/>
                </a:solidFill>
                <a:latin typeface="+mn-lt"/>
              </a:rPr>
            </a:br>
            <a:r>
              <a:rPr lang="fr-FR" altLang="fr-FR" sz="2800" b="1" dirty="0">
                <a:solidFill>
                  <a:srgbClr val="0077D4"/>
                </a:solidFill>
                <a:latin typeface="+mn-lt"/>
              </a:rPr>
              <a:t>sur les nappes profondes de Gironde</a:t>
            </a:r>
            <a:endParaRPr lang="fr-FR" altLang="fr-FR" sz="2400" b="1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8" name="Sous-titre 2">
            <a:extLst>
              <a:ext uri="{FF2B5EF4-FFF2-40B4-BE49-F238E27FC236}">
                <a16:creationId xmlns:a16="http://schemas.microsoft.com/office/drawing/2014/main" id="{5AF14D2E-5251-439D-90F2-864E03A4CC9C}"/>
              </a:ext>
            </a:extLst>
          </p:cNvPr>
          <p:cNvSpPr>
            <a:spLocks/>
          </p:cNvSpPr>
          <p:nvPr/>
        </p:nvSpPr>
        <p:spPr bwMode="auto">
          <a:xfrm>
            <a:off x="346289" y="1355261"/>
            <a:ext cx="8594367" cy="51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1200"/>
              </a:spcBef>
              <a:buFontTx/>
              <a:buNone/>
            </a:pPr>
            <a:r>
              <a:rPr lang="fr-FR" altLang="fr-FR" sz="2000" dirty="0">
                <a:solidFill>
                  <a:srgbClr val="0077D4"/>
                </a:solidFill>
                <a:latin typeface="+mn-lt"/>
              </a:rPr>
              <a:t>Evolution des prélèvements dans les unités de gestion à l'équilibre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2DCDFCC-6CC4-41B1-83D4-CF29B164F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99560"/>
            <a:ext cx="4550035" cy="238262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A15DC8-D806-47FD-AE83-862ED1A74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9082" y="2311994"/>
            <a:ext cx="4475705" cy="23437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B8C213-1E11-41CA-A745-307253E5CF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68" y="4437314"/>
            <a:ext cx="4550035" cy="238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56897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3271" y="252271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  <a:latin typeface="+mn-lt"/>
              </a:rPr>
              <a:t>En bilan, évolution de la pression</a:t>
            </a:r>
            <a:br>
              <a:rPr lang="fr-FR" altLang="fr-FR" sz="2800" b="1" dirty="0">
                <a:solidFill>
                  <a:srgbClr val="0077D4"/>
                </a:solidFill>
                <a:latin typeface="+mn-lt"/>
              </a:rPr>
            </a:br>
            <a:r>
              <a:rPr lang="fr-FR" altLang="fr-FR" sz="2800" b="1" dirty="0">
                <a:solidFill>
                  <a:srgbClr val="0077D4"/>
                </a:solidFill>
                <a:latin typeface="+mn-lt"/>
              </a:rPr>
              <a:t>sur les nappes profondes de Gironde</a:t>
            </a:r>
            <a:endParaRPr lang="fr-FR" altLang="fr-FR" sz="2400" b="1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8" name="Sous-titre 2">
            <a:extLst>
              <a:ext uri="{FF2B5EF4-FFF2-40B4-BE49-F238E27FC236}">
                <a16:creationId xmlns:a16="http://schemas.microsoft.com/office/drawing/2014/main" id="{5AF14D2E-5251-439D-90F2-864E03A4CC9C}"/>
              </a:ext>
            </a:extLst>
          </p:cNvPr>
          <p:cNvSpPr>
            <a:spLocks/>
          </p:cNvSpPr>
          <p:nvPr/>
        </p:nvSpPr>
        <p:spPr bwMode="auto">
          <a:xfrm>
            <a:off x="346289" y="1355261"/>
            <a:ext cx="8594367" cy="51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1200"/>
              </a:spcBef>
              <a:buFontTx/>
              <a:buNone/>
            </a:pPr>
            <a:r>
              <a:rPr lang="fr-FR" altLang="fr-FR" sz="2000" dirty="0">
                <a:solidFill>
                  <a:srgbClr val="0077D4"/>
                </a:solidFill>
                <a:latin typeface="+mn-lt"/>
              </a:rPr>
              <a:t>Evolution des prélèvements dans certaines UG non déficitaires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EBECE3D-0ED4-432B-90C0-4D09C3CE7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274" y="4191289"/>
            <a:ext cx="4548484" cy="23818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97FA3E-60C5-4DFA-9643-38B1128E7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3684" y="1714665"/>
            <a:ext cx="4572000" cy="239412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34A44F2-3440-496D-BCE8-E0507D5181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316" y="2754962"/>
            <a:ext cx="4572000" cy="239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185509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28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15" name="Sous-titre 2"/>
          <p:cNvSpPr>
            <a:spLocks/>
          </p:cNvSpPr>
          <p:nvPr/>
        </p:nvSpPr>
        <p:spPr bwMode="auto">
          <a:xfrm>
            <a:off x="356181" y="1360025"/>
            <a:ext cx="4403549" cy="5088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1200"/>
              </a:spcBef>
              <a:buFontTx/>
              <a:buNone/>
            </a:pPr>
            <a:r>
              <a:rPr lang="fr-FR" altLang="fr-FR" sz="2000" dirty="0">
                <a:solidFill>
                  <a:srgbClr val="0077D4"/>
                </a:solidFill>
                <a:latin typeface="+mn-lt"/>
              </a:rPr>
              <a:t>Des territoires sans alternative économiquement acceptable aux nappes surexploitées</a:t>
            </a:r>
          </a:p>
          <a:p>
            <a:pPr algn="ctr"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r>
              <a:rPr lang="fr-FR" altLang="fr-FR" sz="2400" dirty="0">
                <a:solidFill>
                  <a:srgbClr val="0077D4"/>
                </a:solidFill>
                <a:latin typeface="+mn-lt"/>
              </a:rPr>
              <a:t>=&gt;</a:t>
            </a:r>
          </a:p>
          <a:p>
            <a:pPr algn="r"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r>
              <a:rPr lang="fr-FR" altLang="fr-FR" sz="2000" dirty="0">
                <a:solidFill>
                  <a:srgbClr val="0077D4"/>
                </a:solidFill>
                <a:latin typeface="+mn-lt"/>
              </a:rPr>
              <a:t>d'autres territoires devront substituer au-delà de leur responsabilité dans la surexploitation</a:t>
            </a:r>
          </a:p>
          <a:p>
            <a:pPr algn="r"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endParaRPr lang="fr-FR" altLang="fr-FR" sz="2000" dirty="0">
              <a:solidFill>
                <a:srgbClr val="0077D4"/>
              </a:solidFill>
              <a:latin typeface="+mn-lt"/>
            </a:endParaRPr>
          </a:p>
          <a:p>
            <a:pPr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r>
              <a:rPr lang="fr-FR" altLang="fr-FR" sz="2000" dirty="0">
                <a:solidFill>
                  <a:srgbClr val="0077D4"/>
                </a:solidFill>
                <a:latin typeface="+mn-lt"/>
              </a:rPr>
              <a:t>Les besoins en ressources :</a:t>
            </a:r>
          </a:p>
          <a:p>
            <a:pPr marL="176213" indent="-176213" algn="r" eaLnBrk="1" hangingPunct="1">
              <a:lnSpc>
                <a:spcPct val="1300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000" dirty="0">
                <a:solidFill>
                  <a:srgbClr val="0077D4"/>
                </a:solidFill>
                <a:latin typeface="+mn-lt"/>
              </a:rPr>
              <a:t>substitution 20 millions de m</a:t>
            </a:r>
            <a:r>
              <a:rPr lang="fr-FR" altLang="fr-FR" sz="2000" baseline="30000" dirty="0">
                <a:solidFill>
                  <a:srgbClr val="0077D4"/>
                </a:solidFill>
                <a:latin typeface="+mn-lt"/>
              </a:rPr>
              <a:t>3</a:t>
            </a:r>
            <a:r>
              <a:rPr lang="fr-FR" altLang="fr-FR" sz="2000" dirty="0">
                <a:solidFill>
                  <a:srgbClr val="0077D4"/>
                </a:solidFill>
                <a:latin typeface="+mn-lt"/>
              </a:rPr>
              <a:t>/an</a:t>
            </a:r>
          </a:p>
          <a:p>
            <a:pPr marL="176213" indent="-176213" algn="r" eaLnBrk="1" hangingPunct="1">
              <a:lnSpc>
                <a:spcPct val="1300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000" dirty="0">
                <a:solidFill>
                  <a:srgbClr val="0077D4"/>
                </a:solidFill>
                <a:latin typeface="+mn-lt"/>
              </a:rPr>
              <a:t>besoins nouveaux : ?? </a:t>
            </a:r>
            <a:r>
              <a:rPr lang="fr-FR" altLang="fr-FR" sz="2000">
                <a:solidFill>
                  <a:srgbClr val="0077D4"/>
                </a:solidFill>
                <a:latin typeface="+mn-lt"/>
              </a:rPr>
              <a:t>millions</a:t>
            </a:r>
            <a:endParaRPr lang="fr-FR" altLang="fr-FR" sz="1800" dirty="0">
              <a:solidFill>
                <a:srgbClr val="0077D4"/>
              </a:solidFill>
              <a:latin typeface="+mn-lt"/>
            </a:endParaRPr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801" y="1417638"/>
            <a:ext cx="4095602" cy="5031088"/>
          </a:xfrm>
          <a:prstGeom prst="rect">
            <a:avLst/>
          </a:prstGeom>
        </p:spPr>
      </p:pic>
      <p:sp>
        <p:nvSpPr>
          <p:cNvPr id="36" name="Ellipse 35"/>
          <p:cNvSpPr/>
          <p:nvPr/>
        </p:nvSpPr>
        <p:spPr>
          <a:xfrm>
            <a:off x="7199672" y="3590197"/>
            <a:ext cx="995203" cy="100495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4572000" y="2592729"/>
            <a:ext cx="2627672" cy="1226917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lipse 36"/>
          <p:cNvSpPr/>
          <p:nvPr/>
        </p:nvSpPr>
        <p:spPr>
          <a:xfrm>
            <a:off x="6020984" y="3821575"/>
            <a:ext cx="648523" cy="654876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Ellipse 37"/>
          <p:cNvSpPr/>
          <p:nvPr/>
        </p:nvSpPr>
        <p:spPr>
          <a:xfrm>
            <a:off x="6551149" y="4397473"/>
            <a:ext cx="648523" cy="654876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Ellipse 38"/>
          <p:cNvSpPr/>
          <p:nvPr/>
        </p:nvSpPr>
        <p:spPr>
          <a:xfrm>
            <a:off x="7003602" y="5052349"/>
            <a:ext cx="648523" cy="654876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40" name="Connecteur droit avec flèche 39"/>
          <p:cNvCxnSpPr/>
          <p:nvPr/>
        </p:nvCxnSpPr>
        <p:spPr>
          <a:xfrm flipV="1">
            <a:off x="4572000" y="4282633"/>
            <a:ext cx="1448984" cy="378617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/>
          <p:nvPr/>
        </p:nvCxnSpPr>
        <p:spPr>
          <a:xfrm>
            <a:off x="4572000" y="4661250"/>
            <a:ext cx="1979149" cy="152401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>
            <a:off x="4572000" y="4661250"/>
            <a:ext cx="2431602" cy="836725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re 1">
            <a:extLst>
              <a:ext uri="{FF2B5EF4-FFF2-40B4-BE49-F238E27FC236}">
                <a16:creationId xmlns:a16="http://schemas.microsoft.com/office/drawing/2014/main" id="{4469A9E1-3063-4F75-9344-83D057CF2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038" y="274638"/>
            <a:ext cx="6481762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latin typeface="+mn-lt"/>
              </a:rPr>
              <a:t>Les défis de la gestion des nappes profondes de Gironde</a:t>
            </a:r>
          </a:p>
        </p:txBody>
      </p:sp>
    </p:spTree>
    <p:extLst>
      <p:ext uri="{BB962C8B-B14F-4D97-AF65-F5344CB8AC3E}">
        <p14:creationId xmlns:p14="http://schemas.microsoft.com/office/powerpoint/2010/main" val="1838465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29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15" name="Sous-titre 2"/>
          <p:cNvSpPr>
            <a:spLocks/>
          </p:cNvSpPr>
          <p:nvPr/>
        </p:nvSpPr>
        <p:spPr bwMode="auto">
          <a:xfrm>
            <a:off x="274817" y="1844824"/>
            <a:ext cx="8594366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1200"/>
              </a:spcBef>
              <a:buFontTx/>
              <a:buNone/>
            </a:pPr>
            <a:r>
              <a:rPr lang="fr-FR" altLang="fr-FR" sz="2400" dirty="0">
                <a:solidFill>
                  <a:srgbClr val="0077D4"/>
                </a:solidFill>
                <a:latin typeface="+mn-lt"/>
              </a:rPr>
              <a:t>Garantir à la fois, pour les nappes profondes de Gironde :</a:t>
            </a:r>
          </a:p>
          <a:p>
            <a:pPr marL="342900" indent="-342900" eaLnBrk="1" hangingPunct="1">
              <a:lnSpc>
                <a:spcPct val="130000"/>
              </a:lnSpc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7D4"/>
                </a:solidFill>
                <a:latin typeface="+mn-lt"/>
              </a:rPr>
              <a:t>une gestion équilibrée et durable de ces ressources ;</a:t>
            </a:r>
          </a:p>
          <a:p>
            <a:pPr marL="342900" indent="-342900" eaLnBrk="1" hangingPunct="1">
              <a:lnSpc>
                <a:spcPct val="130000"/>
              </a:lnSpc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7D4"/>
                </a:solidFill>
                <a:latin typeface="+mn-lt"/>
              </a:rPr>
              <a:t>un accès à une ressource de bonne qualité pour tous ;</a:t>
            </a:r>
          </a:p>
          <a:p>
            <a:pPr marL="342900" indent="-342900" eaLnBrk="1" hangingPunct="1">
              <a:lnSpc>
                <a:spcPct val="130000"/>
              </a:lnSpc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7D4"/>
                </a:solidFill>
                <a:latin typeface="+mn-lt"/>
              </a:rPr>
              <a:t>un usage optimisé de la ressource ;</a:t>
            </a:r>
          </a:p>
          <a:p>
            <a:pPr marL="342900" indent="-342900" eaLnBrk="1" hangingPunct="1">
              <a:lnSpc>
                <a:spcPct val="130000"/>
              </a:lnSpc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7D4"/>
                </a:solidFill>
                <a:latin typeface="+mn-lt"/>
              </a:rPr>
              <a:t>un coût d'accès à la ressource raisonnable ;</a:t>
            </a:r>
          </a:p>
          <a:p>
            <a:pPr marL="342900" indent="-342900" eaLnBrk="1" hangingPunct="1">
              <a:lnSpc>
                <a:spcPct val="130000"/>
              </a:lnSpc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7D4"/>
                </a:solidFill>
                <a:latin typeface="+mn-lt"/>
              </a:rPr>
              <a:t>un partage équitable des coûts entre les territoires.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  <a:buFontTx/>
              <a:buNone/>
            </a:pPr>
            <a:endParaRPr lang="fr-FR" altLang="fr-FR" sz="2000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60AE7FBE-E181-44A6-81C7-DAC1C6419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038" y="274638"/>
            <a:ext cx="6481762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latin typeface="+mn-lt"/>
              </a:rPr>
              <a:t>Les défis de la gestion des nappes profondes de Gironde</a:t>
            </a:r>
          </a:p>
        </p:txBody>
      </p:sp>
    </p:spTree>
    <p:extLst>
      <p:ext uri="{BB962C8B-B14F-4D97-AF65-F5344CB8AC3E}">
        <p14:creationId xmlns:p14="http://schemas.microsoft.com/office/powerpoint/2010/main" val="1699525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EGRE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7335</TotalTime>
  <Words>1576</Words>
  <Application>Microsoft Office PowerPoint</Application>
  <PresentationFormat>Affichage à l'écran (4:3)</PresentationFormat>
  <Paragraphs>349</Paragraphs>
  <Slides>29</Slides>
  <Notes>12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8" baseType="lpstr">
      <vt:lpstr>Arial</vt:lpstr>
      <vt:lpstr>Calibri</vt:lpstr>
      <vt:lpstr>Courier New</vt:lpstr>
      <vt:lpstr>Gill Sans MT</vt:lpstr>
      <vt:lpstr>Tahoma</vt:lpstr>
      <vt:lpstr>Trebuchet MS</vt:lpstr>
      <vt:lpstr>Wingdings</vt:lpstr>
      <vt:lpstr>Office Theme</vt:lpstr>
      <vt:lpstr>Worksheet</vt:lpstr>
      <vt:lpstr>Gestion des Nappes profondes de Gironde Rappel des enjeux, chemin parcouru et défis à relever</vt:lpstr>
      <vt:lpstr>Le périmètre du SAGE Nappes profondes de Gironde</vt:lpstr>
      <vt:lpstr>Les ressources en eau du département de la Gironde</vt:lpstr>
      <vt:lpstr>Présentation PowerPoint</vt:lpstr>
      <vt:lpstr>Présentation PowerPoint</vt:lpstr>
      <vt:lpstr>Présentation PowerPoint</vt:lpstr>
      <vt:lpstr>Les constats du SAGE Nappes profondes</vt:lpstr>
      <vt:lpstr>Présentation PowerPoint</vt:lpstr>
      <vt:lpstr>Présentation PowerPoint</vt:lpstr>
      <vt:lpstr>SAGE Nappes profondes : Focus sur l'Eocène centre (2003)</vt:lpstr>
      <vt:lpstr>Politique d'économies d'eau Evaluation continue</vt:lpstr>
      <vt:lpstr>Présentation PowerPoint</vt:lpstr>
      <vt:lpstr>Les substitution : substituer, c'est quoi ?</vt:lpstr>
      <vt:lpstr>Les substitution : substituer, c'est quoi ?</vt:lpstr>
      <vt:lpstr>Les substitution : substituer, quelles conséquences ?</vt:lpstr>
      <vt:lpstr>Substitution : projets de portée locale ou mutualisables et structurants ?</vt:lpstr>
      <vt:lpstr>Les substitutions opérationnelles</vt:lpstr>
      <vt:lpstr>Quelles ressources pour des substitutions structurantes ?</vt:lpstr>
      <vt:lpstr>Le projet de champ captant des landes du Médoc</vt:lpstr>
      <vt:lpstr>Le projet de champ captant des landes du Médoc</vt:lpstr>
      <vt:lpstr>Le projet de champ captant des landes du Médoc</vt:lpstr>
      <vt:lpstr>Cénomanien du sud Gironde</vt:lpstr>
      <vt:lpstr>Les autres études et projets en cours (pour substitution de ressource pour l'AEP)</vt:lpstr>
      <vt:lpstr>En bilan, évolution de la pression sur les nappes profondes de Gironde</vt:lpstr>
      <vt:lpstr>En bilan, évolution de la pression sur les nappes profondes de Gironde</vt:lpstr>
      <vt:lpstr>En bilan, évolution de la pression sur les nappes profondes de Gironde</vt:lpstr>
      <vt:lpstr>En bilan, évolution de la pression sur les nappes profondes de Gironde</vt:lpstr>
      <vt:lpstr>Les défis de la gestion des nappes profondes de Gironde</vt:lpstr>
      <vt:lpstr>Les défis de la gestion des nappes profondes de Gironde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423</cp:revision>
  <cp:lastPrinted>2020-09-30T14:57:36Z</cp:lastPrinted>
  <dcterms:created xsi:type="dcterms:W3CDTF">2015-09-15T19:44:09Z</dcterms:created>
  <dcterms:modified xsi:type="dcterms:W3CDTF">2021-02-11T16:05:44Z</dcterms:modified>
</cp:coreProperties>
</file>