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2" r:id="rId3"/>
    <p:sldId id="263" r:id="rId4"/>
    <p:sldId id="258" r:id="rId5"/>
    <p:sldId id="259" r:id="rId6"/>
    <p:sldId id="257" r:id="rId7"/>
    <p:sldId id="261" r:id="rId8"/>
    <p:sldId id="264" r:id="rId9"/>
    <p:sldId id="265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Nathalie Briche" initials="NB" lastIdx="15" clrIdx="0">
    <p:extLst>
      <p:ext uri="{19B8F6BF-5375-455C-9EA6-DF929625EA0E}">
        <p15:presenceInfo xmlns:p15="http://schemas.microsoft.com/office/powerpoint/2012/main" userId="Nathalie Briche" providerId="None"/>
      </p:ext>
    </p:extLst>
  </p:cmAuthor>
  <p:cmAuthor id="4" name="9604757" initials="9" lastIdx="34" clrIdx="1">
    <p:extLst>
      <p:ext uri="{19B8F6BF-5375-455C-9EA6-DF929625EA0E}">
        <p15:presenceInfo xmlns:p15="http://schemas.microsoft.com/office/powerpoint/2012/main" userId="9604757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0-02-14T08:42:06.147" idx="6">
    <p:pos x="10" y="10"/>
    <p:text>basé sur le modèle actuel d'alimentation, c'est à dire que le modèle d'alimentation est basé sur des prélèvemens en eaux souterraines et que les systèmes d'alimentation peuvent être modifiés (interconnexion, ressource de substitution...)</p:text>
    <p:extLst mod="1"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0-02-14T09:07:34.828" idx="15">
    <p:pos x="10" y="10"/>
    <p:text>faut il vraiement mettre stratégique  (confusion opérationnel / stratégique)</p:text>
    <p:extLst>
      <p:ext uri="{C676402C-5697-4E1C-873F-D02D1690AC5C}">
        <p15:threadingInfo xmlns:p15="http://schemas.microsoft.com/office/powerpoint/2012/main" timeZoneBias="-60"/>
      </p:ext>
    </p:extLst>
  </p:cm>
  <p:cm authorId="4" dt="2020-02-14T13:21:45.119" idx="30">
    <p:pos x="10" y="146"/>
    <p:text>on est dans la partie méthodes et prospectives (rappeler)</p:text>
    <p:extLst>
      <p:ext uri="{C676402C-5697-4E1C-873F-D02D1690AC5C}">
        <p15:threadingInfo xmlns:p15="http://schemas.microsoft.com/office/powerpoint/2012/main" timeZoneBias="-60">
          <p15:parentCm authorId="3" idx="15"/>
        </p15:threadingInfo>
      </p:ext>
    </p:extLst>
  </p:cm>
  <p:cm authorId="4" dt="2020-02-14T13:23:19.747" idx="31">
    <p:pos x="10" y="282"/>
    <p:text>en effet, peut être phasage des schémas opérationnel et prospectif /phasage du schéma stratégique départamental de l'eau potable/phasage de la prstation intellectuelle</p:text>
    <p:extLst>
      <p:ext uri="{C676402C-5697-4E1C-873F-D02D1690AC5C}">
        <p15:threadingInfo xmlns:p15="http://schemas.microsoft.com/office/powerpoint/2012/main" timeZoneBias="-60">
          <p15:parentCm authorId="3" idx="15"/>
        </p15:threadingInfo>
      </p:ext>
    </p:extLst>
  </p:cm>
  <p:cm authorId="4" dt="2020-02-14T13:23:59.937" idx="32">
    <p:pos x="10" y="418"/>
    <p:text>En tout cas, pas de l'étude...</p:text>
    <p:extLst>
      <p:ext uri="{C676402C-5697-4E1C-873F-D02D1690AC5C}">
        <p15:threadingInfo xmlns:p15="http://schemas.microsoft.com/office/powerpoint/2012/main" timeZoneBias="-60">
          <p15:parentCm authorId="3" idx="15"/>
        </p15:threadingInfo>
      </p:ext>
    </p:extLst>
  </p:cm>
  <p:cm authorId="4" dt="2020-02-14T13:25:01.306" idx="34">
    <p:pos x="10" y="554"/>
    <p:text>je mettrai des numeros aux phases (diapo 26)</p:text>
    <p:extLst>
      <p:ext uri="{C676402C-5697-4E1C-873F-D02D1690AC5C}">
        <p15:threadingInfo xmlns:p15="http://schemas.microsoft.com/office/powerpoint/2012/main" timeZoneBias="-60">
          <p15:parentCm authorId="3" idx="15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34257-62AA-400B-999D-CD9A031214DC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2619E-A03D-4F50-B097-105760FFE4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76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09524" indent="-309524" defTabSz="990478" eaLnBrk="1" hangingPunct="1">
              <a:spcBef>
                <a:spcPts val="1300"/>
              </a:spcBef>
              <a:defRPr/>
            </a:pPr>
            <a:r>
              <a:rPr lang="fr-FR" sz="1300" b="1" dirty="0"/>
              <a:t>PROLOG</a:t>
            </a:r>
          </a:p>
          <a:p>
            <a:pPr marL="309524" indent="-309524" defTabSz="990478" eaLnBrk="1" hangingPunct="1">
              <a:spcBef>
                <a:spcPts val="1300"/>
              </a:spcBef>
              <a:defRPr/>
            </a:pPr>
            <a:endParaRPr lang="fr-FR" altLang="fr-F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9524" indent="-309524" eaLnBrk="1" hangingPunct="1">
              <a:spcBef>
                <a:spcPts val="1300"/>
              </a:spcBef>
              <a:defRPr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Le schéma </a:t>
            </a:r>
            <a:r>
              <a:rPr lang="fr-FR" altLang="fr-FR" sz="1300" b="1" dirty="0">
                <a:latin typeface="Arial" panose="020B0604020202020204" pitchFamily="34" charset="0"/>
                <a:cs typeface="Arial" panose="020B0604020202020204" pitchFamily="34" charset="0"/>
              </a:rPr>
              <a:t>à l’horizon 2030 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sera un </a:t>
            </a:r>
            <a:r>
              <a:rPr lang="fr-FR" altLang="fr-FR" sz="1300" b="1" dirty="0">
                <a:latin typeface="Arial" panose="020B0604020202020204" pitchFamily="34" charset="0"/>
                <a:cs typeface="Arial" panose="020B0604020202020204" pitchFamily="34" charset="0"/>
              </a:rPr>
              <a:t>schéma opérationnel</a:t>
            </a:r>
            <a:endParaRPr lang="fr-FR" altLang="fr-F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4880" eaLnBrk="1" hangingPunct="1">
              <a:spcBef>
                <a:spcPts val="650"/>
              </a:spcBef>
              <a:defRPr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l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es solutions basées essentiellement sur le système d’alimentation actuel,</a:t>
            </a:r>
          </a:p>
          <a:p>
            <a:pPr marL="309524" indent="-309524" eaLnBrk="1" hangingPunct="1">
              <a:spcBef>
                <a:spcPts val="1300"/>
              </a:spcBef>
              <a:defRPr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Le schéma </a:t>
            </a:r>
            <a:r>
              <a:rPr lang="fr-FR" altLang="fr-FR" sz="1300" b="1" dirty="0">
                <a:latin typeface="Arial" panose="020B0604020202020204" pitchFamily="34" charset="0"/>
                <a:cs typeface="Arial" panose="020B0604020202020204" pitchFamily="34" charset="0"/>
              </a:rPr>
              <a:t>à l’horizon 2050 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sera un </a:t>
            </a:r>
            <a:r>
              <a:rPr lang="fr-FR" altLang="fr-FR" sz="1300" b="1" dirty="0">
                <a:latin typeface="Arial" panose="020B0604020202020204" pitchFamily="34" charset="0"/>
                <a:cs typeface="Arial" panose="020B0604020202020204" pitchFamily="34" charset="0"/>
              </a:rPr>
              <a:t>schéma prospectif 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974880" eaLnBrk="1" hangingPunct="1">
              <a:spcBef>
                <a:spcPts val="650"/>
              </a:spcBef>
              <a:defRPr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changement climatique (insuffisances d’eau de bonne qualité, concurrence, …) </a:t>
            </a:r>
          </a:p>
          <a:p>
            <a:pPr marL="974880" eaLnBrk="1" hangingPunct="1">
              <a:spcBef>
                <a:spcPts val="650"/>
              </a:spcBef>
              <a:defRPr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des 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solutions innovantes seront envisagées afin de trouver des ressources de substitution (réutilisation d’eaux usées traitées, la réutilisation des eaux pluviales et le dessalement d’eau de mer). </a:t>
            </a:r>
          </a:p>
          <a:p>
            <a:pPr>
              <a:defRPr/>
            </a:pP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344235-8547-49BB-A31F-DC432419C24A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923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fr-FR" sz="1300" b="1" dirty="0"/>
              <a:t>PROLOG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344235-8547-49BB-A31F-DC432419C24A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88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21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01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184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66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9238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46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7896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059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984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15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943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209E6-C05F-4C72-82F2-A3F45C4C1360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61FD0-D60B-4B22-A681-7A1DCE96C8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551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E36A7-4045-4094-9343-E29D5EAEC80C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2798C-3869-4486-B2CC-4EF070B664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647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D61FE-BECB-416E-BBD6-57B67A9AF4AD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E2EBA-592F-4240-8532-8A57C180F06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419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76165-3FAD-4717-87FC-035D52D44AB5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8CB76-377E-48F2-8593-1BC2A4488E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567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A2B0C-EE6C-481A-80E0-FEF4CD3EEEFB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BA41A-5F18-49FF-A8CA-D2D00423BA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629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E492F-39D3-418A-8768-91013ABB25BB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B7332-BA53-49A3-B4DB-E8BA72D607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021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0EB0D-1885-436C-8F0C-1229B9A6420C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67EA9-86F7-4E2D-BB56-DC6146C131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27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3EF75-8C4E-4E58-8543-296A84AE3F55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1C178-6FE6-423A-B075-4AE4CC6C5F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427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29DCD-2FF5-4AD2-8348-53E2FA740438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5A136-B82F-43B2-A2DB-8A04EE228F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883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CFB08-E826-4BE1-AC79-93FD90D1440E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21E85-31AB-4BF5-98BC-BBAE46EBA2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223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586E6-B64D-44A7-BCE8-39FD4CE01905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DBA1D-61A5-423F-93E1-EDA1D75044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69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9D832-BDF8-464F-9DB8-A4805CB4EF1B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C6EA4-6231-4E7B-840E-E3378D6C06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46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  <a:endParaRPr lang="en-US" altLang="fr-F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n-US" alt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9756DC-D706-4EB3-B103-92E7A187DB43}" type="datetimeFigureOut">
              <a:rPr lang="fr-FR"/>
              <a:pPr>
                <a:defRPr/>
              </a:pPr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EF5F83-F8B9-4E08-8200-F3B76AEB97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04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1822451" y="2609850"/>
            <a:ext cx="8207375" cy="965200"/>
          </a:xfrm>
        </p:spPr>
        <p:txBody>
          <a:bodyPr/>
          <a:lstStyle/>
          <a:p>
            <a:pPr eaLnBrk="1" hangingPunct="1"/>
            <a:r>
              <a:rPr lang="fr-FR" altLang="fr-FR" sz="4400" b="1">
                <a:latin typeface="Arial" panose="020B0604020202020204" pitchFamily="34" charset="0"/>
                <a:cs typeface="Arial" panose="020B0604020202020204" pitchFamily="34" charset="0"/>
              </a:rPr>
              <a:t>Schéma Stratégique Départemental de l’eau potable</a:t>
            </a:r>
          </a:p>
        </p:txBody>
      </p:sp>
      <p:sp>
        <p:nvSpPr>
          <p:cNvPr id="3075" name="Sous-titre 2"/>
          <p:cNvSpPr>
            <a:spLocks noGrp="1"/>
          </p:cNvSpPr>
          <p:nvPr>
            <p:ph type="subTitle" idx="1"/>
          </p:nvPr>
        </p:nvSpPr>
        <p:spPr>
          <a:xfrm>
            <a:off x="2017714" y="4256088"/>
            <a:ext cx="8207375" cy="762000"/>
          </a:xfrm>
        </p:spPr>
        <p:txBody>
          <a:bodyPr/>
          <a:lstStyle/>
          <a:p>
            <a:pPr algn="l" eaLnBrk="1" hangingPunct="1"/>
            <a:r>
              <a:rPr lang="fr-FR" alt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17 février 2020</a:t>
            </a:r>
            <a:endParaRPr lang="fr-FR" alt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81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pPr eaLnBrk="1" hangingPunct="1"/>
            <a:r>
              <a:rPr lang="fr-FR" altLang="fr-FR" sz="4000" b="1" dirty="0" smtClean="0"/>
              <a:t>PLAN DE LA PRÉSENTATION</a:t>
            </a:r>
            <a:endParaRPr lang="fr-FR" altLang="fr-FR" sz="4000" b="1" dirty="0"/>
          </a:p>
        </p:txBody>
      </p:sp>
      <p:sp>
        <p:nvSpPr>
          <p:cNvPr id="4099" name="ZoneTexte 2"/>
          <p:cNvSpPr txBox="1">
            <a:spLocks noChangeArrowheads="1"/>
          </p:cNvSpPr>
          <p:nvPr/>
        </p:nvSpPr>
        <p:spPr bwMode="auto">
          <a:xfrm>
            <a:off x="2058837" y="1610745"/>
            <a:ext cx="82296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fr-FR" altLang="fr-FR" sz="2600" dirty="0"/>
              <a:t> ELEMENTS DE CONTEXTE</a:t>
            </a:r>
          </a:p>
          <a:p>
            <a:pPr eaLnBrk="1" hangingPunct="1">
              <a:defRPr/>
            </a:pPr>
            <a:endParaRPr lang="fr-FR" altLang="fr-FR" sz="2600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fr-FR" altLang="fr-FR" sz="2600" dirty="0"/>
              <a:t> </a:t>
            </a:r>
            <a:r>
              <a:rPr lang="fr-FR" altLang="fr-FR" sz="2600" dirty="0" smtClean="0"/>
              <a:t>OBJECTIFS</a:t>
            </a:r>
            <a:endParaRPr lang="fr-FR" altLang="fr-FR" sz="2600" dirty="0"/>
          </a:p>
          <a:p>
            <a:pPr>
              <a:defRPr/>
            </a:pPr>
            <a:endParaRPr lang="fr-FR" sz="2600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fr-FR" sz="2600" dirty="0"/>
              <a:t> </a:t>
            </a:r>
            <a:r>
              <a:rPr lang="fr-FR" sz="2600" dirty="0" smtClean="0"/>
              <a:t>PHASAGE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fr-FR" sz="2600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fr-FR" sz="2600" dirty="0" smtClean="0"/>
              <a:t>DEMARCHE PARTICIPATIVE</a:t>
            </a:r>
            <a:endParaRPr lang="fr-FR" sz="2600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fr-FR" altLang="fr-FR" sz="2600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fr-FR" altLang="fr-FR" sz="2600" dirty="0"/>
              <a:t> </a:t>
            </a:r>
            <a:r>
              <a:rPr lang="fr-FR" altLang="fr-FR" sz="2600" dirty="0" smtClean="0"/>
              <a:t>OU NOUS SOMMES?</a:t>
            </a:r>
            <a:endParaRPr lang="fr-FR" altLang="fr-FR" sz="2600" dirty="0"/>
          </a:p>
          <a:p>
            <a:pPr marL="3943350" lvl="8" indent="0">
              <a:defRPr/>
            </a:pPr>
            <a:r>
              <a:rPr lang="fr-FR" altLang="fr-FR" sz="26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70779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448056" y="41276"/>
            <a:ext cx="11320272" cy="1325563"/>
          </a:xfrm>
        </p:spPr>
        <p:txBody>
          <a:bodyPr/>
          <a:lstStyle/>
          <a:p>
            <a:pPr algn="ctr"/>
            <a:r>
              <a:rPr lang="fr-FR" altLang="fr-FR" sz="4000" b="1" dirty="0" smtClean="0"/>
              <a:t>1. Contexte : défis </a:t>
            </a:r>
            <a:r>
              <a:rPr lang="fr-FR" altLang="fr-FR" sz="4000" b="1" dirty="0"/>
              <a:t>pour le département de la Gironde </a:t>
            </a:r>
            <a:endParaRPr lang="fr-FR" altLang="fr-FR" sz="4000" dirty="0"/>
          </a:p>
        </p:txBody>
      </p:sp>
      <p:sp>
        <p:nvSpPr>
          <p:cNvPr id="16" name="Arc plein 15"/>
          <p:cNvSpPr/>
          <p:nvPr/>
        </p:nvSpPr>
        <p:spPr>
          <a:xfrm>
            <a:off x="3760788" y="2311401"/>
            <a:ext cx="3344862" cy="3344863"/>
          </a:xfrm>
          <a:prstGeom prst="blockArc">
            <a:avLst>
              <a:gd name="adj1" fmla="val 12014526"/>
              <a:gd name="adj2" fmla="val 17613352"/>
              <a:gd name="adj3" fmla="val 4639"/>
            </a:avLst>
          </a:prstGeom>
          <a:solidFill>
            <a:schemeClr val="accent1"/>
          </a:solidFill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17" name="Arc plein 16"/>
          <p:cNvSpPr/>
          <p:nvPr/>
        </p:nvSpPr>
        <p:spPr>
          <a:xfrm>
            <a:off x="3589338" y="2649538"/>
            <a:ext cx="3344862" cy="3344862"/>
          </a:xfrm>
          <a:prstGeom prst="blockArc">
            <a:avLst>
              <a:gd name="adj1" fmla="val 8111224"/>
              <a:gd name="adj2" fmla="val 12813535"/>
              <a:gd name="adj3" fmla="val 4639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Arc plein 17"/>
          <p:cNvSpPr/>
          <p:nvPr/>
        </p:nvSpPr>
        <p:spPr>
          <a:xfrm>
            <a:off x="4064000" y="4216400"/>
            <a:ext cx="3970338" cy="2514600"/>
          </a:xfrm>
          <a:prstGeom prst="blockArc">
            <a:avLst>
              <a:gd name="adj1" fmla="val 0"/>
              <a:gd name="adj2" fmla="val 10800000"/>
              <a:gd name="adj3" fmla="val 3908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Arc plein 18"/>
          <p:cNvSpPr/>
          <p:nvPr/>
        </p:nvSpPr>
        <p:spPr>
          <a:xfrm>
            <a:off x="5267326" y="2555876"/>
            <a:ext cx="3344863" cy="3344863"/>
          </a:xfrm>
          <a:prstGeom prst="blockArc">
            <a:avLst>
              <a:gd name="adj1" fmla="val 19820139"/>
              <a:gd name="adj2" fmla="val 2981979"/>
              <a:gd name="adj3" fmla="val 4639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Arc plein 19"/>
          <p:cNvSpPr/>
          <p:nvPr/>
        </p:nvSpPr>
        <p:spPr>
          <a:xfrm>
            <a:off x="5141914" y="2278064"/>
            <a:ext cx="3343275" cy="3343275"/>
          </a:xfrm>
          <a:prstGeom prst="blockArc">
            <a:avLst>
              <a:gd name="adj1" fmla="val 14613897"/>
              <a:gd name="adj2" fmla="val 20462972"/>
              <a:gd name="adj3" fmla="val 4639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Forme libre 20"/>
          <p:cNvSpPr/>
          <p:nvPr/>
        </p:nvSpPr>
        <p:spPr>
          <a:xfrm>
            <a:off x="4814889" y="3733800"/>
            <a:ext cx="2763837" cy="1328738"/>
          </a:xfrm>
          <a:custGeom>
            <a:avLst/>
            <a:gdLst>
              <a:gd name="connsiteX0" fmla="*/ 0 w 2764165"/>
              <a:gd name="connsiteY0" fmla="*/ 664047 h 1328093"/>
              <a:gd name="connsiteX1" fmla="*/ 1382083 w 2764165"/>
              <a:gd name="connsiteY1" fmla="*/ 0 h 1328093"/>
              <a:gd name="connsiteX2" fmla="*/ 2764166 w 2764165"/>
              <a:gd name="connsiteY2" fmla="*/ 664047 h 1328093"/>
              <a:gd name="connsiteX3" fmla="*/ 1382083 w 2764165"/>
              <a:gd name="connsiteY3" fmla="*/ 1328094 h 1328093"/>
              <a:gd name="connsiteX4" fmla="*/ 0 w 2764165"/>
              <a:gd name="connsiteY4" fmla="*/ 664047 h 1328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4165" h="1328093">
                <a:moveTo>
                  <a:pt x="0" y="664047"/>
                </a:moveTo>
                <a:cubicBezTo>
                  <a:pt x="0" y="297304"/>
                  <a:pt x="618780" y="0"/>
                  <a:pt x="1382083" y="0"/>
                </a:cubicBezTo>
                <a:cubicBezTo>
                  <a:pt x="2145386" y="0"/>
                  <a:pt x="2764166" y="297304"/>
                  <a:pt x="2764166" y="664047"/>
                </a:cubicBezTo>
                <a:cubicBezTo>
                  <a:pt x="2764166" y="1030790"/>
                  <a:pt x="2145386" y="1328094"/>
                  <a:pt x="1382083" y="1328094"/>
                </a:cubicBezTo>
                <a:cubicBezTo>
                  <a:pt x="618780" y="1328094"/>
                  <a:pt x="0" y="1030790"/>
                  <a:pt x="0" y="664047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25123" tIns="214815" rIns="425123" bIns="214815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fr-FR" sz="1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" name="Forme libre 21"/>
          <p:cNvSpPr/>
          <p:nvPr/>
        </p:nvSpPr>
        <p:spPr>
          <a:xfrm>
            <a:off x="5456239" y="1947863"/>
            <a:ext cx="1260475" cy="1077912"/>
          </a:xfrm>
          <a:custGeom>
            <a:avLst/>
            <a:gdLst>
              <a:gd name="connsiteX0" fmla="*/ 0 w 1259544"/>
              <a:gd name="connsiteY0" fmla="*/ 538737 h 1077473"/>
              <a:gd name="connsiteX1" fmla="*/ 629772 w 1259544"/>
              <a:gd name="connsiteY1" fmla="*/ 0 h 1077473"/>
              <a:gd name="connsiteX2" fmla="*/ 1259544 w 1259544"/>
              <a:gd name="connsiteY2" fmla="*/ 538737 h 1077473"/>
              <a:gd name="connsiteX3" fmla="*/ 629772 w 1259544"/>
              <a:gd name="connsiteY3" fmla="*/ 1077474 h 1077473"/>
              <a:gd name="connsiteX4" fmla="*/ 0 w 1259544"/>
              <a:gd name="connsiteY4" fmla="*/ 538737 h 107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544" h="1077473">
                <a:moveTo>
                  <a:pt x="0" y="538737"/>
                </a:moveTo>
                <a:cubicBezTo>
                  <a:pt x="0" y="241201"/>
                  <a:pt x="281959" y="0"/>
                  <a:pt x="629772" y="0"/>
                </a:cubicBezTo>
                <a:cubicBezTo>
                  <a:pt x="977585" y="0"/>
                  <a:pt x="1259544" y="241201"/>
                  <a:pt x="1259544" y="538737"/>
                </a:cubicBezTo>
                <a:cubicBezTo>
                  <a:pt x="1259544" y="836273"/>
                  <a:pt x="977585" y="1077474"/>
                  <a:pt x="629772" y="1077474"/>
                </a:cubicBezTo>
                <a:cubicBezTo>
                  <a:pt x="281959" y="1077474"/>
                  <a:pt x="0" y="836273"/>
                  <a:pt x="0" y="538737"/>
                </a:cubicBez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04776" tIns="178112" rIns="204776" bIns="178112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7675564" y="2733675"/>
            <a:ext cx="1366837" cy="1371600"/>
          </a:xfrm>
          <a:custGeom>
            <a:avLst/>
            <a:gdLst>
              <a:gd name="connsiteX0" fmla="*/ 0 w 1366861"/>
              <a:gd name="connsiteY0" fmla="*/ 686119 h 1372237"/>
              <a:gd name="connsiteX1" fmla="*/ 683431 w 1366861"/>
              <a:gd name="connsiteY1" fmla="*/ 0 h 1372237"/>
              <a:gd name="connsiteX2" fmla="*/ 1366862 w 1366861"/>
              <a:gd name="connsiteY2" fmla="*/ 686119 h 1372237"/>
              <a:gd name="connsiteX3" fmla="*/ 683431 w 1366861"/>
              <a:gd name="connsiteY3" fmla="*/ 1372238 h 1372237"/>
              <a:gd name="connsiteX4" fmla="*/ 0 w 1366861"/>
              <a:gd name="connsiteY4" fmla="*/ 686119 h 137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861" h="1372237">
                <a:moveTo>
                  <a:pt x="0" y="686119"/>
                </a:moveTo>
                <a:cubicBezTo>
                  <a:pt x="0" y="307186"/>
                  <a:pt x="305982" y="0"/>
                  <a:pt x="683431" y="0"/>
                </a:cubicBezTo>
                <a:cubicBezTo>
                  <a:pt x="1060880" y="0"/>
                  <a:pt x="1366862" y="307186"/>
                  <a:pt x="1366862" y="686119"/>
                </a:cubicBezTo>
                <a:cubicBezTo>
                  <a:pt x="1366862" y="1065052"/>
                  <a:pt x="1060880" y="1372238"/>
                  <a:pt x="683431" y="1372238"/>
                </a:cubicBezTo>
                <a:cubicBezTo>
                  <a:pt x="305982" y="1372238"/>
                  <a:pt x="0" y="1065052"/>
                  <a:pt x="0" y="686119"/>
                </a:cubicBezTo>
                <a:close/>
              </a:path>
            </a:pathLst>
          </a:custGeom>
          <a:blipFill rotWithShape="0">
            <a:blip r:embed="rId4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20492" tIns="221279" rIns="220492" bIns="221279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4" name="Forme libre 23"/>
          <p:cNvSpPr/>
          <p:nvPr/>
        </p:nvSpPr>
        <p:spPr>
          <a:xfrm>
            <a:off x="6883400" y="4935539"/>
            <a:ext cx="2224088" cy="1076325"/>
          </a:xfrm>
          <a:custGeom>
            <a:avLst/>
            <a:gdLst>
              <a:gd name="connsiteX0" fmla="*/ 0 w 2224088"/>
              <a:gd name="connsiteY0" fmla="*/ 538737 h 1077473"/>
              <a:gd name="connsiteX1" fmla="*/ 1112044 w 2224088"/>
              <a:gd name="connsiteY1" fmla="*/ 0 h 1077473"/>
              <a:gd name="connsiteX2" fmla="*/ 2224088 w 2224088"/>
              <a:gd name="connsiteY2" fmla="*/ 538737 h 1077473"/>
              <a:gd name="connsiteX3" fmla="*/ 1112044 w 2224088"/>
              <a:gd name="connsiteY3" fmla="*/ 1077474 h 1077473"/>
              <a:gd name="connsiteX4" fmla="*/ 0 w 2224088"/>
              <a:gd name="connsiteY4" fmla="*/ 538737 h 107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4088" h="1077473">
                <a:moveTo>
                  <a:pt x="0" y="538737"/>
                </a:moveTo>
                <a:cubicBezTo>
                  <a:pt x="0" y="241201"/>
                  <a:pt x="497879" y="0"/>
                  <a:pt x="1112044" y="0"/>
                </a:cubicBezTo>
                <a:cubicBezTo>
                  <a:pt x="1726209" y="0"/>
                  <a:pt x="2224088" y="241201"/>
                  <a:pt x="2224088" y="538737"/>
                </a:cubicBezTo>
                <a:cubicBezTo>
                  <a:pt x="2224088" y="836273"/>
                  <a:pt x="1726209" y="1077474"/>
                  <a:pt x="1112044" y="1077474"/>
                </a:cubicBezTo>
                <a:cubicBezTo>
                  <a:pt x="497879" y="1077474"/>
                  <a:pt x="0" y="836273"/>
                  <a:pt x="0" y="538737"/>
                </a:cubicBezTo>
                <a:close/>
              </a:path>
            </a:pathLst>
          </a:custGeom>
          <a:blipFill rotWithShape="0">
            <a:blip r:embed="rId5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46030" tIns="178112" rIns="346030" bIns="178112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5" name="Forme libre 24"/>
          <p:cNvSpPr/>
          <p:nvPr/>
        </p:nvSpPr>
        <p:spPr>
          <a:xfrm>
            <a:off x="3397251" y="4935539"/>
            <a:ext cx="1412875" cy="1076325"/>
          </a:xfrm>
          <a:custGeom>
            <a:avLst/>
            <a:gdLst>
              <a:gd name="connsiteX0" fmla="*/ 0 w 1413214"/>
              <a:gd name="connsiteY0" fmla="*/ 538737 h 1077473"/>
              <a:gd name="connsiteX1" fmla="*/ 706607 w 1413214"/>
              <a:gd name="connsiteY1" fmla="*/ 0 h 1077473"/>
              <a:gd name="connsiteX2" fmla="*/ 1413214 w 1413214"/>
              <a:gd name="connsiteY2" fmla="*/ 538737 h 1077473"/>
              <a:gd name="connsiteX3" fmla="*/ 706607 w 1413214"/>
              <a:gd name="connsiteY3" fmla="*/ 1077474 h 1077473"/>
              <a:gd name="connsiteX4" fmla="*/ 0 w 1413214"/>
              <a:gd name="connsiteY4" fmla="*/ 538737 h 107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3214" h="1077473">
                <a:moveTo>
                  <a:pt x="0" y="538737"/>
                </a:moveTo>
                <a:cubicBezTo>
                  <a:pt x="0" y="241201"/>
                  <a:pt x="316359" y="0"/>
                  <a:pt x="706607" y="0"/>
                </a:cubicBezTo>
                <a:cubicBezTo>
                  <a:pt x="1096855" y="0"/>
                  <a:pt x="1413214" y="241201"/>
                  <a:pt x="1413214" y="538737"/>
                </a:cubicBezTo>
                <a:cubicBezTo>
                  <a:pt x="1413214" y="836273"/>
                  <a:pt x="1096855" y="1077474"/>
                  <a:pt x="706607" y="1077474"/>
                </a:cubicBezTo>
                <a:cubicBezTo>
                  <a:pt x="316359" y="1077474"/>
                  <a:pt x="0" y="836273"/>
                  <a:pt x="0" y="538737"/>
                </a:cubicBezTo>
                <a:close/>
              </a:path>
            </a:pathLst>
          </a:custGeom>
          <a:blipFill rotWithShape="0"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27280" tIns="178112" rIns="227280" bIns="178112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6" name="Forme libre 25"/>
          <p:cNvSpPr/>
          <p:nvPr/>
        </p:nvSpPr>
        <p:spPr>
          <a:xfrm>
            <a:off x="2611439" y="2871789"/>
            <a:ext cx="2579687" cy="1095375"/>
          </a:xfrm>
          <a:custGeom>
            <a:avLst/>
            <a:gdLst>
              <a:gd name="connsiteX0" fmla="*/ 0 w 2580419"/>
              <a:gd name="connsiteY0" fmla="*/ 547453 h 1094906"/>
              <a:gd name="connsiteX1" fmla="*/ 1290210 w 2580419"/>
              <a:gd name="connsiteY1" fmla="*/ 0 h 1094906"/>
              <a:gd name="connsiteX2" fmla="*/ 2580420 w 2580419"/>
              <a:gd name="connsiteY2" fmla="*/ 547453 h 1094906"/>
              <a:gd name="connsiteX3" fmla="*/ 1290210 w 2580419"/>
              <a:gd name="connsiteY3" fmla="*/ 1094906 h 1094906"/>
              <a:gd name="connsiteX4" fmla="*/ 0 w 2580419"/>
              <a:gd name="connsiteY4" fmla="*/ 547453 h 1094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0419" h="1094906">
                <a:moveTo>
                  <a:pt x="0" y="547453"/>
                </a:moveTo>
                <a:cubicBezTo>
                  <a:pt x="0" y="245103"/>
                  <a:pt x="577647" y="0"/>
                  <a:pt x="1290210" y="0"/>
                </a:cubicBezTo>
                <a:cubicBezTo>
                  <a:pt x="2002773" y="0"/>
                  <a:pt x="2580420" y="245103"/>
                  <a:pt x="2580420" y="547453"/>
                </a:cubicBezTo>
                <a:cubicBezTo>
                  <a:pt x="2580420" y="849803"/>
                  <a:pt x="2002773" y="1094906"/>
                  <a:pt x="1290210" y="1094906"/>
                </a:cubicBezTo>
                <a:cubicBezTo>
                  <a:pt x="577647" y="1094906"/>
                  <a:pt x="0" y="849803"/>
                  <a:pt x="0" y="547453"/>
                </a:cubicBezTo>
                <a:close/>
              </a:path>
            </a:pathLst>
          </a:custGeom>
          <a:blipFill rotWithShape="0">
            <a:blip r:embed="rId7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98214" tIns="180665" rIns="398214" bIns="180665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739901" y="1644650"/>
            <a:ext cx="2716213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/>
              <a:t>Déficit sur le bassin Adour Garonne actuel de 200 à 250 M de m3 -&gt; 1-1,2 Milliard de m3 à 2050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257925" y="1412876"/>
            <a:ext cx="2770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/>
              <a:t>Prévision de réchauffement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/>
              <a:t> climatique de 2°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659814" y="1903414"/>
            <a:ext cx="2008187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/>
              <a:t>Fort accroissement démographique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600"/>
              <a:t>(+ 20 000 habitants/an)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512176" y="4619625"/>
            <a:ext cx="1692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/>
              <a:t>Métropolisation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739901" y="4322763"/>
            <a:ext cx="17573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/>
              <a:t>Nouvelle gouvernance de l’eau (Loi NOTRe et Ferrand) </a:t>
            </a:r>
          </a:p>
        </p:txBody>
      </p:sp>
    </p:spTree>
    <p:extLst>
      <p:ext uri="{BB962C8B-B14F-4D97-AF65-F5344CB8AC3E}">
        <p14:creationId xmlns:p14="http://schemas.microsoft.com/office/powerpoint/2010/main" val="197551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/>
        </p:nvSpPr>
        <p:spPr>
          <a:xfrm>
            <a:off x="2321601" y="1972784"/>
            <a:ext cx="2208810" cy="22088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20202023</a:t>
            </a:r>
            <a:endParaRPr lang="fr-FR" sz="4800" b="1" dirty="0">
              <a:solidFill>
                <a:schemeClr val="accent1"/>
              </a:solidFill>
            </a:endParaRPr>
          </a:p>
        </p:txBody>
      </p:sp>
      <p:sp>
        <p:nvSpPr>
          <p:cNvPr id="5" name="Arc 4"/>
          <p:cNvSpPr/>
          <p:nvPr/>
        </p:nvSpPr>
        <p:spPr>
          <a:xfrm rot="5400000" flipH="1">
            <a:off x="2074353" y="1822352"/>
            <a:ext cx="2685373" cy="2607160"/>
          </a:xfrm>
          <a:prstGeom prst="arc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2083319" y="1734501"/>
            <a:ext cx="7967967" cy="2734118"/>
            <a:chOff x="2006153" y="1709270"/>
            <a:chExt cx="7967967" cy="2734118"/>
          </a:xfrm>
        </p:grpSpPr>
        <p:grpSp>
          <p:nvGrpSpPr>
            <p:cNvPr id="7" name="Groupe 6"/>
            <p:cNvGrpSpPr/>
            <p:nvPr/>
          </p:nvGrpSpPr>
          <p:grpSpPr>
            <a:xfrm rot="10800000">
              <a:off x="2006153" y="1709270"/>
              <a:ext cx="2685373" cy="2685373"/>
              <a:chOff x="6250535" y="1200037"/>
              <a:chExt cx="1757004" cy="1757004"/>
            </a:xfrm>
          </p:grpSpPr>
          <p:sp>
            <p:nvSpPr>
              <p:cNvPr id="12" name="Arc 11"/>
              <p:cNvSpPr/>
              <p:nvPr/>
            </p:nvSpPr>
            <p:spPr>
              <a:xfrm rot="5400000" flipH="1">
                <a:off x="6276122" y="1225624"/>
                <a:ext cx="1757004" cy="1705830"/>
              </a:xfrm>
              <a:prstGeom prst="arc">
                <a:avLst/>
              </a:prstGeom>
              <a:ln w="76200">
                <a:solidFill>
                  <a:schemeClr val="bg1">
                    <a:lumMod val="85000"/>
                  </a:schemeClr>
                </a:solidFill>
                <a:headEnd type="none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Arc 12"/>
              <p:cNvSpPr/>
              <p:nvPr/>
            </p:nvSpPr>
            <p:spPr>
              <a:xfrm rot="10800000" flipH="1">
                <a:off x="6250535" y="1219318"/>
                <a:ext cx="1757004" cy="1705830"/>
              </a:xfrm>
              <a:prstGeom prst="arc">
                <a:avLst/>
              </a:prstGeom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" name="Groupe 7"/>
            <p:cNvGrpSpPr/>
            <p:nvPr/>
          </p:nvGrpSpPr>
          <p:grpSpPr>
            <a:xfrm rot="5400000">
              <a:off x="4603374" y="1733669"/>
              <a:ext cx="2685373" cy="2685376"/>
              <a:chOff x="6250535" y="1200036"/>
              <a:chExt cx="1757004" cy="1757003"/>
            </a:xfrm>
          </p:grpSpPr>
          <p:sp>
            <p:nvSpPr>
              <p:cNvPr id="10" name="Arc 9"/>
              <p:cNvSpPr/>
              <p:nvPr/>
            </p:nvSpPr>
            <p:spPr>
              <a:xfrm rot="5400000" flipH="1">
                <a:off x="6276121" y="1225623"/>
                <a:ext cx="1757003" cy="1705830"/>
              </a:xfrm>
              <a:prstGeom prst="arc">
                <a:avLst/>
              </a:prstGeom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Arc 10"/>
              <p:cNvSpPr/>
              <p:nvPr/>
            </p:nvSpPr>
            <p:spPr>
              <a:xfrm rot="10800000" flipH="1">
                <a:off x="6250535" y="1224513"/>
                <a:ext cx="1757004" cy="1705830"/>
              </a:xfrm>
              <a:prstGeom prst="arc">
                <a:avLst/>
              </a:prstGeom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" name="Arc 8"/>
            <p:cNvSpPr/>
            <p:nvPr/>
          </p:nvSpPr>
          <p:spPr>
            <a:xfrm flipH="1">
              <a:off x="7288747" y="1836228"/>
              <a:ext cx="2685373" cy="2607160"/>
            </a:xfrm>
            <a:prstGeom prst="arc">
              <a:avLst/>
            </a:prstGeom>
            <a:ln w="76200">
              <a:solidFill>
                <a:schemeClr val="bg1">
                  <a:lumMod val="8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5" name="Ellipse 14"/>
          <p:cNvSpPr/>
          <p:nvPr/>
        </p:nvSpPr>
        <p:spPr>
          <a:xfrm>
            <a:off x="4928609" y="1972783"/>
            <a:ext cx="2208810" cy="22088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accent2"/>
                </a:solidFill>
              </a:rPr>
              <a:t>2030</a:t>
            </a:r>
            <a:endParaRPr lang="fr-FR" sz="4800" b="1" dirty="0">
              <a:solidFill>
                <a:schemeClr val="accent2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7604193" y="2060634"/>
            <a:ext cx="2208810" cy="22088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accent4"/>
                </a:solidFill>
              </a:rPr>
              <a:t>2050</a:t>
            </a:r>
            <a:endParaRPr lang="fr-FR" sz="4800" b="1" dirty="0">
              <a:solidFill>
                <a:schemeClr val="accent4"/>
              </a:solidFill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2321602" y="4756214"/>
            <a:ext cx="2208805" cy="646331"/>
            <a:chOff x="2244436" y="4730982"/>
            <a:chExt cx="2208805" cy="646331"/>
          </a:xfrm>
        </p:grpSpPr>
        <p:sp>
          <p:nvSpPr>
            <p:cNvPr id="24" name="ZoneTexte 23"/>
            <p:cNvSpPr txBox="1"/>
            <p:nvPr/>
          </p:nvSpPr>
          <p:spPr>
            <a:xfrm>
              <a:off x="2244436" y="4730982"/>
              <a:ext cx="22088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Elaboration des schémas</a:t>
              </a:r>
            </a:p>
          </p:txBody>
        </p:sp>
        <p:sp>
          <p:nvSpPr>
            <p:cNvPr id="22" name="Rectangle à coins arrondis 21"/>
            <p:cNvSpPr/>
            <p:nvPr/>
          </p:nvSpPr>
          <p:spPr>
            <a:xfrm>
              <a:off x="2299655" y="4730982"/>
              <a:ext cx="2153586" cy="646330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4928609" y="4756212"/>
            <a:ext cx="2143798" cy="1180148"/>
            <a:chOff x="2254221" y="4730981"/>
            <a:chExt cx="2143798" cy="1180148"/>
          </a:xfrm>
        </p:grpSpPr>
        <p:grpSp>
          <p:nvGrpSpPr>
            <p:cNvPr id="26" name="Groupe 25"/>
            <p:cNvGrpSpPr/>
            <p:nvPr/>
          </p:nvGrpSpPr>
          <p:grpSpPr>
            <a:xfrm>
              <a:off x="2254221" y="4730982"/>
              <a:ext cx="2143798" cy="1180147"/>
              <a:chOff x="-5866466" y="5130785"/>
              <a:chExt cx="2143798" cy="1180147"/>
            </a:xfrm>
          </p:grpSpPr>
          <p:sp>
            <p:nvSpPr>
              <p:cNvPr id="28" name="ZoneTexte 27"/>
              <p:cNvSpPr txBox="1"/>
              <p:nvPr/>
            </p:nvSpPr>
            <p:spPr>
              <a:xfrm>
                <a:off x="-5821032" y="5787712"/>
                <a:ext cx="20983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latin typeface="Century Gothic" panose="020B0502020202020204" pitchFamily="34" charset="0"/>
                  </a:rPr>
                  <a:t>Basé sur les </a:t>
                </a:r>
                <a:r>
                  <a:rPr lang="fr-FR" sz="1400" b="1" dirty="0" smtClean="0">
                    <a:latin typeface="Century Gothic" panose="020B0502020202020204" pitchFamily="34" charset="0"/>
                  </a:rPr>
                  <a:t>systèmes d’alimentation actuel</a:t>
                </a:r>
                <a:endParaRPr lang="fr-FR" sz="1400" b="1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-5866466" y="5130785"/>
                <a:ext cx="21437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Schéma opérationnel</a:t>
                </a:r>
              </a:p>
            </p:txBody>
          </p:sp>
        </p:grpSp>
        <p:sp>
          <p:nvSpPr>
            <p:cNvPr id="27" name="Rectangle à coins arrondis 26"/>
            <p:cNvSpPr/>
            <p:nvPr/>
          </p:nvSpPr>
          <p:spPr>
            <a:xfrm>
              <a:off x="2254221" y="4730981"/>
              <a:ext cx="2143798" cy="656927"/>
            </a:xfrm>
            <a:prstGeom prst="round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7403705" y="4756212"/>
            <a:ext cx="2695585" cy="1395592"/>
            <a:chOff x="2043944" y="4730981"/>
            <a:chExt cx="2695585" cy="1395592"/>
          </a:xfrm>
        </p:grpSpPr>
        <p:grpSp>
          <p:nvGrpSpPr>
            <p:cNvPr id="31" name="Groupe 30"/>
            <p:cNvGrpSpPr/>
            <p:nvPr/>
          </p:nvGrpSpPr>
          <p:grpSpPr>
            <a:xfrm>
              <a:off x="2043944" y="4730982"/>
              <a:ext cx="2695585" cy="1395591"/>
              <a:chOff x="-6076743" y="5130785"/>
              <a:chExt cx="2695585" cy="1395591"/>
            </a:xfrm>
          </p:grpSpPr>
          <p:sp>
            <p:nvSpPr>
              <p:cNvPr id="33" name="ZoneTexte 32"/>
              <p:cNvSpPr txBox="1"/>
              <p:nvPr/>
            </p:nvSpPr>
            <p:spPr>
              <a:xfrm>
                <a:off x="-6076743" y="5787712"/>
                <a:ext cx="269558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>
                    <a:latin typeface="Century Gothic" panose="020B0502020202020204" pitchFamily="34" charset="0"/>
                  </a:rPr>
                  <a:t>Solutions innovantes et réflexion sur les évolutions systémiques</a:t>
                </a:r>
                <a:endParaRPr lang="fr-FR" sz="1400" b="1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-5876254" y="5130785"/>
                <a:ext cx="215358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Schéma stratégique</a:t>
                </a:r>
              </a:p>
            </p:txBody>
          </p:sp>
        </p:grpSp>
        <p:sp>
          <p:nvSpPr>
            <p:cNvPr id="32" name="Rectangle à coins arrondis 31"/>
            <p:cNvSpPr/>
            <p:nvPr/>
          </p:nvSpPr>
          <p:spPr>
            <a:xfrm>
              <a:off x="2299655" y="4730981"/>
              <a:ext cx="2153588" cy="646331"/>
            </a:xfrm>
            <a:prstGeom prst="round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5" name="Rectangle 2"/>
          <p:cNvSpPr txBox="1">
            <a:spLocks/>
          </p:cNvSpPr>
          <p:nvPr/>
        </p:nvSpPr>
        <p:spPr>
          <a:xfrm>
            <a:off x="435362" y="284652"/>
            <a:ext cx="11598142" cy="67546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/>
            <a:r>
              <a:rPr lang="fr-FR" altLang="fr-FR" sz="3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altLang="fr-FR" sz="3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fr-FR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Objectifs: des schémas opérationnel et prospectif </a:t>
            </a:r>
            <a:endParaRPr lang="fr-FR" altLang="fr-FR" sz="3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9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/>
          </p:nvPr>
        </p:nvGraphicFramePr>
        <p:xfrm>
          <a:off x="1542953" y="5497645"/>
          <a:ext cx="8844957" cy="504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</a:t>
                      </a:r>
                      <a:r>
                        <a:rPr lang="fr-FR" sz="1050" baseline="30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er</a:t>
                      </a:r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trimestre</a:t>
                      </a:r>
                      <a:endParaRPr lang="fr-FR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</a:t>
                      </a:r>
                      <a:r>
                        <a:rPr lang="fr-FR" sz="1050" baseline="30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ème</a:t>
                      </a:r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trim.</a:t>
                      </a:r>
                      <a:endParaRPr lang="fr-FR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</a:t>
                      </a:r>
                      <a:r>
                        <a:rPr lang="fr-FR" sz="1050" baseline="30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ème</a:t>
                      </a:r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trim.</a:t>
                      </a:r>
                      <a:endParaRPr lang="fr-FR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</a:t>
                      </a:r>
                      <a:r>
                        <a:rPr lang="fr-FR" sz="1050" baseline="30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ème</a:t>
                      </a:r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trim.</a:t>
                      </a:r>
                      <a:endParaRPr lang="fr-FR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fr-FR" sz="1050" baseline="30000" dirty="0" smtClean="0">
                          <a:solidFill>
                            <a:schemeClr val="bg1"/>
                          </a:solidFill>
                        </a:rPr>
                        <a:t>er</a:t>
                      </a:r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 trimestre</a:t>
                      </a:r>
                      <a:endParaRPr lang="fr-FR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fr-FR" sz="1050" baseline="30000" dirty="0" smtClean="0">
                          <a:solidFill>
                            <a:schemeClr val="bg1"/>
                          </a:solidFill>
                        </a:rPr>
                        <a:t>ème</a:t>
                      </a:r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 trim.</a:t>
                      </a:r>
                      <a:endParaRPr lang="fr-FR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fr-FR" sz="1050" baseline="30000" dirty="0" smtClean="0">
                          <a:solidFill>
                            <a:schemeClr val="bg1"/>
                          </a:solidFill>
                        </a:rPr>
                        <a:t>ème</a:t>
                      </a:r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 trim.</a:t>
                      </a:r>
                      <a:endParaRPr lang="fr-FR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fr-FR" sz="1050" baseline="30000" dirty="0" smtClean="0">
                          <a:solidFill>
                            <a:schemeClr val="bg1"/>
                          </a:solidFill>
                        </a:rPr>
                        <a:t>ème</a:t>
                      </a:r>
                      <a:r>
                        <a:rPr lang="fr-FR" sz="1050" dirty="0" smtClean="0">
                          <a:solidFill>
                            <a:schemeClr val="bg1"/>
                          </a:solidFill>
                        </a:rPr>
                        <a:t> trim.</a:t>
                      </a:r>
                      <a:endParaRPr lang="fr-FR" sz="105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</a:t>
                      </a:r>
                      <a:r>
                        <a:rPr lang="fr-FR" sz="1050" baseline="30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er</a:t>
                      </a:r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trimestre</a:t>
                      </a:r>
                      <a:endParaRPr lang="fr-FR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</a:t>
                      </a:r>
                      <a:r>
                        <a:rPr lang="fr-FR" sz="1050" baseline="30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ème</a:t>
                      </a:r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trim.</a:t>
                      </a:r>
                      <a:endParaRPr lang="fr-FR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</a:t>
                      </a:r>
                      <a:r>
                        <a:rPr lang="fr-FR" sz="1050" baseline="30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ème</a:t>
                      </a:r>
                      <a:r>
                        <a:rPr lang="fr-FR" sz="105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trim.</a:t>
                      </a:r>
                      <a:endParaRPr lang="fr-FR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361418" y="1844378"/>
            <a:ext cx="2177632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2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1542952" y="5497645"/>
            <a:ext cx="9125048" cy="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953" y="1581044"/>
            <a:ext cx="814669" cy="81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539050" y="2614874"/>
            <a:ext cx="1001847" cy="2880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40897" y="3684012"/>
            <a:ext cx="2254217" cy="28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95113" y="4799051"/>
            <a:ext cx="2415687" cy="28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762597" y="5204281"/>
            <a:ext cx="524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fr-F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56062" y="5199454"/>
            <a:ext cx="524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fr-F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946248" y="5190201"/>
            <a:ext cx="524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fr-F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ZoneTexte 2"/>
          <p:cNvSpPr txBox="1">
            <a:spLocks noChangeArrowheads="1"/>
          </p:cNvSpPr>
          <p:nvPr/>
        </p:nvSpPr>
        <p:spPr bwMode="auto">
          <a:xfrm>
            <a:off x="492935" y="481325"/>
            <a:ext cx="74533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1200"/>
              </a:spcBef>
              <a:buNone/>
            </a:pPr>
            <a:r>
              <a:rPr lang="fr-FR" altLang="fr-FR" sz="4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 Phasage</a:t>
            </a:r>
            <a:endParaRPr lang="fr-FR" altLang="fr-FR" sz="4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54582" y="1447097"/>
            <a:ext cx="46389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Etat des lieux et diagnostic de l’alimentation AEP en Gironde</a:t>
            </a:r>
            <a:endParaRPr lang="fr-F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478303" y="2278500"/>
            <a:ext cx="21339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 besoins / ressources</a:t>
            </a:r>
            <a:endParaRPr lang="fr-F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467693" y="3313501"/>
            <a:ext cx="29386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Proposition en analyse des scénarios</a:t>
            </a:r>
            <a:endParaRPr lang="fr-F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81136" y="4405573"/>
            <a:ext cx="29851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Elaboration des schémas 2030 et 2050</a:t>
            </a:r>
            <a:endParaRPr lang="fr-F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55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0.00035 0.448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24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-0.00017 0.4502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22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8" grpId="0" animBg="1"/>
      <p:bldP spid="21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838200" y="234950"/>
            <a:ext cx="10515600" cy="853729"/>
          </a:xfrm>
        </p:spPr>
        <p:txBody>
          <a:bodyPr/>
          <a:lstStyle/>
          <a:p>
            <a:pPr eaLnBrk="1" hangingPunct="1"/>
            <a:r>
              <a:rPr lang="fr-FR" altLang="fr-FR" sz="4000" b="1" dirty="0" smtClean="0"/>
              <a:t>4. Une </a:t>
            </a:r>
            <a:r>
              <a:rPr lang="fr-FR" altLang="fr-FR" sz="4000" b="1" dirty="0"/>
              <a:t>démarche </a:t>
            </a:r>
            <a:r>
              <a:rPr lang="fr-FR" altLang="fr-FR" sz="4000" b="1" dirty="0" smtClean="0"/>
              <a:t>participative</a:t>
            </a:r>
            <a:endParaRPr lang="fr-FR" alt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r>
              <a:rPr lang="fr-FR" dirty="0" smtClean="0"/>
              <a:t>Co-construction et démarche participative:</a:t>
            </a:r>
          </a:p>
          <a:p>
            <a:pPr marL="0" indent="0" algn="just">
              <a:buNone/>
              <a:defRPr/>
            </a:pPr>
            <a:endParaRPr lang="fr-FR" dirty="0" smtClean="0"/>
          </a:p>
          <a:p>
            <a:pPr lvl="1" algn="just" eaLnBrk="1" hangingPunct="1">
              <a:defRPr/>
            </a:pPr>
            <a:r>
              <a:rPr lang="fr-FR" dirty="0" smtClean="0"/>
              <a:t>Schéma opérationnel à 2030: les </a:t>
            </a:r>
            <a:r>
              <a:rPr lang="fr-FR" dirty="0"/>
              <a:t>collectivités maîtres </a:t>
            </a:r>
            <a:r>
              <a:rPr lang="fr-FR" dirty="0" smtClean="0"/>
              <a:t>d’ouvrage par </a:t>
            </a:r>
            <a:r>
              <a:rPr lang="fr-FR" dirty="0" smtClean="0">
                <a:hlinkClick r:id="" action="ppaction://noaction"/>
              </a:rPr>
              <a:t>territoire</a:t>
            </a:r>
            <a:endParaRPr lang="fr-FR" dirty="0"/>
          </a:p>
          <a:p>
            <a:pPr marL="457200" lvl="1" indent="0" algn="just">
              <a:buNone/>
              <a:defRPr/>
            </a:pPr>
            <a:endParaRPr lang="fr-FR" dirty="0" smtClean="0"/>
          </a:p>
          <a:p>
            <a:pPr marL="457200" lvl="1" indent="0" algn="just">
              <a:buNone/>
              <a:defRPr/>
            </a:pPr>
            <a:endParaRPr lang="fr-FR" dirty="0" smtClean="0"/>
          </a:p>
          <a:p>
            <a:pPr lvl="1" algn="just" eaLnBrk="1" hangingPunct="1">
              <a:defRPr/>
            </a:pPr>
            <a:r>
              <a:rPr lang="fr-FR" dirty="0" smtClean="0"/>
              <a:t>Schéma prospectif à 2050: </a:t>
            </a:r>
          </a:p>
          <a:p>
            <a:pPr marL="914400" lvl="2" indent="0" algn="just">
              <a:buNone/>
              <a:defRPr/>
            </a:pPr>
            <a:r>
              <a:rPr lang="fr-FR" dirty="0"/>
              <a:t>C</a:t>
            </a:r>
            <a:r>
              <a:rPr lang="fr-FR" dirty="0" smtClean="0"/>
              <a:t>ollectivités </a:t>
            </a:r>
            <a:r>
              <a:rPr lang="fr-FR" dirty="0"/>
              <a:t>maîtres </a:t>
            </a:r>
            <a:r>
              <a:rPr lang="fr-FR" dirty="0" smtClean="0"/>
              <a:t>d’ouvrage + </a:t>
            </a:r>
            <a:r>
              <a:rPr lang="fr-FR" dirty="0"/>
              <a:t>consultations citoyennes et institutionnelles </a:t>
            </a:r>
            <a:r>
              <a:rPr lang="fr-FR" sz="1600" dirty="0"/>
              <a:t> </a:t>
            </a:r>
            <a:r>
              <a:rPr lang="fr-FR" sz="1200" dirty="0"/>
              <a:t> </a:t>
            </a:r>
            <a:r>
              <a:rPr lang="fr-FR" dirty="0" smtClean="0"/>
              <a:t> </a:t>
            </a:r>
            <a:r>
              <a:rPr lang="fr-FR" sz="1200" dirty="0"/>
              <a:t> </a:t>
            </a:r>
            <a:endParaRPr lang="fr-FR" dirty="0"/>
          </a:p>
        </p:txBody>
      </p:sp>
      <p:pic>
        <p:nvPicPr>
          <p:cNvPr id="1024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5213350"/>
            <a:ext cx="2027238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176" y="3254376"/>
            <a:ext cx="1687513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onférence co-construction : perspective pour le management du changement - Master Management Stratégique des Services &amp; Etablissements pour Personnes Agées, Dauphine Formation Contin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75" y="1544407"/>
            <a:ext cx="2213367" cy="125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3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838200" y="234950"/>
            <a:ext cx="10515600" cy="853729"/>
          </a:xfrm>
        </p:spPr>
        <p:txBody>
          <a:bodyPr/>
          <a:lstStyle/>
          <a:p>
            <a:pPr eaLnBrk="1" hangingPunct="1"/>
            <a:r>
              <a:rPr lang="fr-FR" altLang="fr-FR" sz="4000" b="1" dirty="0" smtClean="0"/>
              <a:t>5. Où sommes-nous?</a:t>
            </a:r>
            <a:endParaRPr lang="fr-FR" alt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1312" y="1386713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algn="just">
              <a:defRPr/>
            </a:pPr>
            <a:r>
              <a:rPr lang="fr-FR" dirty="0"/>
              <a:t>N</a:t>
            </a:r>
            <a:r>
              <a:rPr lang="fr-FR" dirty="0" smtClean="0"/>
              <a:t>ovembre 2019: fiches </a:t>
            </a:r>
            <a:r>
              <a:rPr lang="fr-FR" dirty="0"/>
              <a:t>synthétiques pré remplies envoyées aux </a:t>
            </a:r>
            <a:r>
              <a:rPr lang="fr-FR" dirty="0" smtClean="0"/>
              <a:t>maîtres </a:t>
            </a:r>
            <a:r>
              <a:rPr lang="fr-FR" dirty="0"/>
              <a:t>d’ouvrages </a:t>
            </a:r>
            <a:r>
              <a:rPr lang="fr-FR" dirty="0" smtClean="0"/>
              <a:t>(données 2018)</a:t>
            </a:r>
            <a:r>
              <a:rPr lang="fr-FR" dirty="0"/>
              <a:t> -&gt; validation et consolidation des données</a:t>
            </a:r>
          </a:p>
          <a:p>
            <a:pPr algn="just">
              <a:defRPr/>
            </a:pPr>
            <a:endParaRPr lang="fr-FR" dirty="0"/>
          </a:p>
          <a:p>
            <a:pPr lvl="3" algn="just">
              <a:defRPr/>
            </a:pPr>
            <a:r>
              <a:rPr lang="fr-FR" sz="2900" dirty="0"/>
              <a:t>42 réponses</a:t>
            </a:r>
          </a:p>
          <a:p>
            <a:pPr lvl="3" algn="just">
              <a:defRPr/>
            </a:pPr>
            <a:r>
              <a:rPr lang="fr-FR" sz="2900" dirty="0"/>
              <a:t>Démarche </a:t>
            </a:r>
            <a:r>
              <a:rPr lang="fr-FR" sz="2900" dirty="0" smtClean="0"/>
              <a:t>appréciée (valorisation des données)</a:t>
            </a:r>
            <a:endParaRPr lang="fr-FR" sz="2900" dirty="0"/>
          </a:p>
          <a:p>
            <a:pPr algn="just" eaLnBrk="1" hangingPunct="1">
              <a:defRPr/>
            </a:pPr>
            <a:endParaRPr lang="fr-FR" dirty="0" smtClean="0"/>
          </a:p>
          <a:p>
            <a:pPr algn="just" eaLnBrk="1" hangingPunct="1">
              <a:defRPr/>
            </a:pPr>
            <a:endParaRPr lang="fr-FR" dirty="0"/>
          </a:p>
          <a:p>
            <a:pPr algn="just" eaLnBrk="1" hangingPunct="1">
              <a:defRPr/>
            </a:pPr>
            <a:endParaRPr lang="fr-FR" dirty="0" smtClean="0"/>
          </a:p>
          <a:p>
            <a:pPr algn="just">
              <a:defRPr/>
            </a:pPr>
            <a:r>
              <a:rPr lang="fr-FR" dirty="0"/>
              <a:t>24 janvier </a:t>
            </a:r>
            <a:r>
              <a:rPr lang="fr-FR" dirty="0" smtClean="0"/>
              <a:t>2020: marché attribué</a:t>
            </a:r>
            <a:endParaRPr lang="fr-FR" dirty="0" smtClean="0"/>
          </a:p>
          <a:p>
            <a:pPr algn="just" eaLnBrk="1" hangingPunct="1">
              <a:defRPr/>
            </a:pPr>
            <a:endParaRPr lang="fr-FR" dirty="0"/>
          </a:p>
          <a:p>
            <a:pPr algn="just" eaLnBrk="1" hangingPunct="1">
              <a:defRPr/>
            </a:pPr>
            <a:endParaRPr lang="fr-FR" dirty="0" smtClean="0"/>
          </a:p>
          <a:p>
            <a:pPr algn="just">
              <a:defRPr/>
            </a:pPr>
            <a:r>
              <a:rPr lang="fr-FR" dirty="0" smtClean="0"/>
              <a:t>18 février 2020: réunion </a:t>
            </a:r>
            <a:r>
              <a:rPr lang="fr-FR" dirty="0"/>
              <a:t>de lancement le </a:t>
            </a:r>
            <a:endParaRPr lang="fr-FR" dirty="0" smtClean="0"/>
          </a:p>
          <a:p>
            <a:pPr algn="just" eaLnBrk="1" hangingPunct="1">
              <a:defRPr/>
            </a:pPr>
            <a:endParaRPr lang="fr-FR" sz="1200" dirty="0"/>
          </a:p>
          <a:p>
            <a:pPr algn="just" eaLnBrk="1" hangingPunct="1">
              <a:defRPr/>
            </a:pPr>
            <a:endParaRPr lang="fr-FR" sz="1200" dirty="0" smtClean="0"/>
          </a:p>
        </p:txBody>
      </p:sp>
      <p:pic>
        <p:nvPicPr>
          <p:cNvPr id="7" name="Image 6" descr="hygeo-logo-rv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723" y="4546184"/>
            <a:ext cx="1223962" cy="612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rolog_2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14" y="3667287"/>
            <a:ext cx="3000808" cy="7197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2" descr="Image associÃ©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560" y="4546184"/>
            <a:ext cx="1528762" cy="6556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54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24100" y="1079500"/>
            <a:ext cx="7886700" cy="435133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fr-FR" sz="4800" dirty="0"/>
              <a:t>MERCI DE VOTRE ATTENTION </a:t>
            </a:r>
          </a:p>
          <a:p>
            <a:pPr>
              <a:defRPr/>
            </a:pPr>
            <a:endParaRPr lang="fr-FR" dirty="0"/>
          </a:p>
        </p:txBody>
      </p:sp>
      <p:pic>
        <p:nvPicPr>
          <p:cNvPr id="18435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1" y="1898651"/>
            <a:ext cx="423862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8344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358</Words>
  <Application>Microsoft Office PowerPoint</Application>
  <PresentationFormat>Grand écran</PresentationFormat>
  <Paragraphs>81</Paragraphs>
  <Slides>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Wingdings</vt:lpstr>
      <vt:lpstr>Thème Office</vt:lpstr>
      <vt:lpstr>1_Thème Office</vt:lpstr>
      <vt:lpstr>Schéma Stratégique Départemental de l’eau potable</vt:lpstr>
      <vt:lpstr>PLAN DE LA PRÉSENTATION</vt:lpstr>
      <vt:lpstr>1. Contexte : défis pour le département de la Gironde </vt:lpstr>
      <vt:lpstr>Présentation PowerPoint</vt:lpstr>
      <vt:lpstr>Présentation PowerPoint</vt:lpstr>
      <vt:lpstr>4. Une démarche participative</vt:lpstr>
      <vt:lpstr>5. Où sommes-nous?</vt:lpstr>
      <vt:lpstr>Présentation PowerPoint</vt:lpstr>
    </vt:vector>
  </TitlesOfParts>
  <Company>Département de la Gironde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Schéma Stratégique Départemental de l’eau potable</dc:title>
  <dc:creator>9604757</dc:creator>
  <cp:lastModifiedBy>9604757</cp:lastModifiedBy>
  <cp:revision>4</cp:revision>
  <dcterms:created xsi:type="dcterms:W3CDTF">2020-02-17T12:05:37Z</dcterms:created>
  <dcterms:modified xsi:type="dcterms:W3CDTF">2020-02-17T13:06:14Z</dcterms:modified>
</cp:coreProperties>
</file>