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1"/>
  </p:sldMasterIdLst>
  <p:notesMasterIdLst>
    <p:notesMasterId r:id="rId6"/>
  </p:notesMasterIdLst>
  <p:handoutMasterIdLst>
    <p:handoutMasterId r:id="rId7"/>
  </p:handoutMasterIdLst>
  <p:sldIdLst>
    <p:sldId id="448" r:id="rId2"/>
    <p:sldId id="450" r:id="rId3"/>
    <p:sldId id="451" r:id="rId4"/>
    <p:sldId id="452" r:id="rId5"/>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1E805"/>
    <a:srgbClr val="0077D4"/>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64" autoAdjust="0"/>
    <p:restoredTop sz="94660"/>
  </p:normalViewPr>
  <p:slideViewPr>
    <p:cSldViewPr>
      <p:cViewPr varScale="1">
        <p:scale>
          <a:sx n="104" d="100"/>
          <a:sy n="104" d="100"/>
        </p:scale>
        <p:origin x="1734" y="108"/>
      </p:cViewPr>
      <p:guideLst>
        <p:guide orient="horz" pos="2160"/>
        <p:guide pos="2880"/>
      </p:guideLst>
    </p:cSldViewPr>
  </p:slideViewPr>
  <p:notesTextViewPr>
    <p:cViewPr>
      <p:scale>
        <a:sx n="1" d="1"/>
        <a:sy n="1" d="1"/>
      </p:scale>
      <p:origin x="0" y="0"/>
    </p:cViewPr>
  </p:notesTextViewPr>
  <p:notesViewPr>
    <p:cSldViewPr>
      <p:cViewPr varScale="1">
        <p:scale>
          <a:sx n="83" d="100"/>
          <a:sy n="83" d="100"/>
        </p:scale>
        <p:origin x="276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895B59E7-90E6-420D-AABB-99BF6A8C4EB8}" type="datetimeFigureOut">
              <a:rPr lang="fr-FR" smtClean="0"/>
              <a:t>13/02/2020</a:t>
            </a:fld>
            <a:endParaRPr lang="fr-FR"/>
          </a:p>
        </p:txBody>
      </p:sp>
      <p:sp>
        <p:nvSpPr>
          <p:cNvPr id="4" name="Espace réservé du pied de page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8082316-71EC-47CF-9640-A46F92FD33DA}" type="slidenum">
              <a:rPr lang="fr-FR" smtClean="0"/>
              <a:t>‹N°›</a:t>
            </a:fld>
            <a:endParaRPr lang="fr-FR"/>
          </a:p>
        </p:txBody>
      </p:sp>
    </p:spTree>
    <p:extLst>
      <p:ext uri="{BB962C8B-B14F-4D97-AF65-F5344CB8AC3E}">
        <p14:creationId xmlns:p14="http://schemas.microsoft.com/office/powerpoint/2010/main" val="1678690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3CD7781-4B6E-48FF-B731-A183665EDAD5}" type="datetimeFigureOut">
              <a:rPr lang="fr-FR" smtClean="0"/>
              <a:t>13/02/2020</a:t>
            </a:fld>
            <a:endParaRPr lang="fr-FR" dirty="0"/>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E1FB029-0AF2-4823-A9ED-717817EB4A3C}" type="slidenum">
              <a:rPr lang="fr-FR" smtClean="0"/>
              <a:t>‹N°›</a:t>
            </a:fld>
            <a:endParaRPr lang="fr-FR" dirty="0"/>
          </a:p>
        </p:txBody>
      </p:sp>
    </p:spTree>
    <p:extLst>
      <p:ext uri="{BB962C8B-B14F-4D97-AF65-F5344CB8AC3E}">
        <p14:creationId xmlns:p14="http://schemas.microsoft.com/office/powerpoint/2010/main" val="996382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chemeClr val="accent6">
                    <a:lumMod val="75000"/>
                  </a:schemeClr>
                </a:solidFill>
              </a:defRPr>
            </a:lvl1pPr>
          </a:lstStyle>
          <a:p>
            <a:r>
              <a:rPr lang="en-US" dirty="0"/>
              <a:t>Click to edit Master title style</a:t>
            </a:r>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2771855847"/>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5"/>
            <a:ext cx="7772400" cy="1470025"/>
          </a:xfrm>
        </p:spPr>
        <p:txBody>
          <a:bodyPr>
            <a:normAutofit/>
          </a:bodyPr>
          <a:lstStyle>
            <a:lvl1pPr>
              <a:defRPr sz="3500">
                <a:solidFill>
                  <a:srgbClr val="1341A1"/>
                </a:solidFill>
              </a:defRPr>
            </a:lvl1pPr>
          </a:lstStyle>
          <a:p>
            <a:r>
              <a:rPr lang="en-US" dirty="0"/>
              <a:t>Click to edit Master title style</a:t>
            </a:r>
          </a:p>
        </p:txBody>
      </p:sp>
      <p:sp>
        <p:nvSpPr>
          <p:cNvPr id="3"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1728351486"/>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rgbClr val="FF0000"/>
                </a:solidFill>
              </a:defRPr>
            </a:lvl1pPr>
          </a:lstStyle>
          <a:p>
            <a:r>
              <a:rPr lang="en-US" dirty="0"/>
              <a:t>Click to edit Master title style</a:t>
            </a:r>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104760699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5"/>
            <a:ext cx="9144001" cy="1352053"/>
          </a:xfrm>
          <a:prstGeom prst="rect">
            <a:avLst/>
          </a:prstGeom>
        </p:spPr>
      </p:pic>
      <p:sp>
        <p:nvSpPr>
          <p:cNvPr id="2" name="Title 1"/>
          <p:cNvSpPr>
            <a:spLocks noGrp="1"/>
          </p:cNvSpPr>
          <p:nvPr>
            <p:ph type="title"/>
          </p:nvPr>
        </p:nvSpPr>
        <p:spPr>
          <a:xfrm>
            <a:off x="2205348" y="274638"/>
            <a:ext cx="6481451" cy="1143000"/>
          </a:xfrm>
        </p:spPr>
        <p:txBody>
          <a:bodyPr>
            <a:normAutofit/>
          </a:bodyPr>
          <a:lstStyle>
            <a:lvl1pPr algn="l">
              <a:defRPr sz="2500">
                <a:solidFill>
                  <a:srgbClr val="1341A1"/>
                </a:solidFill>
              </a:defRPr>
            </a:lvl1pPr>
          </a:lstStyle>
          <a:p>
            <a:r>
              <a:rPr lang="en-US" dirty="0"/>
              <a:t>Click to edit Master title style</a:t>
            </a:r>
          </a:p>
        </p:txBody>
      </p:sp>
      <p:sp>
        <p:nvSpPr>
          <p:cNvPr id="3"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51520" y="653300"/>
            <a:ext cx="1630693" cy="439200"/>
          </a:xfrm>
          <a:prstGeom prst="rect">
            <a:avLst/>
          </a:prstGeom>
        </p:spPr>
      </p:pic>
    </p:spTree>
    <p:extLst>
      <p:ext uri="{BB962C8B-B14F-4D97-AF65-F5344CB8AC3E}">
        <p14:creationId xmlns:p14="http://schemas.microsoft.com/office/powerpoint/2010/main" val="322038221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7999"/>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E46C0A"/>
                </a:solidFill>
              </a:defRPr>
            </a:lvl1pPr>
          </a:lstStyle>
          <a:p>
            <a:r>
              <a:rPr lang="en-US" dirty="0"/>
              <a:t>Click to edit Master title style</a:t>
            </a:r>
          </a:p>
        </p:txBody>
      </p:sp>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0" y="653300"/>
            <a:ext cx="1630693" cy="439200"/>
          </a:xfrm>
          <a:prstGeom prst="rect">
            <a:avLst/>
          </a:prstGeom>
        </p:spPr>
      </p:pic>
    </p:spTree>
    <p:extLst>
      <p:ext uri="{BB962C8B-B14F-4D97-AF65-F5344CB8AC3E}">
        <p14:creationId xmlns:p14="http://schemas.microsoft.com/office/powerpoint/2010/main" val="370131530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FF0000"/>
                </a:solidFill>
              </a:defRPr>
            </a:lvl1pPr>
          </a:lstStyle>
          <a:p>
            <a:r>
              <a:rPr lang="en-US" dirty="0"/>
              <a:t>Click to edit Master title style</a:t>
            </a:r>
          </a:p>
        </p:txBody>
      </p:sp>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0" y="653300"/>
            <a:ext cx="1630693" cy="439200"/>
          </a:xfrm>
          <a:prstGeom prst="rect">
            <a:avLst/>
          </a:prstGeom>
        </p:spPr>
      </p:pic>
    </p:spTree>
    <p:extLst>
      <p:ext uri="{BB962C8B-B14F-4D97-AF65-F5344CB8AC3E}">
        <p14:creationId xmlns:p14="http://schemas.microsoft.com/office/powerpoint/2010/main" val="2496814739"/>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007F8-CCD2-4E45-B1E9-339A56482E0E}" type="datetime1">
              <a:rPr lang="fr-FR" smtClean="0"/>
              <a:t>13/02/2020</a:t>
            </a:fld>
            <a:endParaRPr lang="fr-FR"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9E00E3-DEE3-4217-B4F6-3EC050798811}" type="slidenum">
              <a:rPr lang="fr-FR" smtClean="0"/>
              <a:t>‹N°›</a:t>
            </a:fld>
            <a:endParaRPr lang="fr-FR" dirty="0"/>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83675" r:id="rId1"/>
    <p:sldLayoutId id="2147483674" r:id="rId2"/>
    <p:sldLayoutId id="2147483676" r:id="rId3"/>
    <p:sldLayoutId id="2147483677" r:id="rId4"/>
    <p:sldLayoutId id="2147483678" r:id="rId5"/>
    <p:sldLayoutId id="2147483679" r:id="rId6"/>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971600" y="1376224"/>
            <a:ext cx="7772400" cy="2268800"/>
          </a:xfrm>
        </p:spPr>
        <p:txBody>
          <a:bodyPr>
            <a:normAutofit/>
          </a:bodyPr>
          <a:lstStyle/>
          <a:p>
            <a:r>
              <a:rPr lang="fr-FR" dirty="0"/>
              <a:t>Groupe d'experts hydrogéologues auprès de la CLE</a:t>
            </a:r>
            <a:br>
              <a:rPr lang="fr-FR" dirty="0"/>
            </a:br>
            <a:r>
              <a:rPr lang="fr-FR" dirty="0"/>
              <a:t>Modification de la liste des membres</a:t>
            </a:r>
            <a:br>
              <a:rPr lang="fr-FR" dirty="0"/>
            </a:br>
            <a:endParaRPr lang="fr-FR" dirty="0"/>
          </a:p>
        </p:txBody>
      </p:sp>
      <p:sp>
        <p:nvSpPr>
          <p:cNvPr id="6" name="Sous-titre 2"/>
          <p:cNvSpPr>
            <a:spLocks noGrp="1"/>
          </p:cNvSpPr>
          <p:nvPr>
            <p:ph type="subTitle" idx="1"/>
          </p:nvPr>
        </p:nvSpPr>
        <p:spPr>
          <a:xfrm>
            <a:off x="1637892" y="3886200"/>
            <a:ext cx="6400800" cy="784239"/>
          </a:xfrm>
        </p:spPr>
        <p:txBody>
          <a:bodyPr>
            <a:normAutofit lnSpcReduction="10000"/>
          </a:bodyPr>
          <a:lstStyle/>
          <a:p>
            <a:r>
              <a:rPr lang="fr-FR" dirty="0"/>
              <a:t>Commission locale de l'eau</a:t>
            </a:r>
          </a:p>
          <a:p>
            <a:r>
              <a:rPr lang="fr-FR" dirty="0"/>
              <a:t>Réunion du 17 février 2020</a:t>
            </a:r>
          </a:p>
        </p:txBody>
      </p:sp>
    </p:spTree>
    <p:extLst>
      <p:ext uri="{BB962C8B-B14F-4D97-AF65-F5344CB8AC3E}">
        <p14:creationId xmlns:p14="http://schemas.microsoft.com/office/powerpoint/2010/main" val="1874988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5"/>
          <p:cNvSpPr txBox="1">
            <a:spLocks noChangeArrowheads="1"/>
          </p:cNvSpPr>
          <p:nvPr/>
        </p:nvSpPr>
        <p:spPr bwMode="auto">
          <a:xfrm>
            <a:off x="251520" y="1772816"/>
            <a:ext cx="8640960" cy="4385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600"/>
              </a:spcBef>
              <a:buClr>
                <a:schemeClr val="accent2"/>
              </a:buClr>
              <a:buSzPct val="100000"/>
            </a:pPr>
            <a:r>
              <a:rPr lang="fr-FR" altLang="fr-FR" sz="2400" b="1" dirty="0">
                <a:solidFill>
                  <a:schemeClr val="accent6">
                    <a:lumMod val="75000"/>
                  </a:schemeClr>
                </a:solidFill>
                <a:latin typeface="Trebuchet MS" panose="020B0603020202020204" pitchFamily="34" charset="0"/>
              </a:rPr>
              <a:t>Article 7 : création des groupes de travail et attribution</a:t>
            </a:r>
          </a:p>
          <a:p>
            <a:pPr lvl="1" algn="just">
              <a:spcBef>
                <a:spcPts val="600"/>
              </a:spcBef>
              <a:buClr>
                <a:schemeClr val="accent2"/>
              </a:buClr>
              <a:buSzPct val="100000"/>
            </a:pPr>
            <a:r>
              <a:rPr lang="fr-FR" altLang="fr-FR" sz="2400" i="1" dirty="0">
                <a:solidFill>
                  <a:srgbClr val="333399"/>
                </a:solidFill>
                <a:latin typeface="Trebuchet MS" panose="020B0603020202020204" pitchFamily="34" charset="0"/>
              </a:rPr>
              <a:t>…</a:t>
            </a:r>
          </a:p>
          <a:p>
            <a:pPr lvl="1" algn="just">
              <a:spcBef>
                <a:spcPts val="600"/>
              </a:spcBef>
              <a:buClr>
                <a:schemeClr val="accent2"/>
              </a:buClr>
              <a:buSzPct val="100000"/>
            </a:pPr>
            <a:r>
              <a:rPr lang="fr-FR" altLang="fr-FR" sz="2400" i="1" dirty="0">
                <a:solidFill>
                  <a:srgbClr val="333399"/>
                </a:solidFill>
                <a:latin typeface="Trebuchet MS" panose="020B0603020202020204" pitchFamily="34" charset="0"/>
              </a:rPr>
              <a:t>Le seul groupe de travail permanent est le groupe d'experts hydrogéologues qui est composés d'hydrogéologues exerçant leur activité professionnelle dans la sphère publique ou parapublique (Agence de l'eau, universités, chambres consulaires, etc.). Ce groupe de travail est le seul à ne pas être présidé par un membre de la CLE. Il est animé par le SMEGREG et rend ses avis directement au Président.</a:t>
            </a:r>
          </a:p>
          <a:p>
            <a:pPr lvl="1" algn="just">
              <a:spcBef>
                <a:spcPts val="600"/>
              </a:spcBef>
              <a:buClr>
                <a:schemeClr val="accent2"/>
              </a:buClr>
              <a:buSzPct val="100000"/>
            </a:pPr>
            <a:r>
              <a:rPr lang="fr-FR" altLang="fr-FR" sz="2400" i="1" dirty="0">
                <a:solidFill>
                  <a:srgbClr val="333399"/>
                </a:solidFill>
                <a:latin typeface="Trebuchet MS" panose="020B0603020202020204" pitchFamily="34" charset="0"/>
              </a:rPr>
              <a:t>…</a:t>
            </a:r>
          </a:p>
        </p:txBody>
      </p:sp>
      <p:sp>
        <p:nvSpPr>
          <p:cNvPr id="2" name="Titre 1"/>
          <p:cNvSpPr>
            <a:spLocks noGrp="1"/>
          </p:cNvSpPr>
          <p:nvPr>
            <p:ph type="title"/>
          </p:nvPr>
        </p:nvSpPr>
        <p:spPr/>
        <p:txBody>
          <a:bodyPr>
            <a:normAutofit/>
          </a:bodyPr>
          <a:lstStyle/>
          <a:p>
            <a:pPr algn="ctr"/>
            <a:r>
              <a:rPr lang="fr-FR" sz="2800" b="1" dirty="0"/>
              <a:t>Groupe d'experts hydrogéologues auprès de la CLE</a:t>
            </a: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0077D4"/>
                </a:solidFill>
              </a:rPr>
              <a:pPr>
                <a:defRPr/>
              </a:pPr>
              <a:t>2</a:t>
            </a:fld>
            <a:endParaRPr lang="fr-FR" dirty="0">
              <a:solidFill>
                <a:srgbClr val="0077D4"/>
              </a:solidFill>
            </a:endParaRPr>
          </a:p>
        </p:txBody>
      </p:sp>
    </p:spTree>
    <p:extLst>
      <p:ext uri="{BB962C8B-B14F-4D97-AF65-F5344CB8AC3E}">
        <p14:creationId xmlns:p14="http://schemas.microsoft.com/office/powerpoint/2010/main" val="2240268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5"/>
          <p:cNvSpPr txBox="1">
            <a:spLocks noChangeArrowheads="1"/>
          </p:cNvSpPr>
          <p:nvPr/>
        </p:nvSpPr>
        <p:spPr bwMode="auto">
          <a:xfrm>
            <a:off x="323528" y="1700808"/>
            <a:ext cx="8568952" cy="4293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600"/>
              </a:spcBef>
              <a:buClr>
                <a:schemeClr val="accent2"/>
              </a:buClr>
              <a:buSzPct val="100000"/>
            </a:pPr>
            <a:r>
              <a:rPr lang="fr-FR" altLang="fr-FR" dirty="0">
                <a:solidFill>
                  <a:srgbClr val="333399"/>
                </a:solidFill>
                <a:latin typeface="Trebuchet MS" panose="020B0603020202020204" pitchFamily="34" charset="0"/>
              </a:rPr>
              <a:t>Ont été membres du groupe d'expert depuis 2003 (20 réunions depuis 2003) :</a:t>
            </a:r>
          </a:p>
          <a:p>
            <a:pPr marL="285750" indent="-285750" algn="just">
              <a:spcBef>
                <a:spcPts val="18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Marie-Pierre VIALLET-NOUHANT </a:t>
            </a:r>
            <a:r>
              <a:rPr lang="fr-FR" altLang="fr-FR" sz="1600" i="1" dirty="0">
                <a:solidFill>
                  <a:srgbClr val="333399"/>
                </a:solidFill>
                <a:latin typeface="Trebuchet MS" panose="020B0603020202020204" pitchFamily="34" charset="0"/>
              </a:rPr>
              <a:t>- Chambre d’agriculture de la Gironde </a:t>
            </a:r>
            <a:endParaRPr lang="fr-FR" altLang="fr-FR" i="1" dirty="0">
              <a:solidFill>
                <a:srgbClr val="333399"/>
              </a:solidFill>
              <a:latin typeface="Trebuchet MS" panose="020B0603020202020204" pitchFamily="34" charset="0"/>
            </a:endParaRPr>
          </a:p>
          <a:p>
            <a:pPr marL="285750" indent="-285750" algn="just">
              <a:spcBef>
                <a:spcPts val="18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Professeur Pierre POUCHAN, Gérard PELISSIER-HERMITTE, Alain DUPUY </a:t>
            </a:r>
            <a:r>
              <a:rPr lang="fr-FR" altLang="fr-FR" sz="1600" i="1" dirty="0">
                <a:solidFill>
                  <a:srgbClr val="333399"/>
                </a:solidFill>
                <a:latin typeface="Trebuchet MS" panose="020B0603020202020204" pitchFamily="34" charset="0"/>
              </a:rPr>
              <a:t>EGID – Université Bordeaux 3</a:t>
            </a:r>
          </a:p>
          <a:p>
            <a:pPr marL="285750" indent="-285750" algn="just">
              <a:spcBef>
                <a:spcPts val="18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Bruno MAUROUX, Jacque DUBREUILH, Pauline CORBIER, Jean-Pierre PLATEL, Marc SALTEL, Nicolas PEDRON - </a:t>
            </a:r>
            <a:r>
              <a:rPr lang="fr-FR" altLang="fr-FR" sz="1600" i="1" dirty="0">
                <a:solidFill>
                  <a:srgbClr val="333399"/>
                </a:solidFill>
                <a:latin typeface="Trebuchet MS" panose="020B0603020202020204" pitchFamily="34" charset="0"/>
              </a:rPr>
              <a:t>BRGM – SGR Aquitaine</a:t>
            </a:r>
            <a:endParaRPr lang="fr-FR" altLang="fr-FR" i="1" dirty="0">
              <a:solidFill>
                <a:srgbClr val="333399"/>
              </a:solidFill>
              <a:latin typeface="Trebuchet MS" panose="020B0603020202020204" pitchFamily="34" charset="0"/>
            </a:endParaRPr>
          </a:p>
          <a:p>
            <a:pPr marL="285750" indent="-285750" algn="just">
              <a:spcBef>
                <a:spcPts val="18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Frédéric LAPUYADE, Bruno de GRISSAC </a:t>
            </a:r>
            <a:r>
              <a:rPr lang="fr-FR" altLang="fr-FR" sz="1600" i="1" dirty="0">
                <a:solidFill>
                  <a:srgbClr val="333399"/>
                </a:solidFill>
                <a:latin typeface="Trebuchet MS" panose="020B0603020202020204" pitchFamily="34" charset="0"/>
              </a:rPr>
              <a:t>- SMEGREG</a:t>
            </a:r>
            <a:endParaRPr lang="fr-FR" altLang="fr-FR" i="1" dirty="0">
              <a:solidFill>
                <a:srgbClr val="333399"/>
              </a:solidFill>
              <a:latin typeface="Trebuchet MS" panose="020B0603020202020204" pitchFamily="34" charset="0"/>
            </a:endParaRPr>
          </a:p>
          <a:p>
            <a:pPr marL="285750" indent="-285750" algn="just">
              <a:spcBef>
                <a:spcPts val="18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Jean VOUVE, Roland LASTENNET </a:t>
            </a:r>
            <a:r>
              <a:rPr lang="fr-FR" altLang="fr-FR" sz="1600" i="1" dirty="0">
                <a:solidFill>
                  <a:srgbClr val="333399"/>
                </a:solidFill>
                <a:latin typeface="Trebuchet MS" panose="020B0603020202020204" pitchFamily="34" charset="0"/>
              </a:rPr>
              <a:t>- CDGA – Université Bordeaux 1</a:t>
            </a:r>
          </a:p>
          <a:p>
            <a:pPr marL="285750" indent="-285750" algn="just">
              <a:spcBef>
                <a:spcPts val="18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Pierre MARCHET </a:t>
            </a:r>
            <a:r>
              <a:rPr lang="fr-FR" altLang="fr-FR" sz="1600" i="1" dirty="0">
                <a:solidFill>
                  <a:srgbClr val="333399"/>
                </a:solidFill>
                <a:latin typeface="Trebuchet MS" panose="020B0603020202020204" pitchFamily="34" charset="0"/>
              </a:rPr>
              <a:t>- Agence de l’Eau Adour-Garonne</a:t>
            </a:r>
            <a:endParaRPr lang="fr-FR" altLang="fr-FR" i="1" dirty="0">
              <a:solidFill>
                <a:srgbClr val="333399"/>
              </a:solidFill>
              <a:latin typeface="Trebuchet MS" panose="020B0603020202020204" pitchFamily="34" charset="0"/>
            </a:endParaRPr>
          </a:p>
          <a:p>
            <a:pPr algn="just">
              <a:spcBef>
                <a:spcPts val="600"/>
              </a:spcBef>
              <a:buClr>
                <a:schemeClr val="accent2"/>
              </a:buClr>
              <a:buSzPct val="100000"/>
            </a:pPr>
            <a:endParaRPr lang="fr-FR" altLang="fr-FR" dirty="0">
              <a:solidFill>
                <a:srgbClr val="333399"/>
              </a:solidFill>
              <a:latin typeface="Trebuchet MS" panose="020B0603020202020204" pitchFamily="34" charset="0"/>
            </a:endParaRPr>
          </a:p>
        </p:txBody>
      </p:sp>
      <p:sp>
        <p:nvSpPr>
          <p:cNvPr id="2" name="Titre 1"/>
          <p:cNvSpPr>
            <a:spLocks noGrp="1"/>
          </p:cNvSpPr>
          <p:nvPr>
            <p:ph type="title"/>
          </p:nvPr>
        </p:nvSpPr>
        <p:spPr/>
        <p:txBody>
          <a:bodyPr>
            <a:normAutofit/>
          </a:bodyPr>
          <a:lstStyle/>
          <a:p>
            <a:pPr algn="ctr"/>
            <a:r>
              <a:rPr lang="fr-FR" sz="2800" b="1" dirty="0"/>
              <a:t>Groupe d'experts hydrogéologues auprès de la CLE</a:t>
            </a: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0077D4"/>
                </a:solidFill>
              </a:rPr>
              <a:pPr>
                <a:defRPr/>
              </a:pPr>
              <a:t>3</a:t>
            </a:fld>
            <a:endParaRPr lang="fr-FR" dirty="0">
              <a:solidFill>
                <a:srgbClr val="0077D4"/>
              </a:solidFill>
            </a:endParaRPr>
          </a:p>
        </p:txBody>
      </p:sp>
      <p:grpSp>
        <p:nvGrpSpPr>
          <p:cNvPr id="4" name="Groupe 3">
            <a:extLst>
              <a:ext uri="{FF2B5EF4-FFF2-40B4-BE49-F238E27FC236}">
                <a16:creationId xmlns:a16="http://schemas.microsoft.com/office/drawing/2014/main" id="{10A89D47-DA22-4244-B8EE-4E0B78309BA3}"/>
              </a:ext>
            </a:extLst>
          </p:cNvPr>
          <p:cNvGrpSpPr/>
          <p:nvPr/>
        </p:nvGrpSpPr>
        <p:grpSpPr>
          <a:xfrm>
            <a:off x="606250" y="2708920"/>
            <a:ext cx="7562049" cy="2887031"/>
            <a:chOff x="610351" y="2564904"/>
            <a:chExt cx="7562049" cy="2887031"/>
          </a:xfrm>
        </p:grpSpPr>
        <p:sp>
          <p:nvSpPr>
            <p:cNvPr id="3" name="Rectangle 2">
              <a:extLst>
                <a:ext uri="{FF2B5EF4-FFF2-40B4-BE49-F238E27FC236}">
                  <a16:creationId xmlns:a16="http://schemas.microsoft.com/office/drawing/2014/main" id="{6BF152F0-4510-41C8-AAD0-935457ED9137}"/>
                </a:ext>
              </a:extLst>
            </p:cNvPr>
            <p:cNvSpPr/>
            <p:nvPr/>
          </p:nvSpPr>
          <p:spPr>
            <a:xfrm>
              <a:off x="6732240" y="2564904"/>
              <a:ext cx="1440160" cy="360040"/>
            </a:xfrm>
            <a:prstGeom prst="rect">
              <a:avLst/>
            </a:prstGeom>
            <a:noFill/>
            <a:ln w="28575">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46725D11-E08C-4C0F-AD0F-7A443D3CE8A8}"/>
                </a:ext>
              </a:extLst>
            </p:cNvPr>
            <p:cNvSpPr/>
            <p:nvPr/>
          </p:nvSpPr>
          <p:spPr>
            <a:xfrm>
              <a:off x="2100771" y="3594861"/>
              <a:ext cx="1683241" cy="360040"/>
            </a:xfrm>
            <a:prstGeom prst="rect">
              <a:avLst/>
            </a:prstGeom>
            <a:noFill/>
            <a:ln w="28575">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4136B7DC-6A8D-43C8-BE41-587A453C298D}"/>
                </a:ext>
              </a:extLst>
            </p:cNvPr>
            <p:cNvSpPr/>
            <p:nvPr/>
          </p:nvSpPr>
          <p:spPr>
            <a:xfrm>
              <a:off x="645154" y="3594861"/>
              <a:ext cx="1338659" cy="360040"/>
            </a:xfrm>
            <a:prstGeom prst="rect">
              <a:avLst/>
            </a:prstGeom>
            <a:noFill/>
            <a:ln w="28575">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D6538E47-645B-4107-9B99-F5A312F4C6E3}"/>
                </a:ext>
              </a:extLst>
            </p:cNvPr>
            <p:cNvSpPr/>
            <p:nvPr/>
          </p:nvSpPr>
          <p:spPr>
            <a:xfrm>
              <a:off x="2770629" y="4096486"/>
              <a:ext cx="1877479" cy="360040"/>
            </a:xfrm>
            <a:prstGeom prst="rect">
              <a:avLst/>
            </a:prstGeom>
            <a:noFill/>
            <a:ln w="28575">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0B02AEA6-87AB-4C8F-A95D-11B1DA2CEC46}"/>
                </a:ext>
              </a:extLst>
            </p:cNvPr>
            <p:cNvSpPr/>
            <p:nvPr/>
          </p:nvSpPr>
          <p:spPr>
            <a:xfrm>
              <a:off x="610351" y="5019887"/>
              <a:ext cx="1800200" cy="432048"/>
            </a:xfrm>
            <a:prstGeom prst="rect">
              <a:avLst/>
            </a:prstGeom>
            <a:noFill/>
            <a:ln w="28575">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3134057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5"/>
          <p:cNvSpPr txBox="1">
            <a:spLocks noChangeArrowheads="1"/>
          </p:cNvSpPr>
          <p:nvPr/>
        </p:nvSpPr>
        <p:spPr bwMode="auto">
          <a:xfrm>
            <a:off x="323528" y="1700808"/>
            <a:ext cx="8568952" cy="3893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600"/>
              </a:spcBef>
              <a:buClr>
                <a:schemeClr val="accent2"/>
              </a:buClr>
              <a:buSzPct val="100000"/>
            </a:pPr>
            <a:r>
              <a:rPr lang="fr-FR" altLang="fr-FR" dirty="0">
                <a:solidFill>
                  <a:srgbClr val="333399"/>
                </a:solidFill>
                <a:latin typeface="Trebuchet MS" panose="020B0603020202020204" pitchFamily="34" charset="0"/>
              </a:rPr>
              <a:t>Nouvelle composition proposée (12 membres) :</a:t>
            </a:r>
          </a:p>
          <a:p>
            <a:pPr marL="285750" indent="-285750" algn="just">
              <a:spcBef>
                <a:spcPts val="18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Alain DUPUY (</a:t>
            </a:r>
            <a:r>
              <a:rPr lang="fr-FR" altLang="fr-FR" sz="1400" dirty="0">
                <a:solidFill>
                  <a:srgbClr val="333399"/>
                </a:solidFill>
                <a:latin typeface="Trebuchet MS" panose="020B0603020202020204" pitchFamily="34" charset="0"/>
              </a:rPr>
              <a:t>Pr</a:t>
            </a:r>
            <a:r>
              <a:rPr lang="fr-FR" altLang="fr-FR" dirty="0">
                <a:solidFill>
                  <a:srgbClr val="333399"/>
                </a:solidFill>
                <a:latin typeface="Trebuchet MS" panose="020B0603020202020204" pitchFamily="34" charset="0"/>
              </a:rPr>
              <a:t>), François LARROQUE (</a:t>
            </a:r>
            <a:r>
              <a:rPr lang="fr-FR" altLang="fr-FR" sz="1400" dirty="0" err="1">
                <a:solidFill>
                  <a:srgbClr val="333399"/>
                </a:solidFill>
                <a:latin typeface="Trebuchet MS" panose="020B0603020202020204" pitchFamily="34" charset="0"/>
              </a:rPr>
              <a:t>MdC</a:t>
            </a:r>
            <a:r>
              <a:rPr lang="fr-FR" altLang="fr-FR" dirty="0">
                <a:solidFill>
                  <a:srgbClr val="333399"/>
                </a:solidFill>
                <a:latin typeface="Trebuchet MS" panose="020B0603020202020204" pitchFamily="34" charset="0"/>
              </a:rPr>
              <a:t>), Alexandre PRYET (</a:t>
            </a:r>
            <a:r>
              <a:rPr lang="fr-FR" altLang="fr-FR" sz="1400" dirty="0" err="1">
                <a:solidFill>
                  <a:srgbClr val="333399"/>
                </a:solidFill>
                <a:latin typeface="Trebuchet MS" panose="020B0603020202020204" pitchFamily="34" charset="0"/>
              </a:rPr>
              <a:t>MdC</a:t>
            </a:r>
            <a:r>
              <a:rPr lang="fr-FR" altLang="fr-FR" dirty="0">
                <a:solidFill>
                  <a:srgbClr val="333399"/>
                </a:solidFill>
                <a:latin typeface="Trebuchet MS" panose="020B0603020202020204" pitchFamily="34" charset="0"/>
              </a:rPr>
              <a:t>) </a:t>
            </a:r>
            <a:r>
              <a:rPr lang="fr-FR" altLang="fr-FR" sz="1600" i="1" dirty="0">
                <a:solidFill>
                  <a:srgbClr val="333399"/>
                </a:solidFill>
                <a:latin typeface="Trebuchet MS" panose="020B0603020202020204" pitchFamily="34" charset="0"/>
              </a:rPr>
              <a:t>– ENSEGID</a:t>
            </a:r>
            <a:endParaRPr lang="fr-FR" altLang="fr-FR" i="1" dirty="0">
              <a:solidFill>
                <a:srgbClr val="333399"/>
              </a:solidFill>
              <a:latin typeface="Trebuchet MS" panose="020B0603020202020204" pitchFamily="34" charset="0"/>
            </a:endParaRPr>
          </a:p>
          <a:p>
            <a:pPr marL="285750" indent="-285750" algn="just">
              <a:spcBef>
                <a:spcPts val="12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Gille PORREL (</a:t>
            </a:r>
            <a:r>
              <a:rPr lang="fr-FR" altLang="fr-FR" sz="1400" dirty="0" err="1">
                <a:solidFill>
                  <a:srgbClr val="333399"/>
                </a:solidFill>
                <a:latin typeface="Trebuchet MS" panose="020B0603020202020204" pitchFamily="34" charset="0"/>
              </a:rPr>
              <a:t>MdC</a:t>
            </a:r>
            <a:r>
              <a:rPr lang="fr-FR" altLang="fr-FR" dirty="0">
                <a:solidFill>
                  <a:srgbClr val="333399"/>
                </a:solidFill>
                <a:latin typeface="Trebuchet MS" panose="020B0603020202020204" pitchFamily="34" charset="0"/>
              </a:rPr>
              <a:t>) </a:t>
            </a:r>
            <a:r>
              <a:rPr lang="fr-FR" altLang="fr-FR" sz="1600" i="1" dirty="0">
                <a:solidFill>
                  <a:srgbClr val="333399"/>
                </a:solidFill>
                <a:latin typeface="Trebuchet MS" panose="020B0603020202020204" pitchFamily="34" charset="0"/>
              </a:rPr>
              <a:t>– Université de Poitiers</a:t>
            </a:r>
            <a:endParaRPr lang="fr-FR" altLang="fr-FR" i="1" dirty="0">
              <a:solidFill>
                <a:srgbClr val="333399"/>
              </a:solidFill>
              <a:latin typeface="Trebuchet MS" panose="020B0603020202020204" pitchFamily="34" charset="0"/>
            </a:endParaRPr>
          </a:p>
          <a:p>
            <a:pPr marL="285750" indent="-285750" algn="just">
              <a:spcBef>
                <a:spcPts val="12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Nicolas PEDRON, Marc SALTEL </a:t>
            </a:r>
            <a:r>
              <a:rPr lang="fr-FR" altLang="fr-FR" sz="1600" dirty="0">
                <a:solidFill>
                  <a:srgbClr val="333399"/>
                </a:solidFill>
                <a:latin typeface="Trebuchet MS" panose="020B0603020202020204" pitchFamily="34" charset="0"/>
              </a:rPr>
              <a:t>- </a:t>
            </a:r>
            <a:r>
              <a:rPr lang="fr-FR" altLang="fr-FR" sz="1600" i="1" dirty="0">
                <a:solidFill>
                  <a:srgbClr val="333399"/>
                </a:solidFill>
                <a:latin typeface="Trebuchet MS" panose="020B0603020202020204" pitchFamily="34" charset="0"/>
              </a:rPr>
              <a:t>BRGM – SGR Aquitaine</a:t>
            </a:r>
            <a:endParaRPr lang="fr-FR" altLang="fr-FR" i="1" dirty="0">
              <a:solidFill>
                <a:srgbClr val="333399"/>
              </a:solidFill>
              <a:latin typeface="Trebuchet MS" panose="020B0603020202020204" pitchFamily="34" charset="0"/>
            </a:endParaRPr>
          </a:p>
          <a:p>
            <a:pPr marL="285750" indent="-285750" algn="just">
              <a:spcBef>
                <a:spcPts val="12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Pierre MARCHET </a:t>
            </a:r>
            <a:r>
              <a:rPr lang="fr-FR" altLang="fr-FR" i="1" dirty="0">
                <a:solidFill>
                  <a:srgbClr val="333399"/>
                </a:solidFill>
                <a:latin typeface="Trebuchet MS" panose="020B0603020202020204" pitchFamily="34" charset="0"/>
              </a:rPr>
              <a:t>- Agence de l’Eau Adour-Garonne</a:t>
            </a:r>
          </a:p>
          <a:p>
            <a:pPr marL="285750" indent="-285750" algn="just">
              <a:spcBef>
                <a:spcPts val="12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Jacques LEPINE </a:t>
            </a:r>
            <a:r>
              <a:rPr lang="fr-FR" altLang="fr-FR" sz="1600" i="1" dirty="0">
                <a:solidFill>
                  <a:srgbClr val="333399"/>
                </a:solidFill>
                <a:latin typeface="Trebuchet MS" panose="020B0603020202020204" pitchFamily="34" charset="0"/>
              </a:rPr>
              <a:t>– Syndicat des eaux de la Charente Maritime</a:t>
            </a:r>
            <a:endParaRPr lang="fr-FR" altLang="fr-FR" i="1" dirty="0">
              <a:solidFill>
                <a:srgbClr val="333399"/>
              </a:solidFill>
              <a:latin typeface="Trebuchet MS" panose="020B0603020202020204" pitchFamily="34" charset="0"/>
            </a:endParaRPr>
          </a:p>
          <a:p>
            <a:pPr marL="285750" indent="-285750" algn="just">
              <a:spcBef>
                <a:spcPts val="12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Thierry ALEZINE </a:t>
            </a:r>
            <a:r>
              <a:rPr lang="fr-FR" altLang="fr-FR" sz="1600" i="1" dirty="0">
                <a:solidFill>
                  <a:srgbClr val="333399"/>
                </a:solidFill>
                <a:latin typeface="Trebuchet MS" panose="020B0603020202020204" pitchFamily="34" charset="0"/>
              </a:rPr>
              <a:t>– SEPANSO</a:t>
            </a:r>
            <a:endParaRPr lang="fr-FR" altLang="fr-FR" i="1" dirty="0">
              <a:solidFill>
                <a:srgbClr val="333399"/>
              </a:solidFill>
              <a:latin typeface="Trebuchet MS" panose="020B0603020202020204" pitchFamily="34" charset="0"/>
            </a:endParaRPr>
          </a:p>
          <a:p>
            <a:pPr marL="285750" indent="-285750" algn="just">
              <a:spcBef>
                <a:spcPts val="12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Bruno de GRISSAC, Alexis LAFFICHER </a:t>
            </a:r>
            <a:r>
              <a:rPr lang="fr-FR" altLang="fr-FR" sz="1600" i="1" dirty="0">
                <a:solidFill>
                  <a:srgbClr val="333399"/>
                </a:solidFill>
                <a:latin typeface="Trebuchet MS" panose="020B0603020202020204" pitchFamily="34" charset="0"/>
              </a:rPr>
              <a:t>– SMEGREG</a:t>
            </a:r>
          </a:p>
          <a:p>
            <a:pPr marL="285750" indent="-285750" algn="just">
              <a:spcBef>
                <a:spcPts val="12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Peggy HARLE </a:t>
            </a:r>
            <a:r>
              <a:rPr lang="fr-FR" altLang="fr-FR" sz="1600" i="1" dirty="0">
                <a:solidFill>
                  <a:srgbClr val="333399"/>
                </a:solidFill>
                <a:latin typeface="Trebuchet MS" panose="020B0603020202020204" pitchFamily="34" charset="0"/>
              </a:rPr>
              <a:t>– DREAL Nouvelle Aquitaine</a:t>
            </a:r>
            <a:endParaRPr lang="fr-FR" altLang="fr-FR" i="1" dirty="0">
              <a:solidFill>
                <a:srgbClr val="333399"/>
              </a:solidFill>
              <a:latin typeface="Trebuchet MS" panose="020B0603020202020204" pitchFamily="34" charset="0"/>
            </a:endParaRPr>
          </a:p>
        </p:txBody>
      </p:sp>
      <p:sp>
        <p:nvSpPr>
          <p:cNvPr id="2" name="Titre 1"/>
          <p:cNvSpPr>
            <a:spLocks noGrp="1"/>
          </p:cNvSpPr>
          <p:nvPr>
            <p:ph type="title"/>
          </p:nvPr>
        </p:nvSpPr>
        <p:spPr/>
        <p:txBody>
          <a:bodyPr>
            <a:normAutofit/>
          </a:bodyPr>
          <a:lstStyle/>
          <a:p>
            <a:pPr algn="ctr"/>
            <a:r>
              <a:rPr lang="fr-FR" sz="2800" b="1" dirty="0"/>
              <a:t>Groupe d'experts hydrogéologues auprès de la CLE</a:t>
            </a: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0077D4"/>
                </a:solidFill>
              </a:rPr>
              <a:pPr>
                <a:defRPr/>
              </a:pPr>
              <a:t>4</a:t>
            </a:fld>
            <a:endParaRPr lang="fr-FR" dirty="0">
              <a:solidFill>
                <a:srgbClr val="0077D4"/>
              </a:solidFill>
            </a:endParaRPr>
          </a:p>
        </p:txBody>
      </p:sp>
    </p:spTree>
    <p:extLst>
      <p:ext uri="{BB962C8B-B14F-4D97-AF65-F5344CB8AC3E}">
        <p14:creationId xmlns:p14="http://schemas.microsoft.com/office/powerpoint/2010/main" val="15052197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5017</TotalTime>
  <Words>294</Words>
  <Application>Microsoft Office PowerPoint</Application>
  <PresentationFormat>Affichage à l'écran (4:3)</PresentationFormat>
  <Paragraphs>29</Paragraphs>
  <Slides>4</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4</vt:i4>
      </vt:variant>
    </vt:vector>
  </HeadingPairs>
  <TitlesOfParts>
    <vt:vector size="8" baseType="lpstr">
      <vt:lpstr>Arial</vt:lpstr>
      <vt:lpstr>Calibri</vt:lpstr>
      <vt:lpstr>Trebuchet MS</vt:lpstr>
      <vt:lpstr>Office Theme</vt:lpstr>
      <vt:lpstr>Groupe d'experts hydrogéologues auprès de la CLE Modification de la liste des membres </vt:lpstr>
      <vt:lpstr>Groupe d'experts hydrogéologues auprès de la CLE</vt:lpstr>
      <vt:lpstr>Groupe d'experts hydrogéologues auprès de la CLE</vt:lpstr>
      <vt:lpstr>Groupe d'experts hydrogéologues auprès de la CLE</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bruno.degrissac</dc:creator>
  <cp:lastModifiedBy>Bruno de Grissac</cp:lastModifiedBy>
  <cp:revision>296</cp:revision>
  <cp:lastPrinted>2017-10-06T08:09:19Z</cp:lastPrinted>
  <dcterms:created xsi:type="dcterms:W3CDTF">2015-09-15T19:44:09Z</dcterms:created>
  <dcterms:modified xsi:type="dcterms:W3CDTF">2020-02-13T16:16:33Z</dcterms:modified>
</cp:coreProperties>
</file>