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75" r:id="rId3"/>
    <p:sldId id="277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0000FF"/>
    <a:srgbClr val="FFCC00"/>
    <a:srgbClr val="FF0000"/>
    <a:srgbClr val="006600"/>
    <a:srgbClr val="006C31"/>
    <a:srgbClr val="00642D"/>
    <a:srgbClr val="9606EE"/>
    <a:srgbClr val="03F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559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618397" cy="4942461"/>
          </a:xfrm>
        </p:spPr>
        <p:txBody>
          <a:bodyPr>
            <a:norm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Mairie de Blaye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demande d’augmentation du volume autorisé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	du forage d’arrosage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la DDTM le 12 février 2020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		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dossier d’autorisation environnementale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Eocène Médoc Estuaire à l’équilibre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655638" lvl="1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Volonté de se passer du réseau d’eau potable </a:t>
            </a:r>
          </a:p>
          <a:p>
            <a:pPr marL="300038" lvl="1" indent="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			    pour arroser les terrains de sports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L’autorisation actuelle ne permet pas d’arroser l’ensemble des terrains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Avis de la CLE (2016) : compatible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Contribution du SMEGREG : 15 janvier 2020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6850" y="1361413"/>
            <a:ext cx="3057147" cy="3599691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3602251" y="1535457"/>
            <a:ext cx="3961524" cy="941413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4311" h="8875913">
                <a:moveTo>
                  <a:pt x="0" y="1056135"/>
                </a:moveTo>
                <a:cubicBezTo>
                  <a:pt x="395894" y="507773"/>
                  <a:pt x="374948" y="175430"/>
                  <a:pt x="808134" y="5880"/>
                </a:cubicBezTo>
                <a:cubicBezTo>
                  <a:pt x="1303713" y="-130323"/>
                  <a:pt x="1747451" y="2078801"/>
                  <a:pt x="1487583" y="8875913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7EA62B3E-5406-4673-86CD-B0755A80D4BC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Mairie de Blaye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Demande d’augmentation du volume autorisé</a:t>
            </a:r>
            <a:br>
              <a:rPr lang="fr-FR" sz="2200" b="1" dirty="0">
                <a:solidFill>
                  <a:srgbClr val="0077D4"/>
                </a:solidFill>
              </a:rPr>
            </a:br>
            <a:r>
              <a:rPr lang="fr-FR" sz="2200" b="1" dirty="0">
                <a:solidFill>
                  <a:srgbClr val="0077D4"/>
                </a:solidFill>
              </a:rPr>
              <a:t>du forage d’arrosage de stade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68750" y="1450273"/>
            <a:ext cx="8551722" cy="2041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Historique des prélèvements</a:t>
            </a: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Surface à arroser : 15 000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2 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soit (0,5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2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/an)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5CC2971-408B-4146-B943-767B89C3A140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Mairie de Blaye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Demande d’augmentation du volume autorisé</a:t>
            </a:r>
            <a:br>
              <a:rPr lang="fr-FR" sz="2200" b="1" dirty="0">
                <a:solidFill>
                  <a:srgbClr val="0077D4"/>
                </a:solidFill>
              </a:rPr>
            </a:br>
            <a:r>
              <a:rPr lang="fr-FR" sz="2200" b="1" dirty="0">
                <a:solidFill>
                  <a:srgbClr val="0077D4"/>
                </a:solidFill>
              </a:rPr>
              <a:t>du forage d’arrosage de stade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  <p:graphicFrame>
        <p:nvGraphicFramePr>
          <p:cNvPr id="12" name="Tableau 13">
            <a:extLst>
              <a:ext uri="{FF2B5EF4-FFF2-40B4-BE49-F238E27FC236}">
                <a16:creationId xmlns:a16="http://schemas.microsoft.com/office/drawing/2014/main" id="{3A38BAD4-828B-4ACC-84F8-C580D341BC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826015"/>
              </p:ext>
            </p:extLst>
          </p:nvPr>
        </p:nvGraphicFramePr>
        <p:xfrm>
          <a:off x="1524000" y="4007463"/>
          <a:ext cx="60960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36740438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61096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Autorisation 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Demande 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31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 m</a:t>
                      </a:r>
                      <a:r>
                        <a:rPr lang="fr-FR" sz="1800" baseline="30000" dirty="0"/>
                        <a:t>3</a:t>
                      </a:r>
                      <a:r>
                        <a:rPr lang="fr-FR" sz="1800" dirty="0"/>
                        <a:t>/h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 m</a:t>
                      </a:r>
                      <a:r>
                        <a:rPr lang="fr-FR" sz="1800" baseline="30000" dirty="0"/>
                        <a:t>3</a:t>
                      </a:r>
                      <a:r>
                        <a:rPr lang="fr-FR" sz="1800" dirty="0"/>
                        <a:t>/h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794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35 m</a:t>
                      </a:r>
                      <a:r>
                        <a:rPr lang="fr-FR" sz="1800" baseline="30000" dirty="0"/>
                        <a:t>3</a:t>
                      </a:r>
                      <a:r>
                        <a:rPr lang="fr-FR" sz="1800" dirty="0"/>
                        <a:t>/j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35 m</a:t>
                      </a:r>
                      <a:r>
                        <a:rPr lang="fr-FR" sz="1800" baseline="30000" dirty="0"/>
                        <a:t>3</a:t>
                      </a:r>
                      <a:r>
                        <a:rPr lang="fr-FR" sz="1800" dirty="0"/>
                        <a:t>/j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27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6 000 m</a:t>
                      </a:r>
                      <a:r>
                        <a:rPr lang="fr-FR" sz="1800" baseline="30000" dirty="0"/>
                        <a:t>3</a:t>
                      </a:r>
                      <a:r>
                        <a:rPr lang="fr-FR" sz="1800" dirty="0"/>
                        <a:t>/an</a:t>
                      </a:r>
                    </a:p>
                    <a:p>
                      <a:pPr algn="ctr"/>
                      <a:r>
                        <a:rPr lang="fr-FR" sz="1800" dirty="0"/>
                        <a:t>(sur 7 mois)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/>
                        <a:t>8 000 </a:t>
                      </a:r>
                      <a:r>
                        <a:rPr lang="fr-FR" sz="1800" dirty="0"/>
                        <a:t>m</a:t>
                      </a:r>
                      <a:r>
                        <a:rPr lang="fr-FR" sz="1800" baseline="30000" dirty="0"/>
                        <a:t>3</a:t>
                      </a:r>
                      <a:r>
                        <a:rPr lang="fr-FR" sz="1800" dirty="0"/>
                        <a:t>/an</a:t>
                      </a:r>
                    </a:p>
                    <a:p>
                      <a:pPr algn="ctr"/>
                      <a:r>
                        <a:rPr lang="fr-FR" sz="1800" dirty="0"/>
                        <a:t>sur </a:t>
                      </a:r>
                      <a:r>
                        <a:rPr lang="fr-FR" sz="1800" b="1" dirty="0"/>
                        <a:t>8</a:t>
                      </a:r>
                      <a:r>
                        <a:rPr lang="fr-FR" sz="1800" dirty="0"/>
                        <a:t> mois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836678"/>
                  </a:ext>
                </a:extLst>
              </a:tr>
            </a:tbl>
          </a:graphicData>
        </a:graphic>
      </p:graphicFrame>
      <p:graphicFrame>
        <p:nvGraphicFramePr>
          <p:cNvPr id="16" name="Tableau 16">
            <a:extLst>
              <a:ext uri="{FF2B5EF4-FFF2-40B4-BE49-F238E27FC236}">
                <a16:creationId xmlns:a16="http://schemas.microsoft.com/office/drawing/2014/main" id="{569C6947-B958-4F01-833E-7F1A97B01A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480165"/>
              </p:ext>
            </p:extLst>
          </p:nvPr>
        </p:nvGraphicFramePr>
        <p:xfrm>
          <a:off x="1524000" y="1965878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31140805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9762896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548897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742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6 023 m</a:t>
                      </a:r>
                      <a:r>
                        <a:rPr lang="fr-FR" sz="1600" baseline="30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2 358 m</a:t>
                      </a:r>
                      <a:r>
                        <a:rPr lang="fr-FR" sz="1600" baseline="30000" dirty="0"/>
                        <a:t>3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6 545 m</a:t>
                      </a:r>
                      <a:r>
                        <a:rPr lang="fr-FR" sz="1600" baseline="30000" dirty="0"/>
                        <a:t>3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628301"/>
                  </a:ext>
                </a:extLst>
              </a:tr>
            </a:tbl>
          </a:graphicData>
        </a:graphic>
      </p:graphicFrame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B2E8F74E-8C20-43E9-A3D3-D3D08CE8CCBD}"/>
              </a:ext>
            </a:extLst>
          </p:cNvPr>
          <p:cNvCxnSpPr/>
          <p:nvPr/>
        </p:nvCxnSpPr>
        <p:spPr>
          <a:xfrm>
            <a:off x="4051572" y="5548544"/>
            <a:ext cx="1328296" cy="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8295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42951" y="1357507"/>
            <a:ext cx="30364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d’avis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24873" y="1780753"/>
            <a:ext cx="8395599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que les éléments présentés ne remettent pas en cause les considérants ayant motivé l'avis du bureau de la CLE en 2016, à savoir :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l’unité de gestion concernée à savoir l’Eocène Médoc-Estuaire à l’équilibre ;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l’usage de l’eau, à savoir l’arrosage d’espaces verts ;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efforts de la commune en matière d’économie d’eau ;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l’absence de ressource alternative ;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contexte local de gisement des ressources avec des réservoirs de l'Eocène inférieur et de l'Eocène moyen bien distincts ;</a:t>
            </a:r>
          </a:p>
          <a:p>
            <a:pPr algn="just">
              <a:spcBef>
                <a:spcPts val="12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 compte tenu de la préexistence du forage et de l'usage des eaux ;</a:t>
            </a:r>
          </a:p>
          <a:p>
            <a:pPr algn="just">
              <a:spcBef>
                <a:spcPts val="12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l’augmentation du volume de prélèvement autorisé peut être jugé compatible avec le SAGE Nappes profondes.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423C7618-0B82-4C73-9372-05B6C80F1073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Mairie de Blaye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Demande d’augmentation du volume autorisé</a:t>
            </a:r>
            <a:br>
              <a:rPr lang="fr-FR" sz="2200" b="1" dirty="0">
                <a:solidFill>
                  <a:srgbClr val="0077D4"/>
                </a:solidFill>
              </a:rPr>
            </a:br>
            <a:r>
              <a:rPr lang="fr-FR" sz="2200" b="1" dirty="0">
                <a:solidFill>
                  <a:srgbClr val="0077D4"/>
                </a:solidFill>
              </a:rPr>
              <a:t>du forage d’arrosage de stade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327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1662</TotalTime>
  <Words>321</Words>
  <Application>Microsoft Office PowerPoint</Application>
  <PresentationFormat>Affichage à l'écran (4:3)</PresentationFormat>
  <Paragraphs>54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Gill Sans MT</vt:lpstr>
      <vt:lpstr>Trebuchet MS</vt:lpstr>
      <vt:lpstr>Thème1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Alexis Lafficher</cp:lastModifiedBy>
  <cp:revision>102</cp:revision>
  <dcterms:created xsi:type="dcterms:W3CDTF">2018-06-11T08:02:18Z</dcterms:created>
  <dcterms:modified xsi:type="dcterms:W3CDTF">2020-02-17T09:17:50Z</dcterms:modified>
</cp:coreProperties>
</file>