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03" r:id="rId2"/>
    <p:sldId id="307" r:id="rId3"/>
    <p:sldId id="304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1341A1"/>
    <a:srgbClr val="0000FF"/>
    <a:srgbClr val="FF0000"/>
    <a:srgbClr val="0077D4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152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FF0000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89633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Avis sur le projet de SAGE Isle Dronne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E6F193-2384-45AB-85C2-93736A8CED3C}"/>
              </a:ext>
            </a:extLst>
          </p:cNvPr>
          <p:cNvSpPr/>
          <p:nvPr/>
        </p:nvSpPr>
        <p:spPr>
          <a:xfrm>
            <a:off x="287383" y="1644692"/>
            <a:ext cx="857794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CLE du SAGE Isle Dronne a décidé, le 9 décembre 2019, d'engager les consultations administratives sur le projet de SAGE Isle Dronne.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13CD6A-6609-4589-BFF5-03D089A37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540" y="2291023"/>
            <a:ext cx="6026758" cy="4247893"/>
          </a:xfrm>
          <a:prstGeom prst="rect">
            <a:avLst/>
          </a:prstGeom>
          <a:ln w="57150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71C5DC-D075-478E-A5BF-2157077B7AEE}"/>
              </a:ext>
            </a:extLst>
          </p:cNvPr>
          <p:cNvSpPr/>
          <p:nvPr/>
        </p:nvSpPr>
        <p:spPr>
          <a:xfrm>
            <a:off x="5569825" y="5397155"/>
            <a:ext cx="3574175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Superposition des périmètres :</a:t>
            </a:r>
          </a:p>
          <a:p>
            <a:pPr marL="285750" lvl="0" indent="-28575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SAGE du Isle Dronne</a:t>
            </a:r>
          </a:p>
          <a:p>
            <a:pPr marL="285750" lvl="0" indent="-28575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SAGE Nappes profondes</a:t>
            </a:r>
          </a:p>
        </p:txBody>
      </p:sp>
    </p:spTree>
    <p:extLst>
      <p:ext uri="{BB962C8B-B14F-4D97-AF65-F5344CB8AC3E}">
        <p14:creationId xmlns:p14="http://schemas.microsoft.com/office/powerpoint/2010/main" val="280516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89F1616-E52C-4BFC-ABF1-A62CE3900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49CEECD-DA06-4050-A23D-B6387B95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FA0E496-41BD-499F-B789-6CD6F516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Avis sur le projet de SAGE Isle Dronne</a:t>
            </a: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8D40381F-5DF0-4D96-83F4-2C7FB7ACB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046379"/>
              </p:ext>
            </p:extLst>
          </p:nvPr>
        </p:nvGraphicFramePr>
        <p:xfrm>
          <a:off x="134224" y="274638"/>
          <a:ext cx="8900719" cy="64819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780958">
                  <a:extLst>
                    <a:ext uri="{9D8B030D-6E8A-4147-A177-3AD203B41FA5}">
                      <a16:colId xmlns:a16="http://schemas.microsoft.com/office/drawing/2014/main" val="2649744660"/>
                    </a:ext>
                  </a:extLst>
                </a:gridCol>
                <a:gridCol w="4119761">
                  <a:extLst>
                    <a:ext uri="{9D8B030D-6E8A-4147-A177-3AD203B41FA5}">
                      <a16:colId xmlns:a16="http://schemas.microsoft.com/office/drawing/2014/main" val="109995938"/>
                    </a:ext>
                  </a:extLst>
                </a:gridCol>
              </a:tblGrid>
              <a:tr h="65005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SAGE Isle Dronne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SAGE Nappes profondes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490220"/>
                  </a:ext>
                </a:extLst>
              </a:tr>
              <a:tr h="1242226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 7 : Réduire les risques de contamination des eaux souterraines par le recensement et la mise en conformité des forages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D74 : Etat du parc d’ouvrages existants - réhabilitation ou rebouchage des forages non conformes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7512268"/>
                  </a:ext>
                </a:extLst>
              </a:tr>
              <a:tr h="1163809">
                <a:tc>
                  <a:txBody>
                    <a:bodyPr/>
                    <a:lstStyle/>
                    <a:p>
                      <a:r>
                        <a:rPr lang="fr-FR" sz="1600" dirty="0"/>
                        <a:t>D 24 : Synthétiser la connaissance sur les eaux souterraines dans l’objectif de définir les volumes prélevables et des niveaux piézométriques de référence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 2 : Volumes maximum prélevables</a:t>
                      </a:r>
                    </a:p>
                    <a:p>
                      <a:r>
                        <a:rPr lang="fr-FR" sz="1600" dirty="0"/>
                        <a:t>D 54 : Suivi des volumes prélevés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460825"/>
                  </a:ext>
                </a:extLst>
              </a:tr>
              <a:tr h="1337069">
                <a:tc>
                  <a:txBody>
                    <a:bodyPr/>
                    <a:lstStyle/>
                    <a:p>
                      <a:r>
                        <a:rPr lang="fr-FR" sz="1600" dirty="0"/>
                        <a:t>D 28 : Sur la base des ressources stratégiques à réserver pour l’approvisionnement en eau potable, définir des stratégies de gestion à l’échelle des ressources prélevées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 12 : Hiérarchie des usages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5507710"/>
                  </a:ext>
                </a:extLst>
              </a:tr>
              <a:tr h="1191033">
                <a:tc>
                  <a:txBody>
                    <a:bodyPr/>
                    <a:lstStyle/>
                    <a:p>
                      <a:r>
                        <a:rPr lang="fr-FR" sz="1600" dirty="0"/>
                        <a:t>D 29 : Poursuivre les économies d’eau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D13 : priorité à l'optimisation des usages</a:t>
                      </a:r>
                    </a:p>
                    <a:p>
                      <a:r>
                        <a:rPr lang="fr-FR" sz="1600" dirty="0"/>
                        <a:t>D16 / D17 / D18 / D19 / D20</a:t>
                      </a:r>
                    </a:p>
                    <a:p>
                      <a:r>
                        <a:rPr lang="fr-FR" sz="1600" dirty="0"/>
                        <a:t>D27 / D28 / D29 / D30</a:t>
                      </a:r>
                    </a:p>
                    <a:p>
                      <a:r>
                        <a:rPr lang="fr-FR" sz="1600" dirty="0"/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358265"/>
                  </a:ext>
                </a:extLst>
              </a:tr>
              <a:tr h="897795">
                <a:tc>
                  <a:txBody>
                    <a:bodyPr/>
                    <a:lstStyle/>
                    <a:p>
                      <a:r>
                        <a:rPr lang="fr-FR" sz="1600" dirty="0"/>
                        <a:t>D 72 : Organiser les échanges avec les SAGE limitrophes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D88 : Animation et suivi de la mise en œuvre du SAGE par la CLE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D89 : Organisation de la CLE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6001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71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/>
              <a:t>Avis sur le projet de SAGE Isle Dronne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F22130-5AF6-4D97-AA8A-ADF183A55545}"/>
              </a:ext>
            </a:extLst>
          </p:cNvPr>
          <p:cNvSpPr/>
          <p:nvPr/>
        </p:nvSpPr>
        <p:spPr>
          <a:xfrm>
            <a:off x="283028" y="1443356"/>
            <a:ext cx="8577944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L'examen du projet de SAGE n'appelle pas de remarque pour ce qui concerne la gestion des Nappes profondes de Gironde.</a:t>
            </a:r>
          </a:p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périmètres de ces deux SAGE sont en effet distincts.</a:t>
            </a:r>
          </a:p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L'Atlas des zones à enjeux aval prévu par le SAGE Nappes profondes encadrera les éventuelles situations où le bon état des eaux superficielles nécessiterait des règles locales particulières de gestion des nappes profondes.</a:t>
            </a:r>
          </a:p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 ce jour, les travaux en cours d'élaboration de l'atlas n'ont pas mis en évidence d'enjeu nécessitant de telles règles sur le territoire du SAGE Isle Dronne.</a:t>
            </a:r>
          </a:p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Par ailleurs, les dispositions et règles du projet de SAGE Isle Dronne apparaissent compatibles et complémentaires avec celles du SAGE Nappes profondes de Gironde.</a:t>
            </a:r>
          </a:p>
          <a:p>
            <a:pPr lvl="0" algn="just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Dans ces conditions, il est proposé à la CLE du SAGE Nappes profondes :</a:t>
            </a:r>
          </a:p>
          <a:p>
            <a:pPr marL="742950" lvl="1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 juger le projet de SAGE Isle Dronne compatible avec le SAGE Nappes profondes de Gironde,</a:t>
            </a:r>
          </a:p>
          <a:p>
            <a:pPr marL="742950" lvl="1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d'émettre un avis favorable sur ce projet de SAGE.</a:t>
            </a:r>
          </a:p>
        </p:txBody>
      </p:sp>
    </p:spTree>
    <p:extLst>
      <p:ext uri="{BB962C8B-B14F-4D97-AF65-F5344CB8AC3E}">
        <p14:creationId xmlns:p14="http://schemas.microsoft.com/office/powerpoint/2010/main" val="3478043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2437</TotalTime>
  <Words>402</Words>
  <Application>Microsoft Office PowerPoint</Application>
  <PresentationFormat>Affichage à l'écran (4:3)</PresentationFormat>
  <Paragraphs>35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Thème1</vt:lpstr>
      <vt:lpstr>Avis sur le projet de SAGE Isle Dronne</vt:lpstr>
      <vt:lpstr>Avis sur le projet de SAGE Isle Dronne</vt:lpstr>
      <vt:lpstr>Avis sur le projet de SAGE Isle Dronne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135</cp:revision>
  <dcterms:created xsi:type="dcterms:W3CDTF">2018-06-11T08:02:18Z</dcterms:created>
  <dcterms:modified xsi:type="dcterms:W3CDTF">2020-02-17T09:02:35Z</dcterms:modified>
</cp:coreProperties>
</file>