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78" r:id="rId3"/>
    <p:sldId id="279" r:id="rId4"/>
    <p:sldId id="263" r:id="rId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3399"/>
    <a:srgbClr val="D9D9D9"/>
    <a:srgbClr val="FFCC00"/>
    <a:srgbClr val="006600"/>
    <a:srgbClr val="006C31"/>
    <a:srgbClr val="00642D"/>
    <a:srgbClr val="0000FF"/>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17/02/2020</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1710868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3</a:t>
            </a:fld>
            <a:endParaRPr lang="fr-FR"/>
          </a:p>
        </p:txBody>
      </p:sp>
    </p:spTree>
    <p:extLst>
      <p:ext uri="{BB962C8B-B14F-4D97-AF65-F5344CB8AC3E}">
        <p14:creationId xmlns:p14="http://schemas.microsoft.com/office/powerpoint/2010/main" val="35980777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17/02/2020</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6" y="1535457"/>
            <a:ext cx="8618397" cy="4942461"/>
          </a:xfrm>
        </p:spPr>
        <p:txBody>
          <a:bodyPr>
            <a:norm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Dalkia</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création d’un double géothermique pour le stade </a:t>
            </a:r>
          </a:p>
          <a:p>
            <a:pPr marL="355600" lvl="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nautique métropolitain à Mérignac</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avis sollicité par le pétitionnaire</a:t>
            </a:r>
          </a:p>
          <a:p>
            <a:pPr marL="355600" lvl="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le 16 janvier 2020</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Courriel de présentation du projet</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a:t>
            </a:r>
            <a:r>
              <a:rPr lang="fr-FR" altLang="fr-FR" sz="1800" dirty="0">
                <a:solidFill>
                  <a:srgbClr val="333399"/>
                </a:solidFill>
                <a:latin typeface="Trebuchet MS" panose="020B0603020202020204" pitchFamily="34" charset="0"/>
              </a:rPr>
              <a:t> Oligocène centre à l’équilibre </a:t>
            </a:r>
          </a:p>
          <a:p>
            <a:pPr marL="355600" lvl="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(hors zone à risque de dénoyage)</a:t>
            </a:r>
          </a:p>
          <a:p>
            <a:pPr marL="355600" lvl="0" indent="-355600" algn="just" defTabSz="914400">
              <a:spcBef>
                <a:spcPts val="600"/>
              </a:spcBef>
              <a:buClr>
                <a:srgbClr val="C0504D"/>
              </a:buClr>
              <a:buSzPct val="100000"/>
              <a:buNone/>
            </a:pPr>
            <a:endParaRPr lang="fr-FR" altLang="fr-FR" sz="18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Contexte :</a:t>
            </a:r>
          </a:p>
          <a:p>
            <a:pPr lvl="1" algn="just" defTabSz="914400">
              <a:spcBef>
                <a:spcPts val="600"/>
              </a:spcBef>
              <a:buClr>
                <a:srgbClr val="C0504D"/>
              </a:buClr>
              <a:buSzPct val="100000"/>
              <a:buFont typeface="Arial" panose="020B0604020202020204" pitchFamily="34" charset="0"/>
              <a:buChar char="•"/>
            </a:pPr>
            <a:r>
              <a:rPr lang="fr-FR" altLang="fr-FR" sz="1800" dirty="0">
                <a:solidFill>
                  <a:srgbClr val="333399"/>
                </a:solidFill>
                <a:latin typeface="Trebuchet MS" panose="020B0603020202020204" pitchFamily="34" charset="0"/>
              </a:rPr>
              <a:t>Création d’un stade nautique avec doublet géothermique pour chauffage et éventuellement alimentation en eau</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086850" y="1361413"/>
            <a:ext cx="3057147" cy="3599692"/>
          </a:xfrm>
          <a:prstGeom prst="rect">
            <a:avLst/>
          </a:prstGeom>
          <a:ln w="76200">
            <a:noFill/>
          </a:ln>
        </p:spPr>
      </p:pic>
      <p:sp>
        <p:nvSpPr>
          <p:cNvPr id="7" name="Forme libre 6"/>
          <p:cNvSpPr/>
          <p:nvPr/>
        </p:nvSpPr>
        <p:spPr>
          <a:xfrm>
            <a:off x="2679741" y="1535457"/>
            <a:ext cx="4919544" cy="1642749"/>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Lst>
            <a:ahLst/>
            <a:cxnLst>
              <a:cxn ang="0">
                <a:pos x="connsiteX0" y="connsiteY0"/>
              </a:cxn>
              <a:cxn ang="0">
                <a:pos x="connsiteX1" y="connsiteY1"/>
              </a:cxn>
              <a:cxn ang="0">
                <a:pos x="connsiteX2" y="connsiteY2"/>
              </a:cxn>
            </a:cxnLst>
            <a:rect l="l" t="t" r="r" b="b"/>
            <a:pathLst>
              <a:path w="1564311" h="8875913">
                <a:moveTo>
                  <a:pt x="0" y="1056135"/>
                </a:moveTo>
                <a:cubicBezTo>
                  <a:pt x="395894" y="507773"/>
                  <a:pt x="374948" y="175430"/>
                  <a:pt x="808134" y="5880"/>
                </a:cubicBezTo>
                <a:cubicBezTo>
                  <a:pt x="1303713" y="-130323"/>
                  <a:pt x="1747451" y="2078801"/>
                  <a:pt x="1487583" y="8875913"/>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de principe</a:t>
            </a:r>
          </a:p>
          <a:p>
            <a:pPr algn="ctr"/>
            <a:r>
              <a:rPr lang="fr-FR" sz="2200" b="1" dirty="0">
                <a:solidFill>
                  <a:srgbClr val="0077D4"/>
                </a:solidFill>
              </a:rPr>
              <a:t>Projet de forages géothermiques à Mérignac</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1748719-A282-4AFE-A420-917A3C235603}"/>
              </a:ext>
            </a:extLst>
          </p:cNvPr>
          <p:cNvSpPr>
            <a:spLocks noGrp="1"/>
          </p:cNvSpPr>
          <p:nvPr>
            <p:ph idx="1"/>
          </p:nvPr>
        </p:nvSpPr>
        <p:spPr>
          <a:xfrm>
            <a:off x="251652" y="1443183"/>
            <a:ext cx="8568820" cy="4789310"/>
          </a:xfrm>
        </p:spPr>
        <p:txBody>
          <a:bodyPr>
            <a:noAutofit/>
          </a:bodyPr>
          <a:lstStyle/>
          <a:p>
            <a:pPr marL="0" indent="0">
              <a:buNone/>
            </a:pPr>
            <a:r>
              <a:rPr lang="fr-FR" sz="1800" dirty="0">
                <a:solidFill>
                  <a:srgbClr val="333399"/>
                </a:solidFill>
              </a:rPr>
              <a:t>Profondeur ciblée : 120 m</a:t>
            </a:r>
          </a:p>
          <a:p>
            <a:pPr marL="0" indent="0">
              <a:buNone/>
            </a:pPr>
            <a:r>
              <a:rPr lang="fr-FR" sz="1800" dirty="0">
                <a:solidFill>
                  <a:srgbClr val="333399"/>
                </a:solidFill>
              </a:rPr>
              <a:t>Ressource ciblée : Oligocène centre </a:t>
            </a: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endParaRPr lang="fr-FR" sz="1800" dirty="0">
              <a:solidFill>
                <a:srgbClr val="333399"/>
              </a:solidFill>
            </a:endParaRPr>
          </a:p>
          <a:p>
            <a:pPr marL="0" indent="0">
              <a:buNone/>
            </a:pPr>
            <a:r>
              <a:rPr lang="fr-FR" sz="1800" dirty="0">
                <a:solidFill>
                  <a:srgbClr val="333399"/>
                </a:solidFill>
              </a:rPr>
              <a:t>A noter l'intérêt de l'option 2 en matière d'exploitation du fait d'un volume à réinjecter plus faible, la réinjection dans le réservoir d'origine pouvant s'avérer être une opération complexe et énergivore.</a:t>
            </a:r>
          </a:p>
        </p:txBody>
      </p:sp>
      <p:sp>
        <p:nvSpPr>
          <p:cNvPr id="3" name="Rectangle 2">
            <a:extLst>
              <a:ext uri="{FF2B5EF4-FFF2-40B4-BE49-F238E27FC236}">
                <a16:creationId xmlns:a16="http://schemas.microsoft.com/office/drawing/2014/main" id="{3AFF9E5E-7208-4D2B-A593-86140418C80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de principe</a:t>
            </a:r>
          </a:p>
          <a:p>
            <a:pPr algn="ctr"/>
            <a:r>
              <a:rPr lang="fr-FR" sz="2200" b="1" dirty="0">
                <a:solidFill>
                  <a:srgbClr val="0077D4"/>
                </a:solidFill>
              </a:rPr>
              <a:t>Projet de forages géothermiques à Mérignac</a:t>
            </a:r>
          </a:p>
        </p:txBody>
      </p:sp>
      <p:graphicFrame>
        <p:nvGraphicFramePr>
          <p:cNvPr id="5" name="Tableau 5">
            <a:extLst>
              <a:ext uri="{FF2B5EF4-FFF2-40B4-BE49-F238E27FC236}">
                <a16:creationId xmlns:a16="http://schemas.microsoft.com/office/drawing/2014/main" id="{16E80722-573C-41F4-957D-EB87229CA599}"/>
              </a:ext>
            </a:extLst>
          </p:cNvPr>
          <p:cNvGraphicFramePr>
            <a:graphicFrameLocks noGrp="1"/>
          </p:cNvGraphicFramePr>
          <p:nvPr>
            <p:extLst>
              <p:ext uri="{D42A27DB-BD31-4B8C-83A1-F6EECF244321}">
                <p14:modId xmlns:p14="http://schemas.microsoft.com/office/powerpoint/2010/main" val="1224048934"/>
              </p:ext>
            </p:extLst>
          </p:nvPr>
        </p:nvGraphicFramePr>
        <p:xfrm>
          <a:off x="251652" y="2409943"/>
          <a:ext cx="8640696" cy="2479040"/>
        </p:xfrm>
        <a:graphic>
          <a:graphicData uri="http://schemas.openxmlformats.org/drawingml/2006/table">
            <a:tbl>
              <a:tblPr firstRow="1" bandRow="1">
                <a:tableStyleId>{5C22544A-7EE6-4342-B048-85BDC9FD1C3A}</a:tableStyleId>
              </a:tblPr>
              <a:tblGrid>
                <a:gridCol w="2325293">
                  <a:extLst>
                    <a:ext uri="{9D8B030D-6E8A-4147-A177-3AD203B41FA5}">
                      <a16:colId xmlns:a16="http://schemas.microsoft.com/office/drawing/2014/main" val="3504304270"/>
                    </a:ext>
                  </a:extLst>
                </a:gridCol>
                <a:gridCol w="3435171">
                  <a:extLst>
                    <a:ext uri="{9D8B030D-6E8A-4147-A177-3AD203B41FA5}">
                      <a16:colId xmlns:a16="http://schemas.microsoft.com/office/drawing/2014/main" val="3885802991"/>
                    </a:ext>
                  </a:extLst>
                </a:gridCol>
                <a:gridCol w="2880232">
                  <a:extLst>
                    <a:ext uri="{9D8B030D-6E8A-4147-A177-3AD203B41FA5}">
                      <a16:colId xmlns:a16="http://schemas.microsoft.com/office/drawing/2014/main" val="633813568"/>
                    </a:ext>
                  </a:extLst>
                </a:gridCol>
              </a:tblGrid>
              <a:tr h="370840">
                <a:tc>
                  <a:txBody>
                    <a:bodyPr/>
                    <a:lstStyle/>
                    <a:p>
                      <a:endParaRPr lang="fr-FR" sz="2000" dirty="0"/>
                    </a:p>
                  </a:txBody>
                  <a:tcPr/>
                </a:tc>
                <a:tc>
                  <a:txBody>
                    <a:bodyPr/>
                    <a:lstStyle/>
                    <a:p>
                      <a:pPr algn="ctr"/>
                      <a:r>
                        <a:rPr lang="fr-FR" sz="1600" dirty="0"/>
                        <a:t>Option 1</a:t>
                      </a:r>
                    </a:p>
                    <a:p>
                      <a:pPr algn="ctr"/>
                      <a:r>
                        <a:rPr lang="fr-FR" sz="1600" dirty="0"/>
                        <a:t>Circuit fermé</a:t>
                      </a:r>
                    </a:p>
                  </a:txBody>
                  <a:tcPr anchor="ctr"/>
                </a:tc>
                <a:tc>
                  <a:txBody>
                    <a:bodyPr/>
                    <a:lstStyle/>
                    <a:p>
                      <a:pPr algn="ctr"/>
                      <a:r>
                        <a:rPr lang="fr-FR" sz="1600" dirty="0"/>
                        <a:t>Option 2</a:t>
                      </a:r>
                    </a:p>
                    <a:p>
                      <a:pPr algn="ctr"/>
                      <a:r>
                        <a:rPr lang="fr-FR" sz="1600" dirty="0"/>
                        <a:t>Circuit ouvert</a:t>
                      </a:r>
                    </a:p>
                  </a:txBody>
                  <a:tcPr anchor="ctr"/>
                </a:tc>
                <a:extLst>
                  <a:ext uri="{0D108BD9-81ED-4DB2-BD59-A6C34878D82A}">
                    <a16:rowId xmlns:a16="http://schemas.microsoft.com/office/drawing/2014/main" val="1159651194"/>
                  </a:ext>
                </a:extLst>
              </a:tr>
              <a:tr h="370840">
                <a:tc>
                  <a:txBody>
                    <a:bodyPr/>
                    <a:lstStyle/>
                    <a:p>
                      <a:r>
                        <a:rPr lang="fr-FR" sz="1600" dirty="0"/>
                        <a:t>Volume prélevé</a:t>
                      </a:r>
                    </a:p>
                  </a:txBody>
                  <a:tcPr anchor="ctr"/>
                </a:tc>
                <a:tc>
                  <a:txBody>
                    <a:bodyPr/>
                    <a:lstStyle/>
                    <a:p>
                      <a:pPr algn="ctr"/>
                      <a:r>
                        <a:rPr lang="fr-FR" sz="1600" dirty="0"/>
                        <a:t>40 000 m</a:t>
                      </a:r>
                      <a:r>
                        <a:rPr lang="fr-FR" sz="1600" baseline="30000" dirty="0"/>
                        <a:t>3</a:t>
                      </a:r>
                      <a:r>
                        <a:rPr lang="fr-FR" sz="1600" dirty="0"/>
                        <a:t>/an</a:t>
                      </a:r>
                    </a:p>
                  </a:txBody>
                  <a:tcPr anchor="ctr"/>
                </a:tc>
                <a:tc>
                  <a:txBody>
                    <a:bodyPr/>
                    <a:lstStyle/>
                    <a:p>
                      <a:pPr algn="ctr"/>
                      <a:r>
                        <a:rPr lang="fr-FR" sz="1600" dirty="0"/>
                        <a:t>40 000 m</a:t>
                      </a:r>
                      <a:r>
                        <a:rPr lang="fr-FR" sz="1600" baseline="30000" dirty="0"/>
                        <a:t>3</a:t>
                      </a:r>
                      <a:r>
                        <a:rPr lang="fr-FR" sz="1600" dirty="0"/>
                        <a:t>/an</a:t>
                      </a:r>
                    </a:p>
                  </a:txBody>
                  <a:tcPr anchor="ctr"/>
                </a:tc>
                <a:extLst>
                  <a:ext uri="{0D108BD9-81ED-4DB2-BD59-A6C34878D82A}">
                    <a16:rowId xmlns:a16="http://schemas.microsoft.com/office/drawing/2014/main" val="643570778"/>
                  </a:ext>
                </a:extLst>
              </a:tr>
              <a:tr h="370840">
                <a:tc>
                  <a:txBody>
                    <a:bodyPr/>
                    <a:lstStyle/>
                    <a:p>
                      <a:r>
                        <a:rPr lang="fr-FR" sz="1600" dirty="0"/>
                        <a:t>Volume utilisé pour le remplissage des bassins</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fr-FR" sz="1600" dirty="0"/>
                        <a:t>25 000 m</a:t>
                      </a:r>
                      <a:r>
                        <a:rPr lang="fr-FR" sz="1600" baseline="30000" dirty="0"/>
                        <a:t>3</a:t>
                      </a:r>
                      <a:r>
                        <a:rPr lang="fr-FR" sz="1600" dirty="0"/>
                        <a:t>/an</a:t>
                      </a:r>
                    </a:p>
                  </a:txBody>
                  <a:tcPr anchor="ctr"/>
                </a:tc>
                <a:tc>
                  <a:txBody>
                    <a:bodyPr/>
                    <a:lstStyle/>
                    <a:p>
                      <a:pPr algn="ctr"/>
                      <a:r>
                        <a:rPr lang="fr-FR" sz="1600" dirty="0"/>
                        <a:t>25 000 m</a:t>
                      </a:r>
                      <a:r>
                        <a:rPr lang="fr-FR" sz="1600" baseline="30000" dirty="0"/>
                        <a:t>3</a:t>
                      </a:r>
                      <a:r>
                        <a:rPr lang="fr-FR" sz="1600" dirty="0"/>
                        <a:t>/an</a:t>
                      </a:r>
                    </a:p>
                  </a:txBody>
                  <a:tcPr anchor="ctr"/>
                </a:tc>
                <a:extLst>
                  <a:ext uri="{0D108BD9-81ED-4DB2-BD59-A6C34878D82A}">
                    <a16:rowId xmlns:a16="http://schemas.microsoft.com/office/drawing/2014/main" val="1769805838"/>
                  </a:ext>
                </a:extLst>
              </a:tr>
              <a:tr h="370840">
                <a:tc>
                  <a:txBody>
                    <a:bodyPr/>
                    <a:lstStyle/>
                    <a:p>
                      <a:r>
                        <a:rPr lang="fr-FR" sz="1600" dirty="0"/>
                        <a:t>Origine de l’eau</a:t>
                      </a:r>
                    </a:p>
                  </a:txBody>
                  <a:tcPr anchor="ct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fr-FR" sz="1600" dirty="0"/>
                        <a:t>réseau d’eau potable </a:t>
                      </a:r>
                      <a:br>
                        <a:rPr lang="fr-FR" sz="1600" dirty="0"/>
                      </a:br>
                      <a:r>
                        <a:rPr lang="fr-FR" sz="1600" dirty="0"/>
                        <a:t>(mix dont </a:t>
                      </a:r>
                      <a:r>
                        <a:rPr lang="fr-FR" sz="1600" b="1" dirty="0">
                          <a:solidFill>
                            <a:schemeClr val="accent2"/>
                          </a:solidFill>
                        </a:rPr>
                        <a:t>Eocène centre</a:t>
                      </a:r>
                      <a:r>
                        <a:rPr lang="fr-FR" sz="1600" dirty="0"/>
                        <a:t>)</a:t>
                      </a:r>
                    </a:p>
                  </a:txBody>
                  <a:tcPr anchor="ctr"/>
                </a:tc>
                <a:tc>
                  <a:txBody>
                    <a:bodyPr/>
                    <a:lstStyle/>
                    <a:p>
                      <a:pPr algn="ctr"/>
                      <a:r>
                        <a:rPr lang="fr-FR" sz="1600" dirty="0"/>
                        <a:t>forages géothermiques (</a:t>
                      </a:r>
                      <a:r>
                        <a:rPr lang="fr-FR" sz="1600" dirty="0">
                          <a:solidFill>
                            <a:schemeClr val="accent6">
                              <a:lumMod val="75000"/>
                            </a:schemeClr>
                          </a:solidFill>
                        </a:rPr>
                        <a:t>Oligocène centre</a:t>
                      </a:r>
                      <a:r>
                        <a:rPr lang="fr-FR" sz="1600" dirty="0"/>
                        <a:t>)</a:t>
                      </a:r>
                    </a:p>
                  </a:txBody>
                  <a:tcPr anchor="ctr"/>
                </a:tc>
                <a:extLst>
                  <a:ext uri="{0D108BD9-81ED-4DB2-BD59-A6C34878D82A}">
                    <a16:rowId xmlns:a16="http://schemas.microsoft.com/office/drawing/2014/main" val="102882253"/>
                  </a:ext>
                </a:extLst>
              </a:tr>
              <a:tr h="370840">
                <a:tc>
                  <a:txBody>
                    <a:bodyPr/>
                    <a:lstStyle/>
                    <a:p>
                      <a:r>
                        <a:rPr lang="fr-FR" sz="1600" dirty="0"/>
                        <a:t>Volume réinjecté</a:t>
                      </a:r>
                    </a:p>
                  </a:txBody>
                  <a:tcPr anchor="ctr"/>
                </a:tc>
                <a:tc>
                  <a:txBody>
                    <a:bodyPr/>
                    <a:lstStyle/>
                    <a:p>
                      <a:pPr algn="ctr"/>
                      <a:r>
                        <a:rPr lang="fr-FR" sz="1600" dirty="0"/>
                        <a:t>40 000 m</a:t>
                      </a:r>
                      <a:r>
                        <a:rPr lang="fr-FR" sz="1600" baseline="30000" dirty="0"/>
                        <a:t>3</a:t>
                      </a:r>
                      <a:r>
                        <a:rPr lang="fr-FR" sz="1600" dirty="0"/>
                        <a:t>/an</a:t>
                      </a:r>
                    </a:p>
                  </a:txBody>
                  <a:tcPr anchor="ctr"/>
                </a:tc>
                <a:tc>
                  <a:txBody>
                    <a:bodyPr/>
                    <a:lstStyle/>
                    <a:p>
                      <a:pPr algn="ctr"/>
                      <a:r>
                        <a:rPr lang="fr-FR" sz="1600" dirty="0"/>
                        <a:t>15 000 m</a:t>
                      </a:r>
                      <a:r>
                        <a:rPr lang="fr-FR" sz="1600" baseline="30000" dirty="0"/>
                        <a:t>3</a:t>
                      </a:r>
                      <a:r>
                        <a:rPr lang="fr-FR" sz="1600" dirty="0"/>
                        <a:t>/an</a:t>
                      </a:r>
                    </a:p>
                  </a:txBody>
                  <a:tcPr anchor="ctr"/>
                </a:tc>
                <a:extLst>
                  <a:ext uri="{0D108BD9-81ED-4DB2-BD59-A6C34878D82A}">
                    <a16:rowId xmlns:a16="http://schemas.microsoft.com/office/drawing/2014/main" val="1515911340"/>
                  </a:ext>
                </a:extLst>
              </a:tr>
            </a:tbl>
          </a:graphicData>
        </a:graphic>
      </p:graphicFrame>
    </p:spTree>
    <p:extLst>
      <p:ext uri="{BB962C8B-B14F-4D97-AF65-F5344CB8AC3E}">
        <p14:creationId xmlns:p14="http://schemas.microsoft.com/office/powerpoint/2010/main" val="860869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1748719-A282-4AFE-A420-917A3C235603}"/>
              </a:ext>
            </a:extLst>
          </p:cNvPr>
          <p:cNvSpPr>
            <a:spLocks noGrp="1"/>
          </p:cNvSpPr>
          <p:nvPr>
            <p:ph idx="1"/>
          </p:nvPr>
        </p:nvSpPr>
        <p:spPr>
          <a:xfrm>
            <a:off x="251652" y="1443183"/>
            <a:ext cx="8568820" cy="4789310"/>
          </a:xfrm>
        </p:spPr>
        <p:txBody>
          <a:bodyPr>
            <a:noAutofit/>
          </a:bodyPr>
          <a:lstStyle/>
          <a:p>
            <a:pPr marL="0" indent="0">
              <a:buNone/>
            </a:pPr>
            <a:endParaRPr lang="fr-FR" sz="1800" dirty="0">
              <a:solidFill>
                <a:srgbClr val="333399"/>
              </a:solidFill>
            </a:endParaRPr>
          </a:p>
        </p:txBody>
      </p:sp>
      <p:sp>
        <p:nvSpPr>
          <p:cNvPr id="3" name="Rectangle 2">
            <a:extLst>
              <a:ext uri="{FF2B5EF4-FFF2-40B4-BE49-F238E27FC236}">
                <a16:creationId xmlns:a16="http://schemas.microsoft.com/office/drawing/2014/main" id="{3AFF9E5E-7208-4D2B-A593-86140418C80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de principe</a:t>
            </a:r>
          </a:p>
          <a:p>
            <a:pPr algn="ctr"/>
            <a:r>
              <a:rPr lang="fr-FR" sz="2200" b="1" dirty="0">
                <a:solidFill>
                  <a:srgbClr val="0077D4"/>
                </a:solidFill>
              </a:rPr>
              <a:t>Projet de forages géothermiques à Mérignac</a:t>
            </a:r>
          </a:p>
        </p:txBody>
      </p:sp>
      <p:grpSp>
        <p:nvGrpSpPr>
          <p:cNvPr id="4" name="Groupe 3">
            <a:extLst>
              <a:ext uri="{FF2B5EF4-FFF2-40B4-BE49-F238E27FC236}">
                <a16:creationId xmlns:a16="http://schemas.microsoft.com/office/drawing/2014/main" id="{EE2251AD-DA92-4CB1-A882-AD2EC45CEE55}"/>
              </a:ext>
            </a:extLst>
          </p:cNvPr>
          <p:cNvGrpSpPr/>
          <p:nvPr/>
        </p:nvGrpSpPr>
        <p:grpSpPr>
          <a:xfrm>
            <a:off x="970356" y="267856"/>
            <a:ext cx="7563738" cy="6137486"/>
            <a:chOff x="1579956" y="1371441"/>
            <a:chExt cx="6374437" cy="5172445"/>
          </a:xfrm>
        </p:grpSpPr>
        <p:pic>
          <p:nvPicPr>
            <p:cNvPr id="6" name="Image 5" descr="Une image contenant capture d’écran&#10;&#10;Description générée automatiquement">
              <a:extLst>
                <a:ext uri="{FF2B5EF4-FFF2-40B4-BE49-F238E27FC236}">
                  <a16:creationId xmlns:a16="http://schemas.microsoft.com/office/drawing/2014/main" id="{1E0DB117-E6EB-45BA-8CE9-A6AB891E4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9956" y="1371441"/>
              <a:ext cx="6374437" cy="5172445"/>
            </a:xfrm>
            <a:prstGeom prst="rect">
              <a:avLst/>
            </a:prstGeom>
          </p:spPr>
        </p:pic>
        <p:sp>
          <p:nvSpPr>
            <p:cNvPr id="7" name="Rectangle 6">
              <a:extLst>
                <a:ext uri="{FF2B5EF4-FFF2-40B4-BE49-F238E27FC236}">
                  <a16:creationId xmlns:a16="http://schemas.microsoft.com/office/drawing/2014/main" id="{433155CE-815A-41F7-8459-E45BA1E6ABB8}"/>
                </a:ext>
              </a:extLst>
            </p:cNvPr>
            <p:cNvSpPr/>
            <p:nvPr/>
          </p:nvSpPr>
          <p:spPr>
            <a:xfrm>
              <a:off x="1660124" y="3630967"/>
              <a:ext cx="6205492" cy="2086252"/>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20744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5" name="Text Box 4"/>
          <p:cNvSpPr txBox="1">
            <a:spLocks noChangeArrowheads="1"/>
          </p:cNvSpPr>
          <p:nvPr/>
        </p:nvSpPr>
        <p:spPr bwMode="auto">
          <a:xfrm>
            <a:off x="242951" y="1357507"/>
            <a:ext cx="30364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chemeClr val="accent2"/>
                </a:solidFill>
                <a:latin typeface="Gill Sans MT" pitchFamily="34" charset="0"/>
              </a:rPr>
              <a:t>Proposition d’avis :</a:t>
            </a:r>
          </a:p>
        </p:txBody>
      </p:sp>
      <p:sp>
        <p:nvSpPr>
          <p:cNvPr id="7" name="Rectangle 5"/>
          <p:cNvSpPr>
            <a:spLocks noChangeArrowheads="1"/>
          </p:cNvSpPr>
          <p:nvPr/>
        </p:nvSpPr>
        <p:spPr bwMode="auto">
          <a:xfrm>
            <a:off x="424873" y="1780753"/>
            <a:ext cx="831272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1600" dirty="0">
                <a:solidFill>
                  <a:srgbClr val="333399"/>
                </a:solidFill>
                <a:latin typeface="Trebuchet MS" panose="020B0603020202020204" pitchFamily="34" charset="0"/>
              </a:rPr>
              <a:t>Considérant :</a:t>
            </a:r>
          </a:p>
          <a:p>
            <a:pPr marL="342900" indent="-342900" algn="just">
              <a:spcBef>
                <a:spcPts val="600"/>
              </a:spcBef>
              <a:buClr>
                <a:schemeClr val="accent2"/>
              </a:buClr>
              <a:buSzPct val="100000"/>
              <a:buFont typeface="Arial" panose="020B0604020202020204" pitchFamily="34" charset="0"/>
              <a:buChar char="•"/>
            </a:pPr>
            <a:r>
              <a:rPr lang="fr-FR" altLang="fr-FR" sz="1600" dirty="0">
                <a:solidFill>
                  <a:srgbClr val="333399"/>
                </a:solidFill>
                <a:latin typeface="Trebuchet MS" panose="020B0603020202020204" pitchFamily="34" charset="0"/>
              </a:rPr>
              <a:t>l’unité de gestion concernée, à savoir l’Oligocène centre à l’équilibre (hors ZAR) ;</a:t>
            </a:r>
          </a:p>
          <a:p>
            <a:pPr marL="342900" indent="-342900" algn="just">
              <a:spcBef>
                <a:spcPts val="600"/>
              </a:spcBef>
              <a:buClr>
                <a:schemeClr val="accent2"/>
              </a:buClr>
              <a:buSzPct val="100000"/>
              <a:buFont typeface="Arial" panose="020B0604020202020204" pitchFamily="34" charset="0"/>
              <a:buChar char="•"/>
            </a:pPr>
            <a:r>
              <a:rPr lang="fr-FR" altLang="fr-FR" sz="1600" dirty="0">
                <a:solidFill>
                  <a:srgbClr val="333399"/>
                </a:solidFill>
                <a:latin typeface="Trebuchet MS" panose="020B0603020202020204" pitchFamily="34" charset="0"/>
              </a:rPr>
              <a:t>que les volumes utilisés pour le remplissage des bassins se substitueront aux volumes pris sur le réseau d’eau potable en partie alimenté par l’Eocène centre déficitaire ;</a:t>
            </a:r>
          </a:p>
          <a:p>
            <a:pPr algn="just">
              <a:spcBef>
                <a:spcPts val="600"/>
              </a:spcBef>
              <a:buClr>
                <a:schemeClr val="accent2"/>
              </a:buClr>
              <a:buSzPct val="100000"/>
            </a:pPr>
            <a:r>
              <a:rPr lang="fr-FR" altLang="fr-FR" sz="1600" dirty="0">
                <a:solidFill>
                  <a:srgbClr val="333399"/>
                </a:solidFill>
                <a:latin typeface="Trebuchet MS" panose="020B0603020202020204" pitchFamily="34" charset="0"/>
              </a:rPr>
              <a:t>le principe de la création de ce doublet géothermique et de l'utilisation d'une partie de l'eau prélevée pour le remplissage des bassins peut être jugé compatible avec le SAGE Nappes profondes de Gironde.</a:t>
            </a:r>
          </a:p>
          <a:p>
            <a:pPr algn="just">
              <a:spcBef>
                <a:spcPts val="600"/>
              </a:spcBef>
              <a:buClr>
                <a:schemeClr val="accent2"/>
              </a:buClr>
              <a:buSzPct val="100000"/>
            </a:pPr>
            <a:r>
              <a:rPr lang="fr-FR" altLang="fr-FR" sz="1600" dirty="0">
                <a:solidFill>
                  <a:srgbClr val="333399"/>
                </a:solidFill>
                <a:latin typeface="Trebuchet MS" panose="020B0603020202020204" pitchFamily="34" charset="0"/>
              </a:rPr>
              <a:t>Pour un avis formel lors de l'instruction de la demande d’autorisation, il conviendra de faire la démonstration de l’intérêt de l’utilisation de l’eau en circuit partiellement ouvert comme le demande la disposition 59 du SAGE.</a:t>
            </a:r>
          </a:p>
        </p:txBody>
      </p:sp>
      <p:sp>
        <p:nvSpPr>
          <p:cNvPr id="8" name="Rectangle 2">
            <a:extLst>
              <a:ext uri="{FF2B5EF4-FFF2-40B4-BE49-F238E27FC236}">
                <a16:creationId xmlns:a16="http://schemas.microsoft.com/office/drawing/2014/main" id="{423C7618-0B82-4C73-9372-05B6C80F107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de principe</a:t>
            </a:r>
          </a:p>
          <a:p>
            <a:pPr algn="ctr"/>
            <a:r>
              <a:rPr lang="fr-FR" sz="2200" b="1" dirty="0">
                <a:solidFill>
                  <a:srgbClr val="0077D4"/>
                </a:solidFill>
              </a:rPr>
              <a:t>Projet de forages géothermiques à Mérignac</a:t>
            </a:r>
          </a:p>
        </p:txBody>
      </p:sp>
    </p:spTree>
    <p:extLst>
      <p:ext uri="{BB962C8B-B14F-4D97-AF65-F5344CB8AC3E}">
        <p14:creationId xmlns:p14="http://schemas.microsoft.com/office/powerpoint/2010/main" val="285273462"/>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1609</TotalTime>
  <Words>348</Words>
  <Application>Microsoft Office PowerPoint</Application>
  <PresentationFormat>Affichage à l'écran (4:3)</PresentationFormat>
  <Paragraphs>57</Paragraphs>
  <Slides>4</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Alexis Lafficher</cp:lastModifiedBy>
  <cp:revision>109</cp:revision>
  <dcterms:created xsi:type="dcterms:W3CDTF">2018-06-11T08:02:18Z</dcterms:created>
  <dcterms:modified xsi:type="dcterms:W3CDTF">2020-02-17T09:07:53Z</dcterms:modified>
</cp:coreProperties>
</file>