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75" r:id="rId3"/>
    <p:sldId id="278" r:id="rId4"/>
    <p:sldId id="27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C0504D"/>
    <a:srgbClr val="0000FF"/>
    <a:srgbClr val="FFCC00"/>
    <a:srgbClr val="FF0000"/>
    <a:srgbClr val="006600"/>
    <a:srgbClr val="006C31"/>
    <a:srgbClr val="00642D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5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3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Bordeaux Métropole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régularisation du forage BSS001YANS à l’Oligocène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pour de l’irrigation de cultures maraîchères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sollicitation de la DDTM le 5 décembre 2019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600075" lvl="2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déclaration de forage</a:t>
            </a:r>
          </a:p>
          <a:p>
            <a:pPr marL="600075" lvl="2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Note de calcul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 à l’équilibre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(hors zone à risque de dénoyage)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Forage </a:t>
            </a: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a priori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antérieur à 1992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2012 : début de la procédure d’abandon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2019 : volonté de le conserver et le régulariser</a:t>
            </a:r>
          </a:p>
          <a:p>
            <a:pPr marL="0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 pour l’irrigation de 7 ha de cultures maraichères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1413"/>
            <a:ext cx="3057147" cy="3599692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037258" y="1535457"/>
            <a:ext cx="3437740" cy="1589483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62B3E-5406-4673-86CD-B0755A80D4B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Régularisation d’un forage oligocène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au Haillan</a:t>
            </a:r>
            <a:r>
              <a:rPr lang="fr-FR" sz="2200" b="1" i="1" dirty="0">
                <a:solidFill>
                  <a:srgbClr val="0077D4"/>
                </a:solidFill>
              </a:rPr>
              <a:t> </a:t>
            </a:r>
            <a:r>
              <a:rPr lang="fr-FR" sz="2200" b="1" dirty="0">
                <a:solidFill>
                  <a:srgbClr val="0077D4"/>
                </a:solidFill>
              </a:rPr>
              <a:t>pour de l’irrigation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450273"/>
            <a:ext cx="2693974" cy="512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Profondeur : 60 m</a:t>
            </a:r>
          </a:p>
          <a:p>
            <a:pPr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D’après la coupe géologique du  forage AEP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la ressource captée est l’</a:t>
            </a:r>
            <a:r>
              <a:rPr lang="fr-FR" altLang="fr-FR" dirty="0">
                <a:solidFill>
                  <a:srgbClr val="C0504D"/>
                </a:solidFill>
                <a:latin typeface="Trebuchet MS" panose="020B0603020202020204" pitchFamily="34" charset="0"/>
              </a:rPr>
              <a:t>Oligocène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centre à l’équilibre (hors ZAR)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Demande : </a:t>
            </a:r>
          </a:p>
          <a:p>
            <a:pPr marL="285750" indent="-28575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/h</a:t>
            </a:r>
          </a:p>
          <a:p>
            <a:pPr marL="285750" indent="-28575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Usages : </a:t>
            </a:r>
          </a:p>
          <a:p>
            <a:pPr marL="285750" indent="-28575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irrigation de 7 ha de cultures maraichères (≈ 0,3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2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/an)</a:t>
            </a:r>
          </a:p>
          <a:p>
            <a:pPr algn="just"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Diagnostic en 2017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CC2971-408B-4146-B943-767B89C3A14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Régularisation d’un forage oligocène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au Haillan</a:t>
            </a:r>
            <a:r>
              <a:rPr lang="fr-FR" sz="2200" b="1" i="1" dirty="0">
                <a:solidFill>
                  <a:srgbClr val="0077D4"/>
                </a:solidFill>
              </a:rPr>
              <a:t> </a:t>
            </a:r>
            <a:r>
              <a:rPr lang="fr-FR" sz="2200" b="1" dirty="0">
                <a:solidFill>
                  <a:srgbClr val="0077D4"/>
                </a:solidFill>
              </a:rPr>
              <a:t>pour de l’irrigation</a:t>
            </a:r>
          </a:p>
        </p:txBody>
      </p:sp>
      <p:pic>
        <p:nvPicPr>
          <p:cNvPr id="3" name="Image 2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CE7A403F-1211-4E91-9FD7-AB9B0F244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70" y="1405862"/>
            <a:ext cx="6065867" cy="493206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DA305BD-F348-4A8D-8FC8-28BB062447FB}"/>
              </a:ext>
            </a:extLst>
          </p:cNvPr>
          <p:cNvSpPr txBox="1"/>
          <p:nvPr/>
        </p:nvSpPr>
        <p:spPr>
          <a:xfrm>
            <a:off x="3363733" y="6296104"/>
            <a:ext cx="5388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/>
              <a:t>Coupe géologique du forage BSS001YAKJ – RUET </a:t>
            </a:r>
            <a:r>
              <a:rPr lang="fr-FR" altLang="fr-FR" sz="1200" i="1" dirty="0">
                <a:solidFill>
                  <a:srgbClr val="333399"/>
                </a:solidFill>
                <a:latin typeface="Trebuchet MS" panose="020B0603020202020204" pitchFamily="34" charset="0"/>
              </a:rPr>
              <a:t>(situé à 420 m à l’ouest)</a:t>
            </a:r>
            <a:endParaRPr lang="fr-FR" sz="1200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8F6DE6-36AF-42AC-A1DE-83C07AFCD436}"/>
              </a:ext>
            </a:extLst>
          </p:cNvPr>
          <p:cNvSpPr/>
          <p:nvPr/>
        </p:nvSpPr>
        <p:spPr>
          <a:xfrm>
            <a:off x="2911878" y="1757774"/>
            <a:ext cx="112992" cy="27254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295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68750" y="1429891"/>
            <a:ext cx="8551722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Autres considérations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forage est situé à proximité de deux forages AEP de Bordeaux Métropole :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à 420 m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à 1 750 m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étude d’incidence a été réalisée, elle conclue que l’exploitation du forage Maison blanche :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n’aura pas d’impact sur le niveau piézométrique du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Demane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aura un impact de l’ordre d’un mètre sur le forage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Ruet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mais que celui-ci présente, d’après le diagnostic de 1997, un niveau dynamique au dessus la pompe de l’ordre de 23 m qui sécurise le fonctionnement hydraulique.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éléments fournis ne permettent pas de juger :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conformité du forage à la réglementation (règles de l’art),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contexte de gisement de la ressource : nappe libre ou captive,</a:t>
            </a:r>
          </a:p>
          <a:p>
            <a:pPr marL="742950" lvl="1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dans le cas où la nappe serait captive, le niveau de rabattement maximal admissible pour empêcher le dénoyage du réservoir.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5CC2971-408B-4146-B943-767B89C3A14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Régularisation d’un forage oligocène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au Haillan</a:t>
            </a:r>
            <a:r>
              <a:rPr lang="fr-FR" sz="2200" b="1" i="1" dirty="0">
                <a:solidFill>
                  <a:srgbClr val="0077D4"/>
                </a:solidFill>
              </a:rPr>
              <a:t> </a:t>
            </a:r>
            <a:r>
              <a:rPr lang="fr-FR" sz="2200" b="1" dirty="0">
                <a:solidFill>
                  <a:srgbClr val="0077D4"/>
                </a:solidFill>
              </a:rPr>
              <a:t>pour de l’irrigation</a:t>
            </a:r>
          </a:p>
        </p:txBody>
      </p:sp>
    </p:spTree>
    <p:extLst>
      <p:ext uri="{BB962C8B-B14F-4D97-AF65-F5344CB8AC3E}">
        <p14:creationId xmlns:p14="http://schemas.microsoft.com/office/powerpoint/2010/main" val="23698415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2188" y="1284337"/>
            <a:ext cx="2888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rgbClr val="C0504D"/>
                </a:solidFill>
                <a:latin typeface="Gill Sans MT" pitchFamily="34" charset="0"/>
              </a:rPr>
              <a:t>Proposition</a:t>
            </a: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5636" y="1623735"/>
            <a:ext cx="8312727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l’Oligocène centre à l’équilibre (hors ZAR)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prévu, à savoir l’irrigation de cultures maraîchères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la préexistence du forage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d'élément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démontrant la conformité du forage à la réglementation (conception et réalisation dans le respect des règles de l’art – D51) ;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précisant le caractère libre ou captif de la nappe ;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fixant un rabattement maximal admissible ans le cas où la nappe serait captive (D52, D70 et  art. 2 du Règlement) ;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de ce forage à l’Oligocène est jugée incompatible avec le SAGE Nappes profondes de Gironde.</a:t>
            </a:r>
          </a:p>
          <a:p>
            <a:pPr lvl="1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700" dirty="0">
                <a:solidFill>
                  <a:srgbClr val="333399"/>
                </a:solidFill>
                <a:latin typeface="Trebuchet MS" panose="020B0603020202020204" pitchFamily="34" charset="0"/>
              </a:rPr>
              <a:t>Toutefois, dans le cas où la conformité du forage à la réglementation était démontrée et, le cas échéant un rabattement maximal admissible arrêté, le projet pourrait être jugé compatible avec le SAGE.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23C7618-0B82-4C73-9372-05B6C80F107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Régularisation d’un forage oligocène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au Haillan</a:t>
            </a:r>
            <a:r>
              <a:rPr lang="fr-FR" sz="2200" b="1" i="1" dirty="0">
                <a:solidFill>
                  <a:srgbClr val="0077D4"/>
                </a:solidFill>
              </a:rPr>
              <a:t> </a:t>
            </a:r>
            <a:r>
              <a:rPr lang="fr-FR" sz="2200" b="1" dirty="0">
                <a:solidFill>
                  <a:srgbClr val="0077D4"/>
                </a:solidFill>
              </a:rPr>
              <a:t>pour de l’irrigation</a:t>
            </a:r>
          </a:p>
        </p:txBody>
      </p:sp>
    </p:spTree>
    <p:extLst>
      <p:ext uri="{BB962C8B-B14F-4D97-AF65-F5344CB8AC3E}">
        <p14:creationId xmlns:p14="http://schemas.microsoft.com/office/powerpoint/2010/main" val="33402695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1969</TotalTime>
  <Words>521</Words>
  <Application>Microsoft Office PowerPoint</Application>
  <PresentationFormat>Affichage à l'écran (4:3)</PresentationFormat>
  <Paragraphs>61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111</cp:revision>
  <dcterms:created xsi:type="dcterms:W3CDTF">2018-06-11T08:02:18Z</dcterms:created>
  <dcterms:modified xsi:type="dcterms:W3CDTF">2020-02-17T09:11:33Z</dcterms:modified>
</cp:coreProperties>
</file>