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75" r:id="rId3"/>
    <p:sldId id="27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0000FF"/>
    <a:srgbClr val="FFCC00"/>
    <a:srgbClr val="FF0000"/>
    <a:srgbClr val="006600"/>
    <a:srgbClr val="006C31"/>
    <a:srgbClr val="00642D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5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Château Cheval Blanc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réhabilitation et régularisation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d’un forage à l'Eocène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le pétitionnaire le 10 février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Note technique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réhabilitation du forage existant (1966)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d’incompatibilité en 2012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Modifications du projet de réhabilitation pour un nouvel examen par la CLE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Alternative : alimentation par le réseau d’eau potable (Eocène)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4276955" y="1535457"/>
            <a:ext cx="4094688" cy="146519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A62B3E-5406-4673-86CD-B0755A80D4B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Cheval Blanc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Régularisation d’un forage à l'Eocène centre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CC2971-408B-4146-B943-767B89C3A14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Cheval Blanc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Régularisation d’un forage à l'Eocène centre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graphicFrame>
        <p:nvGraphicFramePr>
          <p:cNvPr id="27" name="Tableau 27">
            <a:extLst>
              <a:ext uri="{FF2B5EF4-FFF2-40B4-BE49-F238E27FC236}">
                <a16:creationId xmlns:a16="http://schemas.microsoft.com/office/drawing/2014/main" id="{BBC3E545-0DE6-456F-878A-8FDA3E119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13225"/>
              </p:ext>
            </p:extLst>
          </p:nvPr>
        </p:nvGraphicFramePr>
        <p:xfrm>
          <a:off x="509544" y="99060"/>
          <a:ext cx="8456488" cy="66598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28244">
                  <a:extLst>
                    <a:ext uri="{9D8B030D-6E8A-4147-A177-3AD203B41FA5}">
                      <a16:colId xmlns:a16="http://schemas.microsoft.com/office/drawing/2014/main" val="1949493884"/>
                    </a:ext>
                  </a:extLst>
                </a:gridCol>
                <a:gridCol w="4228244">
                  <a:extLst>
                    <a:ext uri="{9D8B030D-6E8A-4147-A177-3AD203B41FA5}">
                      <a16:colId xmlns:a16="http://schemas.microsoft.com/office/drawing/2014/main" val="2480462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7181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fr-FR" dirty="0"/>
                        <a:t>Considérations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60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UG : Eocène centre déficitaire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UG : Eocène centre déficitaire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84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prépondérance des usages nécessitant de l’eau destinée à la consommation humaine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uniquement</a:t>
                      </a:r>
                      <a:r>
                        <a:rPr lang="fr-FR" dirty="0"/>
                        <a:t> des usages nécessitant de l’eau destinée à la consommation humaine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336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état de l’ouvrage et absence d’amélioration qu’apporterait la réhabilitation proposée (Tubage PVC)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nouveau programme de réhabilitation, nouvelle lecture de l’état de l’ouvrage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(Tubage 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inox</a:t>
                      </a:r>
                      <a:r>
                        <a:rPr lang="fr-FR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690262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fr-FR" dirty="0"/>
                        <a:t>Réserves émises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74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optimisation des usages (arrosage)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arrosage assuré par des 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eaux superficielles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optimisation</a:t>
                      </a:r>
                      <a:r>
                        <a:rPr lang="fr-FR" dirty="0"/>
                        <a:t> des usages (compteurs, matériel hydro-économes, protocole, etc.)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055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628650" lvl="1" indent="-285750">
                        <a:buFont typeface="Wingdings" panose="05000000000000000000" pitchFamily="2" charset="2"/>
                        <a:buChar char="v"/>
                      </a:pPr>
                      <a:r>
                        <a:rPr lang="fr-FR" dirty="0"/>
                        <a:t>21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  <a:p>
                      <a:pPr marL="628650" lvl="1" indent="-285750">
                        <a:buFont typeface="Wingdings" panose="05000000000000000000" pitchFamily="2" charset="2"/>
                        <a:buChar char="v"/>
                      </a:pPr>
                      <a:r>
                        <a:rPr lang="fr-FR" dirty="0"/>
                        <a:t>5 000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628650" lvl="1" indent="-285750">
                        <a:buFont typeface="Wingdings" panose="05000000000000000000" pitchFamily="2" charset="2"/>
                        <a:buChar char="v"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7,5</a:t>
                      </a:r>
                      <a:r>
                        <a:rPr lang="fr-FR" dirty="0"/>
                        <a:t> 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m</a:t>
                      </a:r>
                      <a:r>
                        <a:rPr lang="fr-FR" b="1" baseline="30000" dirty="0">
                          <a:solidFill>
                            <a:schemeClr val="accent2"/>
                          </a:solidFill>
                        </a:rPr>
                        <a:t>3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/h</a:t>
                      </a:r>
                      <a:r>
                        <a:rPr lang="fr-FR" dirty="0"/>
                        <a:t> (60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 en pointe)</a:t>
                      </a:r>
                    </a:p>
                    <a:p>
                      <a:pPr marL="628650" lvl="1" indent="-285750">
                        <a:buFont typeface="Wingdings" panose="05000000000000000000" pitchFamily="2" charset="2"/>
                        <a:buChar char="v"/>
                      </a:pPr>
                      <a:r>
                        <a:rPr lang="fr-FR" dirty="0"/>
                        <a:t>950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 (forage domestique)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56270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fr-FR" dirty="0"/>
                        <a:t>Avis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66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dirty="0"/>
                        <a:t>l’utilisation de l’ouvrage à concurrence de 5 000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 peut être jugée compatible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dirty="0"/>
                        <a:t>utilisation a fortiori 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compatible</a:t>
                      </a:r>
                      <a:r>
                        <a:rPr lang="fr-FR" dirty="0"/>
                        <a:t> (usage optimisé et volume moindre)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385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dirty="0"/>
                        <a:t>la réhabilitation ne garantit pas l’isolation des différentes nappes, elle est jugée incompatible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 nouveau programme de réhabilitation assure une meilleure isolation des nappes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187239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fr-FR" dirty="0"/>
                        <a:t>Recommandations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07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réaliser un ouvrage neuf et reboucher l’existant dans les règles de l’art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réhabilitation modifiée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458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dirty="0"/>
                        <a:t>limiter son autorisation de prélèvement à moins de 8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7,5 m</a:t>
                      </a:r>
                      <a:r>
                        <a:rPr lang="fr-FR" b="1" baseline="30000" dirty="0">
                          <a:solidFill>
                            <a:schemeClr val="accent2"/>
                          </a:solidFill>
                        </a:rPr>
                        <a:t>3</a:t>
                      </a:r>
                      <a:r>
                        <a:rPr lang="fr-FR" b="1" dirty="0">
                          <a:solidFill>
                            <a:schemeClr val="accent2"/>
                          </a:solidFill>
                        </a:rPr>
                        <a:t>/h </a:t>
                      </a:r>
                      <a:r>
                        <a:rPr lang="fr-FR" dirty="0"/>
                        <a:t>et 950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7773481"/>
                  </a:ext>
                </a:extLst>
              </a:tr>
            </a:tbl>
          </a:graphicData>
        </a:graphic>
      </p:graphicFrame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50A78799-DD75-4A24-9FF5-5F0D8F933359}"/>
              </a:ext>
            </a:extLst>
          </p:cNvPr>
          <p:cNvCxnSpPr/>
          <p:nvPr/>
        </p:nvCxnSpPr>
        <p:spPr>
          <a:xfrm>
            <a:off x="4572000" y="1029810"/>
            <a:ext cx="2663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278D4E1-69B7-431C-B619-C8B7873AFC0F}"/>
              </a:ext>
            </a:extLst>
          </p:cNvPr>
          <p:cNvCxnSpPr/>
          <p:nvPr/>
        </p:nvCxnSpPr>
        <p:spPr>
          <a:xfrm>
            <a:off x="4604623" y="1457418"/>
            <a:ext cx="2663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22F9351-A8CA-4DCC-BC36-588A2C9C817F}"/>
              </a:ext>
            </a:extLst>
          </p:cNvPr>
          <p:cNvCxnSpPr/>
          <p:nvPr/>
        </p:nvCxnSpPr>
        <p:spPr>
          <a:xfrm>
            <a:off x="4604623" y="3225554"/>
            <a:ext cx="2663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75FC7D6-D2F4-408B-AD2B-D9AF0392244A}"/>
              </a:ext>
            </a:extLst>
          </p:cNvPr>
          <p:cNvCxnSpPr/>
          <p:nvPr/>
        </p:nvCxnSpPr>
        <p:spPr>
          <a:xfrm>
            <a:off x="4604623" y="3651683"/>
            <a:ext cx="2663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8297077F-B71D-46F9-AE50-33FC0214316B}"/>
              </a:ext>
            </a:extLst>
          </p:cNvPr>
          <p:cNvCxnSpPr/>
          <p:nvPr/>
        </p:nvCxnSpPr>
        <p:spPr>
          <a:xfrm>
            <a:off x="4604623" y="3855869"/>
            <a:ext cx="2663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76F7B89A-A475-473C-886E-380D5976ABEC}"/>
              </a:ext>
            </a:extLst>
          </p:cNvPr>
          <p:cNvCxnSpPr/>
          <p:nvPr/>
        </p:nvCxnSpPr>
        <p:spPr>
          <a:xfrm>
            <a:off x="4604623" y="4663737"/>
            <a:ext cx="2663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FE7B9A3A-1646-4CEC-A86E-AF245DAB2BFF}"/>
              </a:ext>
            </a:extLst>
          </p:cNvPr>
          <p:cNvCxnSpPr/>
          <p:nvPr/>
        </p:nvCxnSpPr>
        <p:spPr>
          <a:xfrm>
            <a:off x="4572000" y="2275644"/>
            <a:ext cx="2663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295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73" y="1780753"/>
            <a:ext cx="8312727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l’Eocène centre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modifications du programme de réhabilitation, des volumes sollicités et des usages en comparaison au projet examiné par la CLE en 2012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prévu, à savoir uniquement des usages nécessitant une qualité d’eau destinée à la consommation humaine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l’optimisation des usages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ressources alternatives répondant aux exigences et accessible dans des conditions techniques, économiques, sanitaires acceptables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pré-existence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 l'ouvrage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réhabilitation de l'ouvrage et son utilisation, dans la limite des volumes sollicités, pour les usages envisagés sont jugées compatibles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Cheval Blanc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Régularisation d’un forage à l'Eocène centre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2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1701</TotalTime>
  <Words>448</Words>
  <Application>Microsoft Office PowerPoint</Application>
  <PresentationFormat>Affichage à l'écran (4:3)</PresentationFormat>
  <Paragraphs>60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106</cp:revision>
  <dcterms:created xsi:type="dcterms:W3CDTF">2018-06-11T08:02:18Z</dcterms:created>
  <dcterms:modified xsi:type="dcterms:W3CDTF">2020-02-17T09:14:46Z</dcterms:modified>
</cp:coreProperties>
</file>