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75" r:id="rId3"/>
    <p:sldId id="277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0000FF"/>
    <a:srgbClr val="FFCC00"/>
    <a:srgbClr val="FF0000"/>
    <a:srgbClr val="006600"/>
    <a:srgbClr val="006C31"/>
    <a:srgbClr val="00642D"/>
    <a:srgbClr val="9606EE"/>
    <a:srgbClr val="03F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559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8618397" cy="4942461"/>
          </a:xfrm>
        </p:spPr>
        <p:txBody>
          <a:bodyPr>
            <a:norm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Mairie de Bruges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création d’un forage à l'Eocène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de principe sollicité par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le pétitionnaire le 18 décembre 2019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Courrier du pétitionnaire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Eocène Centre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Volonté de se passer du réseau d’eau potable </a:t>
            </a:r>
          </a:p>
          <a:p>
            <a:pPr marL="0" indent="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   pour arroser les espaces verts du parc Ausone 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Création d’un forage oligocène en 2018 qui présente une eau ferrugineuse (colmatage)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Etude des solutions alternatives parmi lesquelles figure la possibilité de création d’un forage plus profond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6850" y="1361413"/>
            <a:ext cx="3057147" cy="3599692"/>
          </a:xfrm>
          <a:prstGeom prst="rect">
            <a:avLst/>
          </a:prstGeom>
          <a:ln w="76200">
            <a:noFill/>
          </a:ln>
        </p:spPr>
      </p:pic>
      <p:sp>
        <p:nvSpPr>
          <p:cNvPr id="7" name="Forme libre 6"/>
          <p:cNvSpPr/>
          <p:nvPr/>
        </p:nvSpPr>
        <p:spPr>
          <a:xfrm>
            <a:off x="4161544" y="1535457"/>
            <a:ext cx="3464373" cy="1536217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4311" h="8875913">
                <a:moveTo>
                  <a:pt x="0" y="1056135"/>
                </a:moveTo>
                <a:cubicBezTo>
                  <a:pt x="395894" y="507773"/>
                  <a:pt x="374948" y="175430"/>
                  <a:pt x="808134" y="5880"/>
                </a:cubicBezTo>
                <a:cubicBezTo>
                  <a:pt x="1303713" y="-130323"/>
                  <a:pt x="1747451" y="2078801"/>
                  <a:pt x="1487583" y="8875913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7EA62B3E-5406-4673-86CD-B0755A80D4BC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Mairie de Bruges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</a:t>
            </a:r>
            <a:br>
              <a:rPr lang="fr-FR" sz="2200" b="1" dirty="0">
                <a:solidFill>
                  <a:srgbClr val="0077D4"/>
                </a:solidFill>
              </a:rPr>
            </a:br>
            <a:r>
              <a:rPr lang="fr-FR" sz="2200" b="1" dirty="0">
                <a:solidFill>
                  <a:srgbClr val="0077D4"/>
                </a:solidFill>
              </a:rPr>
              <a:t>Création d’un forage à l'Eocène centre</a:t>
            </a:r>
            <a:endParaRPr lang="fr-FR" altLang="fr-FR" sz="22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68750" y="1450273"/>
            <a:ext cx="3782822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Demande : 4 800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/an</a:t>
            </a:r>
          </a:p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Usages de l’eau : 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arrosage de 10 000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2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de pelouse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5CC2971-408B-4146-B943-767B89C3A140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Mairie de Bruges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</a:t>
            </a:r>
            <a:br>
              <a:rPr lang="fr-FR" sz="2200" b="1" dirty="0">
                <a:solidFill>
                  <a:srgbClr val="0077D4"/>
                </a:solidFill>
              </a:rPr>
            </a:br>
            <a:r>
              <a:rPr lang="fr-FR" sz="2200" b="1" dirty="0">
                <a:solidFill>
                  <a:srgbClr val="0077D4"/>
                </a:solidFill>
              </a:rPr>
              <a:t>Création d’un forage à l'Eocène centre</a:t>
            </a:r>
            <a:endParaRPr lang="fr-FR" altLang="fr-FR" sz="2200" b="1" i="1" dirty="0">
              <a:solidFill>
                <a:srgbClr val="0077D4"/>
              </a:solidFill>
            </a:endParaRPr>
          </a:p>
        </p:txBody>
      </p:sp>
      <p:pic>
        <p:nvPicPr>
          <p:cNvPr id="6" name="Image 5" descr="Une image contenant capture d’écran, texte&#10;&#10;Description générée automatiquement">
            <a:extLst>
              <a:ext uri="{FF2B5EF4-FFF2-40B4-BE49-F238E27FC236}">
                <a16:creationId xmlns:a16="http://schemas.microsoft.com/office/drawing/2014/main" id="{DFBE783B-C8E4-4F9B-8C04-9B6B7DB7E32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572" y="1450272"/>
            <a:ext cx="4965721" cy="500306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99CEE-E1C8-4BA0-B6E9-EB8AC00BA4BF}"/>
              </a:ext>
            </a:extLst>
          </p:cNvPr>
          <p:cNvSpPr/>
          <p:nvPr/>
        </p:nvSpPr>
        <p:spPr>
          <a:xfrm>
            <a:off x="3000652" y="2811478"/>
            <a:ext cx="1260630" cy="23969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Plio-quaternaire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FE8097-E15B-4328-B60A-9B20788751C5}"/>
              </a:ext>
            </a:extLst>
          </p:cNvPr>
          <p:cNvSpPr/>
          <p:nvPr/>
        </p:nvSpPr>
        <p:spPr>
          <a:xfrm>
            <a:off x="3000652" y="3045040"/>
            <a:ext cx="1260630" cy="23969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F8EC68-89BF-4F2B-8219-DFE7FD8B6F17}"/>
              </a:ext>
            </a:extLst>
          </p:cNvPr>
          <p:cNvSpPr/>
          <p:nvPr/>
        </p:nvSpPr>
        <p:spPr>
          <a:xfrm>
            <a:off x="3000652" y="3284738"/>
            <a:ext cx="1260630" cy="239697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Oligocène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C90711-7E68-4080-A42C-498EA026A419}"/>
              </a:ext>
            </a:extLst>
          </p:cNvPr>
          <p:cNvSpPr/>
          <p:nvPr/>
        </p:nvSpPr>
        <p:spPr>
          <a:xfrm>
            <a:off x="3000652" y="3524434"/>
            <a:ext cx="1260630" cy="183446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8EBD5B-B8B9-429B-A690-FBF897274006}"/>
              </a:ext>
            </a:extLst>
          </p:cNvPr>
          <p:cNvSpPr/>
          <p:nvPr/>
        </p:nvSpPr>
        <p:spPr>
          <a:xfrm>
            <a:off x="3000652" y="5358901"/>
            <a:ext cx="1260630" cy="1006388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Eocène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8AEE61E-3ED6-4ACB-BCD8-357AF59616D9}"/>
              </a:ext>
            </a:extLst>
          </p:cNvPr>
          <p:cNvSpPr txBox="1"/>
          <p:nvPr/>
        </p:nvSpPr>
        <p:spPr>
          <a:xfrm>
            <a:off x="1256102" y="3235309"/>
            <a:ext cx="14381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333399"/>
                </a:solidFill>
              </a:rPr>
              <a:t>Forage actuel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693FA5A-D273-4C89-B837-F4208B26194B}"/>
              </a:ext>
            </a:extLst>
          </p:cNvPr>
          <p:cNvSpPr txBox="1"/>
          <p:nvPr/>
        </p:nvSpPr>
        <p:spPr>
          <a:xfrm>
            <a:off x="5089049" y="1373917"/>
            <a:ext cx="2890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(forage situé à proximité dans le parc)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F4ACE58C-175A-4ED3-AFDA-9177254C3875}"/>
              </a:ext>
            </a:extLst>
          </p:cNvPr>
          <p:cNvCxnSpPr>
            <a:cxnSpLocks/>
            <a:stCxn id="3" idx="3"/>
            <a:endCxn id="2" idx="1"/>
          </p:cNvCxnSpPr>
          <p:nvPr/>
        </p:nvCxnSpPr>
        <p:spPr>
          <a:xfrm>
            <a:off x="2694285" y="3404586"/>
            <a:ext cx="306367" cy="1"/>
          </a:xfrm>
          <a:prstGeom prst="straightConnector1">
            <a:avLst/>
          </a:prstGeom>
          <a:ln>
            <a:solidFill>
              <a:srgbClr val="33339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C6FEEF98-D458-46C1-8F84-A7B99C814FC7}"/>
              </a:ext>
            </a:extLst>
          </p:cNvPr>
          <p:cNvSpPr txBox="1"/>
          <p:nvPr/>
        </p:nvSpPr>
        <p:spPr>
          <a:xfrm>
            <a:off x="986844" y="5692818"/>
            <a:ext cx="17074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333399"/>
                </a:solidFill>
              </a:rPr>
              <a:t>Forage envisagé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A48B5C5F-39E9-466E-A9EB-5FC8D447B563}"/>
              </a:ext>
            </a:extLst>
          </p:cNvPr>
          <p:cNvCxnSpPr>
            <a:cxnSpLocks/>
            <a:stCxn id="20" idx="3"/>
            <a:endCxn id="8" idx="1"/>
          </p:cNvCxnSpPr>
          <p:nvPr/>
        </p:nvCxnSpPr>
        <p:spPr>
          <a:xfrm>
            <a:off x="2694285" y="5862095"/>
            <a:ext cx="306367" cy="0"/>
          </a:xfrm>
          <a:prstGeom prst="straightConnector1">
            <a:avLst/>
          </a:prstGeom>
          <a:ln>
            <a:solidFill>
              <a:srgbClr val="33339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 Box 15">
            <a:extLst>
              <a:ext uri="{FF2B5EF4-FFF2-40B4-BE49-F238E27FC236}">
                <a16:creationId xmlns:a16="http://schemas.microsoft.com/office/drawing/2014/main" id="{DE229FBE-08C7-4518-801A-CFF90E01E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968" y="3850794"/>
            <a:ext cx="2425535" cy="1277273"/>
          </a:xfrm>
          <a:prstGeom prst="rect">
            <a:avLst/>
          </a:prstGeom>
          <a:solidFill>
            <a:schemeClr val="bg2"/>
          </a:solidFill>
          <a:ln>
            <a:solidFill>
              <a:srgbClr val="333399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Alternative :</a:t>
            </a:r>
          </a:p>
          <a:p>
            <a:pPr marL="285750" indent="-285750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traitement du fer  contenu dans l’eau du forage actuel</a:t>
            </a:r>
          </a:p>
        </p:txBody>
      </p:sp>
    </p:spTree>
    <p:extLst>
      <p:ext uri="{BB962C8B-B14F-4D97-AF65-F5344CB8AC3E}">
        <p14:creationId xmlns:p14="http://schemas.microsoft.com/office/powerpoint/2010/main" val="3758295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42951" y="1357507"/>
            <a:ext cx="30364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 d’avis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24873" y="1780753"/>
            <a:ext cx="8312727" cy="410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l’unité de gestion concernée, à savoir l’Eocène centre déficitaire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l’usage prévu, à savoir l’arrosage d’espace verts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l’absence de démonstration de l’absence de solutions alternatives acceptables et notamment la solution qui consisterait à traiter l’eau ferrugineuse issue du premier forage à l’Oligocène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dispositions de la Règle n°1 du SAGE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 ce malgré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cohérence entre le besoin et la demande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création d'un forage à l’Eocène centre pour l'usage prévu s'avère :</a:t>
            </a:r>
          </a:p>
          <a:p>
            <a:pPr marL="742950" lvl="1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non compatible avec le SAGE Nappes profondes de Gironde ;</a:t>
            </a:r>
          </a:p>
          <a:p>
            <a:pPr marL="742950" lvl="1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non conforme à son Règlement.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423C7618-0B82-4C73-9372-05B6C80F1073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Mairie de Bruges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</a:t>
            </a:r>
            <a:br>
              <a:rPr lang="fr-FR" sz="2200" b="1" dirty="0">
                <a:solidFill>
                  <a:srgbClr val="0077D4"/>
                </a:solidFill>
              </a:rPr>
            </a:br>
            <a:r>
              <a:rPr lang="fr-FR" sz="2200" b="1" dirty="0">
                <a:solidFill>
                  <a:srgbClr val="0077D4"/>
                </a:solidFill>
              </a:rPr>
              <a:t>Création d’un forage à l'Eocène centre</a:t>
            </a:r>
            <a:endParaRPr lang="fr-FR" altLang="fr-FR" sz="22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327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1622</TotalTime>
  <Words>277</Words>
  <Application>Microsoft Office PowerPoint</Application>
  <PresentationFormat>Affichage à l'écran (4:3)</PresentationFormat>
  <Paragraphs>44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Gill Sans MT</vt:lpstr>
      <vt:lpstr>Trebuchet MS</vt:lpstr>
      <vt:lpstr>Thème1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Alexis Lafficher</cp:lastModifiedBy>
  <cp:revision>96</cp:revision>
  <dcterms:created xsi:type="dcterms:W3CDTF">2018-06-11T08:02:18Z</dcterms:created>
  <dcterms:modified xsi:type="dcterms:W3CDTF">2020-02-17T09:16:13Z</dcterms:modified>
</cp:coreProperties>
</file>