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440" r:id="rId2"/>
    <p:sldId id="719" r:id="rId3"/>
    <p:sldId id="525" r:id="rId4"/>
    <p:sldId id="538" r:id="rId5"/>
    <p:sldId id="531" r:id="rId6"/>
    <p:sldId id="728" r:id="rId7"/>
    <p:sldId id="729" r:id="rId8"/>
    <p:sldId id="722" r:id="rId9"/>
    <p:sldId id="723" r:id="rId10"/>
    <p:sldId id="724" r:id="rId11"/>
    <p:sldId id="725" r:id="rId12"/>
    <p:sldId id="726" r:id="rId13"/>
    <p:sldId id="727" r:id="rId1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B9B9DC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04/02/2020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04/02/2020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686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53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663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163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5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263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87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735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032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11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369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04/02/2020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Programme d’actions 2020</a:t>
            </a:r>
            <a:br>
              <a:rPr lang="fr-FR" sz="3200" dirty="0"/>
            </a:br>
            <a:endParaRPr lang="fr-FR" sz="3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17 février 2020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400" b="1" i="1" dirty="0">
                <a:solidFill>
                  <a:srgbClr val="0077D4"/>
                </a:solidFill>
              </a:rPr>
              <a:t>Remarques préliminaires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95536" y="1772816"/>
            <a:ext cx="835292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programme proposé est composé :</a:t>
            </a:r>
          </a:p>
          <a:p>
            <a:pPr marL="342900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d'actions relevant de ses missions propres du SMEGREG ;</a:t>
            </a:r>
          </a:p>
          <a:p>
            <a:pPr marL="342900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d'études et d'actions prévues par le SAGE Nappes profondes ou demandées par la CLE.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Ses actions peuvent être réalisées en interne ou nécessiter des externalisations.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Certaines sont ponctuelles, mais peuvent se dérouler sur plusieurs exercices, d'autres sont récurrentes.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9260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SMEGREG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Opérations déjà engagées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21625"/>
            <a:ext cx="864096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Faisabilité d'un champ captant au Cénomanien du sud Gironde pour substitution de ressource </a:t>
            </a: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(468 k€)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Recherche de ressources mobilisables à l’est du département de la Gironde </a:t>
            </a: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(120 k€)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Recherches de ressources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Contrat de substitution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(Construction d'une base de données des diagnostics de forage)</a:t>
            </a:r>
            <a:endParaRPr lang="fr-FR" altLang="fr-FR" sz="36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97794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Cénomanien du sud Gironde</a:t>
            </a: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08951" y="3933056"/>
            <a:ext cx="8282464" cy="220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2075" lvl="2" algn="just">
              <a:spcBef>
                <a:spcPts val="1800"/>
              </a:spcBef>
              <a:buClr>
                <a:schemeClr val="accent2"/>
              </a:buClr>
              <a:buSzPct val="100000"/>
              <a:tabLst>
                <a:tab pos="92075" algn="l"/>
              </a:tabLst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Poursuite en 2020 sur le volet modélisation hydrogéologique (BRGM) :</a:t>
            </a:r>
          </a:p>
          <a:p>
            <a:pPr marL="1257300" lvl="3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consolidation des connaissances dans un modèle géologique</a:t>
            </a:r>
          </a:p>
          <a:p>
            <a:pPr marL="1257300" lvl="3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construction d'un modèle hydrogéologie conceptuel</a:t>
            </a:r>
          </a:p>
          <a:p>
            <a:pPr marL="1257300" lvl="3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150 000 € HT pour 2020 dont 120 000 € HT pour le SMEGREG</a:t>
            </a:r>
          </a:p>
          <a:p>
            <a:pPr marL="914400" lvl="3" algn="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(aide agence attendue 55%)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94F949D3-1394-4EB4-A26D-472E7F041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32" b="23714"/>
          <a:stretch/>
        </p:blipFill>
        <p:spPr bwMode="auto">
          <a:xfrm>
            <a:off x="640063" y="1406561"/>
            <a:ext cx="8140589" cy="1975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9381D0-4E2D-41DB-A107-C7539FF58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814" y="1511676"/>
            <a:ext cx="8033086" cy="214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248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16632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Recherche de ressources mobilisables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à l’est du département de la Gironde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183639" y="1412776"/>
            <a:ext cx="5324466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6213" indent="-176213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Objectif : identifier, analyser et caractériser les ressources de substitution pour l’AEP</a:t>
            </a:r>
          </a:p>
          <a:p>
            <a:pPr marL="176213" indent="-176213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Prestataire retenu : ANTEA</a:t>
            </a:r>
          </a:p>
          <a:p>
            <a:pPr marL="176213" indent="-176213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Programme :</a:t>
            </a:r>
          </a:p>
          <a:p>
            <a:pPr marL="800100" lvl="1" indent="-342900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et bibliographie</a:t>
            </a:r>
          </a:p>
          <a:p>
            <a:pPr marL="800100" lvl="1" indent="-342900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Caractérisation de la ressource</a:t>
            </a:r>
          </a:p>
          <a:p>
            <a:pPr marL="800100" lvl="1" indent="-342900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Contraintes techniques et estimation des coûts</a:t>
            </a:r>
          </a:p>
          <a:p>
            <a:pPr marL="800100" lvl="1" indent="-342900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Synthèse et propositions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Priorité donnée aux 5 syndicats membres du SMEGREG</a:t>
            </a:r>
          </a:p>
          <a:p>
            <a:pPr marL="285750" indent="-285750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Planning : conclusions au 3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ème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trimestre 2020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9CC60274-5443-41A4-A9A9-F598F3A9B6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502253"/>
            <a:ext cx="3524266" cy="500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4136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Recherches de ressources nouvelles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pour substitution et/ou dilution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38008" y="1444582"/>
            <a:ext cx="7994432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1"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Sollicitations classées par priorité – type de réponse :</a:t>
            </a:r>
          </a:p>
          <a:p>
            <a:pPr marL="3429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SIAEP de Bassanne Dropt Garonne : prospection à l'Oligocène sous maîtrise d'ouvrage directe par le SMEGREG – 170 000 € TTC – AEAG 55% du coût HT</a:t>
            </a:r>
          </a:p>
          <a:p>
            <a:pPr marL="3429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SIAEP de Targon : appui technique (à la demande du SIAEP) pour une prospection à l'Oligocène</a:t>
            </a:r>
          </a:p>
          <a:p>
            <a:pPr marL="3429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SIEA de Castets en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Dorthe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: prospection sous maîtrise d'ouvrage directe par le SMEGREG – projet à préciser (cible et localisation – étude en cours)</a:t>
            </a:r>
          </a:p>
          <a:p>
            <a:pPr marL="3429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SIAEP du Cubzadais Fronsadais : appui technique (souhait  SIAEP) pour une prospection à l'Eocène nord</a:t>
            </a:r>
          </a:p>
          <a:p>
            <a:pPr marL="3429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SIAEPA de Castelnau de Médoc : appui technique uniquement pour prospection à l'Oligocène car aléa très faible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69524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Recherches de ressources nouvelles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pour substitution et/ou dilution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38008" y="1444582"/>
            <a:ext cx="7994432" cy="472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1"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Classement et type de réponse sur la base des critères ci-avant :</a:t>
            </a:r>
          </a:p>
          <a:p>
            <a:pPr marL="3429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 startAt="8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SIEA du Sud Bazadais – appui technique pour prospection au Miocène pour dilution</a:t>
            </a:r>
          </a:p>
          <a:p>
            <a:pPr marL="3429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 startAt="8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SIEA du sud Bazadais - appui technique (intervention GAAO hors partenariat) pour prospection au Miocène pour remplacement forage</a:t>
            </a:r>
          </a:p>
          <a:p>
            <a:pPr marL="3429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 startAt="8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Bassens : appui technique pour forage arrosage terrains de sport avec étude possibilité intervention GAAO</a:t>
            </a:r>
          </a:p>
          <a:p>
            <a:pPr marL="3429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 startAt="8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Sainte Hélène : appui technique pour forage arrosage terrains de sport avec étude possibilité intervention GAAO</a:t>
            </a:r>
          </a:p>
          <a:p>
            <a:pPr marL="3429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 startAt="8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Sablons : appui technique avec étude possibilité intervention GAAO</a:t>
            </a:r>
          </a:p>
          <a:p>
            <a:pPr marL="3429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 startAt="8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Saint Denis de Pile : appui technique avec étude possibilité intervention GAAO</a:t>
            </a:r>
          </a:p>
          <a:p>
            <a:pPr marL="3429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 startAt="8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24303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Accompagnement des substitutions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Actualisation du schéma de substitution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74784" y="1412776"/>
            <a:ext cx="7994432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1"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Parmi les engament inscrits dans le contrat de substitution relatif au champ captant des landes du Médoc figure l'actualisation, dès 2020, du schéma de substitution arrêté en janvier 2017.</a:t>
            </a:r>
          </a:p>
          <a:p>
            <a:pPr marL="0" lvl="1"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:</a:t>
            </a:r>
          </a:p>
          <a:p>
            <a:pPr marL="342900" lvl="1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grande partie en interne</a:t>
            </a:r>
          </a:p>
          <a:p>
            <a:pPr marL="342900" lvl="1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nécessite intervention de bureau d'études pour vérifier la fonctionnalité hydraulique et le dimensionnement des aménagements proposés pour le transfert d'eau</a:t>
            </a:r>
          </a:p>
          <a:p>
            <a:pPr marL="3429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Symbol" panose="05050102010706020507" pitchFamily="18" charset="2"/>
              <a:buChar char="Þ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50 000 € HT (aide attendue de l'Agence 55% de ce montant)</a:t>
            </a:r>
          </a:p>
          <a:p>
            <a:pPr marL="0" lvl="1" algn="just">
              <a:spcBef>
                <a:spcPts val="12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0" lvl="1"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i="1" dirty="0" err="1">
                <a:solidFill>
                  <a:srgbClr val="333399"/>
                </a:solidFill>
                <a:latin typeface="Trebuchet MS" panose="020B0603020202020204" pitchFamily="34" charset="0"/>
              </a:rPr>
              <a:t>Rq</a:t>
            </a:r>
            <a:r>
              <a:rPr lang="fr-FR" altLang="fr-FR" i="1" dirty="0">
                <a:solidFill>
                  <a:srgbClr val="333399"/>
                </a:solidFill>
                <a:latin typeface="Trebuchet MS" panose="020B0603020202020204" pitchFamily="34" charset="0"/>
              </a:rPr>
              <a:t> : action pouvant également se rattacher aux missions du secrétariat de la CLE et plus particulièrement aux dispositions 46 et 47 du SAGE relatives à la mise en œuvre des projets de substitution.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21189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CLE / SAGE Nappes profondes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Actions récurrentes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6" name="Image 5" descr="SAGE logo Quad.jpg">
            <a:extLst>
              <a:ext uri="{FF2B5EF4-FFF2-40B4-BE49-F238E27FC236}">
                <a16:creationId xmlns:a16="http://schemas.microsoft.com/office/drawing/2014/main" id="{CBF604DA-BB34-4712-9128-959DD65F63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48680"/>
            <a:ext cx="1944216" cy="524672"/>
          </a:xfrm>
          <a:prstGeom prst="rect">
            <a:avLst/>
          </a:prstGeom>
        </p:spPr>
      </p:pic>
      <p:sp>
        <p:nvSpPr>
          <p:cNvPr id="8" name="Text Box 15">
            <a:extLst>
              <a:ext uri="{FF2B5EF4-FFF2-40B4-BE49-F238E27FC236}">
                <a16:creationId xmlns:a16="http://schemas.microsoft.com/office/drawing/2014/main" id="{D707BA6E-9A71-4304-9847-1067CEEA8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370087"/>
            <a:ext cx="8352928" cy="4578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Actions récurrentes de sensibilisation, d'information, de formation (D38) :</a:t>
            </a:r>
          </a:p>
          <a:p>
            <a:pPr marL="285750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programme d'actions pédagogiques en milieu scolaire "l'eau, un enjeu majeur pour le département de la Gironde" (30 000 € - aide attendue de l'Agence de l'eau 50% du HT soit 15 000 €)</a:t>
            </a:r>
          </a:p>
          <a:p>
            <a:pPr marL="285750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réseau des Espaces info économie d'eau (90 000 € TTC – aide attendue de l'Agence de l'eau 50% du HT soit 45 000 €)</a:t>
            </a:r>
          </a:p>
          <a:p>
            <a:pPr marL="285750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diverses opérations de sensibilisation, création de supports d'information ou de supports pédagogiques (30 000 € TTC – aide attendue de l'Agence de l'eau 50% du HT soit 12 500 €)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Tableau de bord (D98) :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tableau de bord est élaboré en interne et son édition, numérique pour l'essentiel, ne donne pas lieu à externalisation</a:t>
            </a:r>
          </a:p>
        </p:txBody>
      </p:sp>
    </p:spTree>
    <p:extLst>
      <p:ext uri="{BB962C8B-B14F-4D97-AF65-F5344CB8AC3E}">
        <p14:creationId xmlns:p14="http://schemas.microsoft.com/office/powerpoint/2010/main" val="107729955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CLE / SAGE Nappes profondes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Actions engagées dans un exercice précédent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6" name="Image 5" descr="SAGE logo Quad.jpg">
            <a:extLst>
              <a:ext uri="{FF2B5EF4-FFF2-40B4-BE49-F238E27FC236}">
                <a16:creationId xmlns:a16="http://schemas.microsoft.com/office/drawing/2014/main" id="{CBF604DA-BB34-4712-9128-959DD65F63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48680"/>
            <a:ext cx="1944216" cy="524672"/>
          </a:xfrm>
          <a:prstGeom prst="rect">
            <a:avLst/>
          </a:prstGeom>
        </p:spPr>
      </p:pic>
      <p:sp>
        <p:nvSpPr>
          <p:cNvPr id="8" name="Text Box 15">
            <a:extLst>
              <a:ext uri="{FF2B5EF4-FFF2-40B4-BE49-F238E27FC236}">
                <a16:creationId xmlns:a16="http://schemas.microsoft.com/office/drawing/2014/main" id="{D707BA6E-9A71-4304-9847-1067CEEA8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430074"/>
            <a:ext cx="8352928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Poursuite d'actions engagées lors d'exercices précédents :</a:t>
            </a:r>
          </a:p>
          <a:p>
            <a:pPr marL="285750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modification du SAGE : délimitation des zones nord zone et centre suite à une fusion de communes (Disposition 1 du SAGE - Unités de gestion) ;</a:t>
            </a:r>
          </a:p>
          <a:p>
            <a:pPr marL="285750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modification du SAGE : révision des Volumes maximum prélevables (VMPO) pour les unités de gestion Nord et Littoral (D4 du SAGE) ;</a:t>
            </a:r>
          </a:p>
          <a:p>
            <a:pPr marL="285750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phase 4 de l'élaboration de l'Atlas des zones à enjeux aval (D6) ;</a:t>
            </a:r>
          </a:p>
          <a:p>
            <a:pPr marL="285750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étude sur l'origine et les usages de l'eau dans les centrales à béton (D22 - Connaissance des usages) ;</a:t>
            </a:r>
          </a:p>
          <a:p>
            <a:pPr marL="285750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du besoin en ressources de substitution (D40) ;</a:t>
            </a:r>
          </a:p>
          <a:p>
            <a:pPr marL="285750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évaluation de l'état du parc d'ouvrages existants et programme de réhabilitation (D74) ;</a:t>
            </a:r>
          </a:p>
          <a:p>
            <a:pPr marL="285750" indent="-28575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carte de vulnérabilité des nappes du SAGE (D76)</a:t>
            </a:r>
          </a:p>
        </p:txBody>
      </p:sp>
    </p:spTree>
    <p:extLst>
      <p:ext uri="{BB962C8B-B14F-4D97-AF65-F5344CB8AC3E}">
        <p14:creationId xmlns:p14="http://schemas.microsoft.com/office/powerpoint/2010/main" val="93400814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CLE / SAGE Nappes profondes</a:t>
            </a:r>
            <a:br>
              <a:rPr lang="fr-FR" altLang="fr-FR" sz="2400" b="1" dirty="0">
                <a:solidFill>
                  <a:srgbClr val="0077D4"/>
                </a:solidFill>
              </a:rPr>
            </a:br>
            <a:r>
              <a:rPr lang="fr-FR" altLang="fr-FR" sz="2400" b="1" dirty="0">
                <a:solidFill>
                  <a:srgbClr val="0077D4"/>
                </a:solidFill>
              </a:rPr>
              <a:t>Actions nouvelles</a:t>
            </a:r>
            <a:endParaRPr lang="fr-FR" altLang="fr-FR" sz="20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6" name="Image 5" descr="SAGE logo Quad.jpg">
            <a:extLst>
              <a:ext uri="{FF2B5EF4-FFF2-40B4-BE49-F238E27FC236}">
                <a16:creationId xmlns:a16="http://schemas.microsoft.com/office/drawing/2014/main" id="{CBF604DA-BB34-4712-9128-959DD65F63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48680"/>
            <a:ext cx="1944216" cy="524672"/>
          </a:xfrm>
          <a:prstGeom prst="rect">
            <a:avLst/>
          </a:prstGeom>
        </p:spPr>
      </p:pic>
      <p:sp>
        <p:nvSpPr>
          <p:cNvPr id="8" name="Text Box 15">
            <a:extLst>
              <a:ext uri="{FF2B5EF4-FFF2-40B4-BE49-F238E27FC236}">
                <a16:creationId xmlns:a16="http://schemas.microsoft.com/office/drawing/2014/main" id="{D707BA6E-9A71-4304-9847-1067CEEA8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772816"/>
            <a:ext cx="8352928" cy="414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Origine et usages de l'eau dans les châteaux viticoles, les caves coopératives et les usines d'embouteillage, actions prioritaires pour l'optimisation des usages (D18 et 22) : 120 000 € HT (aide agence attendue à hauteur de 55%)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Influence de la croissance démographique sur le linéaire des réseaux de distribution et influence sur les volumes de pertes en distribution (D40) : </a:t>
            </a:r>
          </a:p>
          <a:p>
            <a:pPr algn="just"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				25 000 € HT (aide Agence attendue 55%) 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Définition de seuils performances en ILP pour les services à forte densité de branchement (D27 et D28) : extension de la grille d'évaluation des performances des réseaux à partir de l'ILP aux densités de branchement supérieur à 45 abonnés/km : 25 000 € HT (aide Agence attendue 55%)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24957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0BD262B-30BE-4E6F-9E8F-385C78BE8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u="sng" dirty="0"/>
              <a:t>Actions SMEGREG (aide agence attendue entre parenthèses) :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Cénomanien du sud Gironde : modèle hydrogéologique : 120 000 € HT (55%)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forage de substitution SIAEP de Bassanne Dropt Garonne 142 000 € HT (55%)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forage de substitution SIEA de Castets en </a:t>
            </a:r>
            <a:r>
              <a:rPr lang="fr-FR" dirty="0" err="1"/>
              <a:t>Dorthe</a:t>
            </a:r>
            <a:r>
              <a:rPr lang="fr-FR" dirty="0"/>
              <a:t> : coût à préciser (55%)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actualisation Schéma opérationnel de substitution : 50 000 € HT (55%)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61BE31-9C30-41F8-BC4A-CA438038D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028F1B5-37F7-4F0B-84E6-D956C0287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Récapitulatif des actions du programme</a:t>
            </a:r>
            <a:br>
              <a:rPr lang="fr-FR" dirty="0"/>
            </a:br>
            <a:r>
              <a:rPr lang="fr-FR" dirty="0"/>
              <a:t>nécessitant une externalisation</a:t>
            </a:r>
          </a:p>
        </p:txBody>
      </p:sp>
    </p:spTree>
    <p:extLst>
      <p:ext uri="{BB962C8B-B14F-4D97-AF65-F5344CB8AC3E}">
        <p14:creationId xmlns:p14="http://schemas.microsoft.com/office/powerpoint/2010/main" val="1454082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0BD262B-30BE-4E6F-9E8F-385C78BE8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484784"/>
            <a:ext cx="8435280" cy="44512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u="sng" dirty="0"/>
              <a:t>Actions SAGE / CLE (aide agence attendue entre parenthèses) :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programme d'actions pédagogiques en milieu scolaire "l'eau, un enjeu majeur pour le département de la Gironde" : 30 000 € HT (55%) ;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réseau des Espaces info économie d'eau : 90 000 € HT (55%) ;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diverses opérations de sensibilisation, création de supports d'information ou de supports pédagogiques : 25 000 € HT (55%)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origine et usages de l'eau dans les châteaux viticoles, les caves coopératives et les usines d'embouteillage, actions prioritaires pour l'optimisation des usages : 120 000 € HT (55%)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influence croissance démographique linéaire des réseaux et sur volumes de pertes : 25 000 € HT (55%) ;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seuils ILP pour les services à forte densité de branchement : 25 000 € HT (55%)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61BE31-9C30-41F8-BC4A-CA438038D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028F1B5-37F7-4F0B-84E6-D956C0287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Récapitulatif des actions du programme</a:t>
            </a:r>
            <a:br>
              <a:rPr lang="fr-FR" dirty="0"/>
            </a:br>
            <a:r>
              <a:rPr lang="fr-FR" dirty="0"/>
              <a:t>nécessitant une externalisation</a:t>
            </a:r>
          </a:p>
        </p:txBody>
      </p:sp>
    </p:spTree>
    <p:extLst>
      <p:ext uri="{BB962C8B-B14F-4D97-AF65-F5344CB8AC3E}">
        <p14:creationId xmlns:p14="http://schemas.microsoft.com/office/powerpoint/2010/main" val="2587454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5010</TotalTime>
  <Words>1286</Words>
  <Application>Microsoft Office PowerPoint</Application>
  <PresentationFormat>Affichage à l'écran (4:3)</PresentationFormat>
  <Paragraphs>117</Paragraphs>
  <Slides>13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Symbol</vt:lpstr>
      <vt:lpstr>Trebuchet MS</vt:lpstr>
      <vt:lpstr>Wingdings</vt:lpstr>
      <vt:lpstr>Office Theme</vt:lpstr>
      <vt:lpstr>Programme d’actions 2020 </vt:lpstr>
      <vt:lpstr>Remarques préliminaires</vt:lpstr>
      <vt:lpstr>SMEGREG Opérations déjà engagées</vt:lpstr>
      <vt:lpstr>Cénomanien du sud Gironde</vt:lpstr>
      <vt:lpstr>Recherche de ressources mobilisables à l’est du département de la Gironde</vt:lpstr>
      <vt:lpstr>Recherches de ressources nouvelles pour substitution et/ou dilution</vt:lpstr>
      <vt:lpstr>Recherches de ressources nouvelles pour substitution et/ou dilution</vt:lpstr>
      <vt:lpstr>Accompagnement des substitutions Actualisation du schéma de substitution</vt:lpstr>
      <vt:lpstr>CLE / SAGE Nappes profondes Actions récurrentes</vt:lpstr>
      <vt:lpstr>CLE / SAGE Nappes profondes Actions engagées dans un exercice précédent</vt:lpstr>
      <vt:lpstr>CLE / SAGE Nappes profondes Actions nouvelles</vt:lpstr>
      <vt:lpstr>Récapitulatif des actions du programme nécessitant une externalisation</vt:lpstr>
      <vt:lpstr>Récapitulatif des actions du programme nécessitant une externalisation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300</cp:revision>
  <cp:lastPrinted>2020-01-21T08:23:33Z</cp:lastPrinted>
  <dcterms:created xsi:type="dcterms:W3CDTF">2015-09-15T19:44:09Z</dcterms:created>
  <dcterms:modified xsi:type="dcterms:W3CDTF">2020-02-04T15:06:20Z</dcterms:modified>
</cp:coreProperties>
</file>