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4"/>
  </p:notesMasterIdLst>
  <p:handoutMasterIdLst>
    <p:handoutMasterId r:id="rId15"/>
  </p:handoutMasterIdLst>
  <p:sldIdLst>
    <p:sldId id="449" r:id="rId2"/>
    <p:sldId id="444" r:id="rId3"/>
    <p:sldId id="450" r:id="rId4"/>
    <p:sldId id="462" r:id="rId5"/>
    <p:sldId id="455" r:id="rId6"/>
    <p:sldId id="456" r:id="rId7"/>
    <p:sldId id="452" r:id="rId8"/>
    <p:sldId id="464" r:id="rId9"/>
    <p:sldId id="465" r:id="rId10"/>
    <p:sldId id="453" r:id="rId11"/>
    <p:sldId id="466" r:id="rId12"/>
    <p:sldId id="467" r:id="rId13"/>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64" autoAdjust="0"/>
    <p:restoredTop sz="94660"/>
  </p:normalViewPr>
  <p:slideViewPr>
    <p:cSldViewPr>
      <p:cViewPr varScale="1">
        <p:scale>
          <a:sx n="104" d="100"/>
          <a:sy n="104" d="100"/>
        </p:scale>
        <p:origin x="1734" y="108"/>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04/02/2020</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04/02/2020</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04/02/2020</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1340768"/>
            <a:ext cx="7772400" cy="2304256"/>
          </a:xfrm>
        </p:spPr>
        <p:txBody>
          <a:bodyPr/>
          <a:lstStyle/>
          <a:p>
            <a:r>
              <a:rPr lang="fr-FR" dirty="0">
                <a:solidFill>
                  <a:srgbClr val="0070C0"/>
                </a:solidFill>
              </a:rPr>
              <a:t>Rapport d'activité SMEGREG 2019</a:t>
            </a:r>
          </a:p>
        </p:txBody>
      </p:sp>
      <p:sp>
        <p:nvSpPr>
          <p:cNvPr id="5" name="Sous-titre 2"/>
          <p:cNvSpPr>
            <a:spLocks noGrp="1"/>
          </p:cNvSpPr>
          <p:nvPr>
            <p:ph type="subTitle" idx="1"/>
          </p:nvPr>
        </p:nvSpPr>
        <p:spPr>
          <a:xfrm>
            <a:off x="1637892" y="3886200"/>
            <a:ext cx="6400800" cy="784239"/>
          </a:xfrm>
        </p:spPr>
        <p:txBody>
          <a:bodyPr>
            <a:normAutofit lnSpcReduction="10000"/>
          </a:bodyPr>
          <a:lstStyle/>
          <a:p>
            <a:r>
              <a:rPr lang="fr-FR" dirty="0"/>
              <a:t>Commission locale de l'eau</a:t>
            </a:r>
          </a:p>
          <a:p>
            <a:r>
              <a:rPr lang="fr-FR" dirty="0"/>
              <a:t>Réunion du 17 février 2020</a:t>
            </a:r>
          </a:p>
        </p:txBody>
      </p:sp>
    </p:spTree>
    <p:extLst>
      <p:ext uri="{BB962C8B-B14F-4D97-AF65-F5344CB8AC3E}">
        <p14:creationId xmlns:p14="http://schemas.microsoft.com/office/powerpoint/2010/main" val="108079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Bilan synthétique de l'activité 2019</a:t>
            </a:r>
          </a:p>
        </p:txBody>
      </p:sp>
      <p:sp>
        <p:nvSpPr>
          <p:cNvPr id="4" name="Text Box 15"/>
          <p:cNvSpPr txBox="1">
            <a:spLocks noChangeArrowheads="1"/>
          </p:cNvSpPr>
          <p:nvPr/>
        </p:nvSpPr>
        <p:spPr bwMode="auto">
          <a:xfrm>
            <a:off x="357988" y="1882423"/>
            <a:ext cx="8390476"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000" dirty="0">
                <a:solidFill>
                  <a:srgbClr val="0077D4"/>
                </a:solidFill>
                <a:latin typeface="+mj-lt"/>
              </a:rPr>
              <a:t>Le présent bilan est tout d'abord destiné aux membres du SMEGREG et de la CLE.</a:t>
            </a:r>
          </a:p>
          <a:p>
            <a:pPr>
              <a:spcBef>
                <a:spcPts val="1200"/>
              </a:spcBef>
            </a:pPr>
            <a:r>
              <a:rPr lang="fr-FR" sz="2000" dirty="0">
                <a:solidFill>
                  <a:srgbClr val="0077D4"/>
                </a:solidFill>
                <a:latin typeface="+mj-lt"/>
              </a:rPr>
              <a:t>Il rend compte :</a:t>
            </a:r>
          </a:p>
          <a:p>
            <a:pPr marL="800100" lvl="1" indent="-342900">
              <a:spcBef>
                <a:spcPts val="1200"/>
              </a:spcBef>
              <a:buClr>
                <a:schemeClr val="accent6">
                  <a:lumMod val="75000"/>
                </a:schemeClr>
              </a:buClr>
              <a:buFont typeface="Arial" panose="020B0604020202020204" pitchFamily="34" charset="0"/>
              <a:buChar char="•"/>
            </a:pPr>
            <a:r>
              <a:rPr lang="fr-FR" sz="2000" dirty="0">
                <a:solidFill>
                  <a:srgbClr val="0077D4"/>
                </a:solidFill>
                <a:latin typeface="+mj-lt"/>
              </a:rPr>
              <a:t>de l'activité de la CLE ;</a:t>
            </a:r>
          </a:p>
          <a:p>
            <a:pPr marL="800100" lvl="1" indent="-342900">
              <a:spcBef>
                <a:spcPts val="1200"/>
              </a:spcBef>
              <a:buClr>
                <a:schemeClr val="accent6">
                  <a:lumMod val="75000"/>
                </a:schemeClr>
              </a:buClr>
              <a:buFont typeface="Arial" panose="020B0604020202020204" pitchFamily="34" charset="0"/>
              <a:buChar char="•"/>
            </a:pPr>
            <a:r>
              <a:rPr lang="fr-FR" sz="2000" dirty="0">
                <a:solidFill>
                  <a:srgbClr val="0077D4"/>
                </a:solidFill>
                <a:latin typeface="+mj-lt"/>
              </a:rPr>
              <a:t>de l'activité propre du SMEGREG ;</a:t>
            </a:r>
          </a:p>
          <a:p>
            <a:pPr marL="800100" lvl="1" indent="-342900">
              <a:spcBef>
                <a:spcPts val="1200"/>
              </a:spcBef>
              <a:buClr>
                <a:schemeClr val="accent6">
                  <a:lumMod val="75000"/>
                </a:schemeClr>
              </a:buClr>
              <a:buFont typeface="Arial" panose="020B0604020202020204" pitchFamily="34" charset="0"/>
              <a:buChar char="•"/>
            </a:pPr>
            <a:r>
              <a:rPr lang="fr-FR" sz="2000" dirty="0">
                <a:solidFill>
                  <a:srgbClr val="0077D4"/>
                </a:solidFill>
                <a:latin typeface="+mj-lt"/>
              </a:rPr>
              <a:t>de ses missions pour le compte de la CLE du SAGE Nappes profondes de Gironde.</a:t>
            </a:r>
          </a:p>
          <a:p>
            <a:pPr>
              <a:spcBef>
                <a:spcPts val="1200"/>
              </a:spcBef>
            </a:pPr>
            <a:r>
              <a:rPr lang="fr-FR" sz="2000" dirty="0">
                <a:solidFill>
                  <a:srgbClr val="0077D4"/>
                </a:solidFill>
                <a:latin typeface="+mj-lt"/>
              </a:rPr>
              <a:t>Ce bilan retrace en priorité les opérations engagées en 2019.</a:t>
            </a:r>
            <a:endParaRPr lang="fr-FR" altLang="fr-FR" dirty="0">
              <a:solidFill>
                <a:srgbClr val="0077D4"/>
              </a:solidFill>
              <a:latin typeface="+mj-lt"/>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Tree>
    <p:extLst>
      <p:ext uri="{BB962C8B-B14F-4D97-AF65-F5344CB8AC3E}">
        <p14:creationId xmlns:p14="http://schemas.microsoft.com/office/powerpoint/2010/main" val="1628614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5"/>
          <p:cNvSpPr txBox="1">
            <a:spLocks noChangeArrowheads="1"/>
          </p:cNvSpPr>
          <p:nvPr/>
        </p:nvSpPr>
        <p:spPr bwMode="auto">
          <a:xfrm>
            <a:off x="107504" y="1484784"/>
            <a:ext cx="4752528" cy="432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000" b="1" u="sng" dirty="0">
                <a:solidFill>
                  <a:srgbClr val="0077D4"/>
                </a:solidFill>
                <a:latin typeface="+mj-lt"/>
              </a:rPr>
              <a:t>SMEGREG :</a:t>
            </a:r>
          </a:p>
          <a:p>
            <a:pPr>
              <a:spcBef>
                <a:spcPts val="1800"/>
              </a:spcBef>
              <a:buClr>
                <a:srgbClr val="FE5000"/>
              </a:buClr>
              <a:buSzPct val="150000"/>
            </a:pPr>
            <a:r>
              <a:rPr lang="fr-FR" sz="2000" dirty="0">
                <a:solidFill>
                  <a:srgbClr val="0077D4"/>
                </a:solidFill>
                <a:latin typeface="+mj-lt"/>
              </a:rPr>
              <a:t>Entrées de trois nouveaux membres (arrêté préfectoral du 30/12/2019) :</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000" dirty="0">
                <a:solidFill>
                  <a:srgbClr val="0077D4"/>
                </a:solidFill>
                <a:latin typeface="Trebuchet MS" panose="020B0603020202020204" pitchFamily="34" charset="0"/>
              </a:rPr>
              <a:t>SIAEPA de Castets en </a:t>
            </a:r>
            <a:r>
              <a:rPr lang="fr-FR" altLang="fr-FR" sz="2000" dirty="0" err="1">
                <a:solidFill>
                  <a:srgbClr val="0077D4"/>
                </a:solidFill>
                <a:latin typeface="Trebuchet MS" panose="020B0603020202020204" pitchFamily="34" charset="0"/>
              </a:rPr>
              <a:t>Dorthe</a:t>
            </a:r>
            <a:endParaRPr lang="fr-FR" altLang="fr-FR" sz="2000" dirty="0">
              <a:solidFill>
                <a:srgbClr val="0077D4"/>
              </a:solidFill>
              <a:latin typeface="Trebuchet MS" panose="020B0603020202020204" pitchFamily="34" charset="0"/>
            </a:endParaRP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000" dirty="0">
                <a:solidFill>
                  <a:srgbClr val="0077D4"/>
                </a:solidFill>
                <a:latin typeface="Trebuchet MS" panose="020B0603020202020204" pitchFamily="34" charset="0"/>
              </a:rPr>
              <a:t>SIAEPA de </a:t>
            </a:r>
            <a:r>
              <a:rPr lang="fr-FR" altLang="fr-FR" sz="2000" dirty="0" err="1">
                <a:solidFill>
                  <a:srgbClr val="0077D4"/>
                </a:solidFill>
                <a:latin typeface="Trebuchet MS" panose="020B0603020202020204" pitchFamily="34" charset="0"/>
              </a:rPr>
              <a:t>Bassane</a:t>
            </a:r>
            <a:r>
              <a:rPr lang="fr-FR" altLang="fr-FR" sz="2000" dirty="0">
                <a:solidFill>
                  <a:srgbClr val="0077D4"/>
                </a:solidFill>
                <a:latin typeface="Trebuchet MS" panose="020B0603020202020204" pitchFamily="34" charset="0"/>
              </a:rPr>
              <a:t>-Dropt-Garonne</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000" dirty="0">
                <a:solidFill>
                  <a:srgbClr val="0077D4"/>
                </a:solidFill>
                <a:latin typeface="Trebuchet MS" panose="020B0603020202020204" pitchFamily="34" charset="0"/>
              </a:rPr>
              <a:t>SIEA du sud Bazadais</a:t>
            </a:r>
          </a:p>
          <a:p>
            <a:pPr>
              <a:spcBef>
                <a:spcPts val="1200"/>
              </a:spcBef>
              <a:buClr>
                <a:srgbClr val="FE5000"/>
              </a:buClr>
              <a:buSzPct val="150000"/>
            </a:pPr>
            <a:r>
              <a:rPr lang="fr-FR" sz="2000" dirty="0">
                <a:solidFill>
                  <a:srgbClr val="0077D4"/>
                </a:solidFill>
              </a:rPr>
              <a:t>portant à 24 le nombre de services au sein du 3</a:t>
            </a:r>
            <a:r>
              <a:rPr lang="fr-FR" sz="2000" baseline="30000" dirty="0">
                <a:solidFill>
                  <a:srgbClr val="0077D4"/>
                </a:solidFill>
              </a:rPr>
              <a:t>e</a:t>
            </a:r>
            <a:r>
              <a:rPr lang="fr-FR" sz="2000" dirty="0">
                <a:solidFill>
                  <a:srgbClr val="0077D4"/>
                </a:solidFill>
              </a:rPr>
              <a:t> collège du SMEGREG.</a:t>
            </a:r>
          </a:p>
          <a:p>
            <a:pPr lvl="1">
              <a:spcBef>
                <a:spcPts val="2400"/>
              </a:spcBef>
              <a:buClr>
                <a:srgbClr val="FE5000"/>
              </a:buClr>
              <a:buSzPct val="150000"/>
            </a:pPr>
            <a:r>
              <a:rPr lang="fr-FR" sz="2000" dirty="0">
                <a:solidFill>
                  <a:srgbClr val="0077D4"/>
                </a:solidFill>
              </a:rPr>
              <a:t>Une candidature formalisée par délibération : SIAEPA de Caudrot</a:t>
            </a:r>
          </a:p>
        </p:txBody>
      </p:sp>
      <p:pic>
        <p:nvPicPr>
          <p:cNvPr id="5" name="Image 4" descr="Une image contenant texte, carte&#10;&#10;Description générée automatiquement">
            <a:extLst>
              <a:ext uri="{FF2B5EF4-FFF2-40B4-BE49-F238E27FC236}">
                <a16:creationId xmlns:a16="http://schemas.microsoft.com/office/drawing/2014/main" id="{6B2EAEF7-1ACC-42EC-AADB-97E69FD24F59}"/>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t="8015" b="6049"/>
          <a:stretch/>
        </p:blipFill>
        <p:spPr>
          <a:xfrm>
            <a:off x="4860032" y="1377966"/>
            <a:ext cx="4176464" cy="5075370"/>
          </a:xfrm>
          <a:prstGeom prst="rect">
            <a:avLst/>
          </a:prstGeom>
          <a:solidFill>
            <a:schemeClr val="bg1"/>
          </a:solidFill>
        </p:spPr>
      </p:pic>
      <p:sp>
        <p:nvSpPr>
          <p:cNvPr id="2" name="Titre 1"/>
          <p:cNvSpPr>
            <a:spLocks noGrp="1"/>
          </p:cNvSpPr>
          <p:nvPr>
            <p:ph type="title"/>
          </p:nvPr>
        </p:nvSpPr>
        <p:spPr/>
        <p:txBody>
          <a:bodyPr>
            <a:normAutofit/>
          </a:bodyPr>
          <a:lstStyle/>
          <a:p>
            <a:pPr algn="ctr"/>
            <a:r>
              <a:rPr lang="fr-FR" sz="2400" b="1" dirty="0">
                <a:solidFill>
                  <a:srgbClr val="0070C0"/>
                </a:solidFill>
              </a:rPr>
              <a:t>Gouvernance – réunion des instances</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Tree>
    <p:extLst>
      <p:ext uri="{BB962C8B-B14F-4D97-AF65-F5344CB8AC3E}">
        <p14:creationId xmlns:p14="http://schemas.microsoft.com/office/powerpoint/2010/main" val="220676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Gouvernance – réunion des instances</a:t>
            </a:r>
          </a:p>
        </p:txBody>
      </p:sp>
      <p:sp>
        <p:nvSpPr>
          <p:cNvPr id="4" name="Text Box 15"/>
          <p:cNvSpPr txBox="1">
            <a:spLocks noChangeArrowheads="1"/>
          </p:cNvSpPr>
          <p:nvPr/>
        </p:nvSpPr>
        <p:spPr bwMode="auto">
          <a:xfrm>
            <a:off x="251520" y="1484784"/>
            <a:ext cx="864096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endParaRPr lang="fr-FR" sz="2000" dirty="0">
              <a:solidFill>
                <a:srgbClr val="0077D4"/>
              </a:solidFill>
              <a:latin typeface="+mj-lt"/>
            </a:endParaRPr>
          </a:p>
          <a:p>
            <a:pPr>
              <a:spcBef>
                <a:spcPts val="1800"/>
              </a:spcBef>
            </a:pPr>
            <a:r>
              <a:rPr lang="fr-FR" sz="2000" b="1" u="sng" dirty="0">
                <a:solidFill>
                  <a:srgbClr val="0077D4"/>
                </a:solidFill>
                <a:latin typeface="+mj-lt"/>
              </a:rPr>
              <a:t>SMEGREG :</a:t>
            </a:r>
          </a:p>
          <a:p>
            <a:pPr marL="800100" lvl="1" indent="-342900">
              <a:spcBef>
                <a:spcPts val="1800"/>
              </a:spcBef>
              <a:buClr>
                <a:srgbClr val="FE5000"/>
              </a:buClr>
              <a:buSzPct val="150000"/>
              <a:buFont typeface="Arial" panose="020B0604020202020204" pitchFamily="34" charset="0"/>
              <a:buChar char="•"/>
            </a:pPr>
            <a:r>
              <a:rPr lang="fr-FR" sz="2000" dirty="0">
                <a:solidFill>
                  <a:srgbClr val="0077D4"/>
                </a:solidFill>
                <a:latin typeface="+mj-lt"/>
              </a:rPr>
              <a:t>3 réunions du Comité syndical :</a:t>
            </a:r>
          </a:p>
          <a:p>
            <a:pPr marL="2171700" lvl="4" indent="-342900">
              <a:spcBef>
                <a:spcPts val="1200"/>
              </a:spcBef>
              <a:buClr>
                <a:srgbClr val="FE5000"/>
              </a:buClr>
              <a:buSzPct val="100000"/>
              <a:buFont typeface="Wingdings" panose="05000000000000000000" pitchFamily="2" charset="2"/>
              <a:buChar char="ü"/>
            </a:pPr>
            <a:r>
              <a:rPr lang="fr-FR" sz="2000" dirty="0">
                <a:solidFill>
                  <a:srgbClr val="0077D4"/>
                </a:solidFill>
                <a:latin typeface="+mj-lt"/>
              </a:rPr>
              <a:t>26 février 2019</a:t>
            </a:r>
          </a:p>
          <a:p>
            <a:pPr marL="2171700" lvl="4" indent="-342900">
              <a:spcBef>
                <a:spcPts val="1200"/>
              </a:spcBef>
              <a:buClr>
                <a:srgbClr val="FE5000"/>
              </a:buClr>
              <a:buSzPct val="100000"/>
              <a:buFont typeface="Wingdings" panose="05000000000000000000" pitchFamily="2" charset="2"/>
              <a:buChar char="ü"/>
            </a:pPr>
            <a:r>
              <a:rPr lang="fr-FR" sz="2000" dirty="0">
                <a:solidFill>
                  <a:srgbClr val="0077D4"/>
                </a:solidFill>
                <a:latin typeface="+mj-lt"/>
              </a:rPr>
              <a:t>12 juin 2019</a:t>
            </a:r>
          </a:p>
          <a:p>
            <a:pPr marL="2171700" lvl="4" indent="-342900">
              <a:spcBef>
                <a:spcPts val="1200"/>
              </a:spcBef>
              <a:buClr>
                <a:srgbClr val="FE5000"/>
              </a:buClr>
              <a:buSzPct val="100000"/>
              <a:buFont typeface="Wingdings" panose="05000000000000000000" pitchFamily="2" charset="2"/>
              <a:buChar char="ü"/>
            </a:pPr>
            <a:r>
              <a:rPr lang="fr-FR" sz="2000" dirty="0">
                <a:solidFill>
                  <a:srgbClr val="0077D4"/>
                </a:solidFill>
                <a:latin typeface="+mj-lt"/>
              </a:rPr>
              <a:t>3 décembre 2019</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Tree>
    <p:extLst>
      <p:ext uri="{BB962C8B-B14F-4D97-AF65-F5344CB8AC3E}">
        <p14:creationId xmlns:p14="http://schemas.microsoft.com/office/powerpoint/2010/main" val="100343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Gouvernance – réunion des instances</a:t>
            </a:r>
          </a:p>
        </p:txBody>
      </p:sp>
      <p:sp>
        <p:nvSpPr>
          <p:cNvPr id="4" name="Text Box 15"/>
          <p:cNvSpPr txBox="1">
            <a:spLocks noChangeArrowheads="1"/>
          </p:cNvSpPr>
          <p:nvPr/>
        </p:nvSpPr>
        <p:spPr bwMode="auto">
          <a:xfrm>
            <a:off x="251520" y="1484784"/>
            <a:ext cx="8640960"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000" b="1" u="sng" dirty="0">
                <a:solidFill>
                  <a:srgbClr val="0077D4"/>
                </a:solidFill>
                <a:latin typeface="+mj-lt"/>
              </a:rPr>
              <a:t>CLE :</a:t>
            </a:r>
          </a:p>
          <a:p>
            <a:pPr marL="800100" lvl="1" indent="-342900">
              <a:spcBef>
                <a:spcPts val="1800"/>
              </a:spcBef>
              <a:buClr>
                <a:srgbClr val="FE5000"/>
              </a:buClr>
              <a:buSzPct val="150000"/>
              <a:buFont typeface="Arial" panose="020B0604020202020204" pitchFamily="34" charset="0"/>
              <a:buChar char="•"/>
            </a:pPr>
            <a:r>
              <a:rPr lang="fr-FR" sz="2000" dirty="0">
                <a:solidFill>
                  <a:srgbClr val="0077D4"/>
                </a:solidFill>
                <a:latin typeface="+mj-lt"/>
              </a:rPr>
              <a:t>deux réunions plénières :</a:t>
            </a:r>
          </a:p>
          <a:p>
            <a:pPr marL="1257300" lvl="2" indent="-342900">
              <a:spcBef>
                <a:spcPts val="600"/>
              </a:spcBef>
              <a:buClr>
                <a:srgbClr val="FE5000"/>
              </a:buClr>
              <a:buSzPct val="100000"/>
              <a:buFont typeface="Wingdings" panose="05000000000000000000" pitchFamily="2" charset="2"/>
              <a:buChar char="ü"/>
            </a:pPr>
            <a:r>
              <a:rPr lang="fr-FR" sz="2000" dirty="0">
                <a:solidFill>
                  <a:srgbClr val="0077D4"/>
                </a:solidFill>
                <a:latin typeface="+mj-lt"/>
              </a:rPr>
              <a:t>8 juillet 2019</a:t>
            </a:r>
          </a:p>
          <a:p>
            <a:pPr marL="1257300" lvl="2" indent="-342900">
              <a:spcBef>
                <a:spcPts val="600"/>
              </a:spcBef>
              <a:buClr>
                <a:srgbClr val="FE5000"/>
              </a:buClr>
              <a:buSzPct val="100000"/>
              <a:buFont typeface="Wingdings" panose="05000000000000000000" pitchFamily="2" charset="2"/>
              <a:buChar char="ü"/>
            </a:pPr>
            <a:r>
              <a:rPr lang="fr-FR" sz="2000" dirty="0">
                <a:solidFill>
                  <a:srgbClr val="0077D4"/>
                </a:solidFill>
                <a:latin typeface="+mj-lt"/>
              </a:rPr>
              <a:t>4 décembre 2019</a:t>
            </a:r>
          </a:p>
          <a:p>
            <a:pPr marL="800100" lvl="1" indent="-342900">
              <a:spcBef>
                <a:spcPts val="1800"/>
              </a:spcBef>
              <a:buClr>
                <a:srgbClr val="FE5000"/>
              </a:buClr>
              <a:buSzPct val="150000"/>
              <a:buFont typeface="Arial" panose="020B0604020202020204" pitchFamily="34" charset="0"/>
              <a:buChar char="•"/>
            </a:pPr>
            <a:r>
              <a:rPr lang="fr-FR" sz="2000" dirty="0">
                <a:solidFill>
                  <a:srgbClr val="0077D4"/>
                </a:solidFill>
                <a:latin typeface="+mj-lt"/>
              </a:rPr>
              <a:t>une réunion du bureau le 18 mars 2019</a:t>
            </a:r>
          </a:p>
          <a:p>
            <a:pPr marL="800100" lvl="1" indent="-342900">
              <a:spcBef>
                <a:spcPts val="1800"/>
              </a:spcBef>
              <a:buClr>
                <a:srgbClr val="FE5000"/>
              </a:buClr>
              <a:buSzPct val="150000"/>
              <a:buFont typeface="Arial" panose="020B0604020202020204" pitchFamily="34" charset="0"/>
              <a:buChar char="•"/>
            </a:pPr>
            <a:r>
              <a:rPr lang="fr-FR" sz="2000" dirty="0">
                <a:solidFill>
                  <a:srgbClr val="0077D4"/>
                </a:solidFill>
                <a:latin typeface="+mj-lt"/>
              </a:rPr>
              <a:t>une réunion en commun avec les CLE du SAGE Cirons et du SAGE Leyre le 21 janvier 2019</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Tree>
    <p:extLst>
      <p:ext uri="{BB962C8B-B14F-4D97-AF65-F5344CB8AC3E}">
        <p14:creationId xmlns:p14="http://schemas.microsoft.com/office/powerpoint/2010/main" val="1277923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Gouvernance – réunion des instances</a:t>
            </a:r>
          </a:p>
        </p:txBody>
      </p:sp>
      <p:sp>
        <p:nvSpPr>
          <p:cNvPr id="4" name="Text Box 15"/>
          <p:cNvSpPr txBox="1">
            <a:spLocks noChangeArrowheads="1"/>
          </p:cNvSpPr>
          <p:nvPr/>
        </p:nvSpPr>
        <p:spPr bwMode="auto">
          <a:xfrm>
            <a:off x="251520" y="1484784"/>
            <a:ext cx="864096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000" b="1" u="sng" dirty="0">
                <a:solidFill>
                  <a:srgbClr val="0077D4"/>
                </a:solidFill>
                <a:latin typeface="+mj-lt"/>
              </a:rPr>
              <a:t>Avis émis :</a:t>
            </a:r>
          </a:p>
          <a:p>
            <a:pPr marL="342900" indent="-342900">
              <a:spcBef>
                <a:spcPts val="1200"/>
              </a:spcBef>
              <a:buClr>
                <a:srgbClr val="FE5000"/>
              </a:buClr>
              <a:buSzPct val="150000"/>
              <a:buFont typeface="Arial" panose="020B0604020202020204" pitchFamily="34" charset="0"/>
              <a:buChar char="•"/>
            </a:pPr>
            <a:r>
              <a:rPr lang="fr-FR" sz="2000" dirty="0">
                <a:solidFill>
                  <a:srgbClr val="0077D4"/>
                </a:solidFill>
                <a:latin typeface="+mj-lt"/>
              </a:rPr>
              <a:t>la CLE a émis 6 avis sur dossier (</a:t>
            </a:r>
            <a:r>
              <a:rPr lang="fr-FR" sz="1600" dirty="0">
                <a:solidFill>
                  <a:srgbClr val="0077D4"/>
                </a:solidFill>
                <a:latin typeface="+mj-lt"/>
              </a:rPr>
              <a:t>12 en 2015, 8 en 2016, 14 en 2017 et 7 en 2018</a:t>
            </a:r>
            <a:r>
              <a:rPr lang="fr-FR" sz="2000" dirty="0">
                <a:solidFill>
                  <a:srgbClr val="0077D4"/>
                </a:solidFill>
                <a:latin typeface="+mj-lt"/>
              </a:rPr>
              <a:t>)</a:t>
            </a:r>
          </a:p>
          <a:p>
            <a:pPr marL="342900" indent="-342900">
              <a:spcBef>
                <a:spcPts val="1200"/>
              </a:spcBef>
              <a:buClr>
                <a:srgbClr val="FE5000"/>
              </a:buClr>
              <a:buSzPct val="150000"/>
              <a:buFont typeface="Arial" panose="020B0604020202020204" pitchFamily="34" charset="0"/>
              <a:buChar char="•"/>
            </a:pPr>
            <a:r>
              <a:rPr lang="fr-FR" sz="2000" dirty="0">
                <a:solidFill>
                  <a:srgbClr val="0077D4"/>
                </a:solidFill>
                <a:latin typeface="+mj-lt"/>
              </a:rPr>
              <a:t>en tant que secrétariat technique de la CLE, </a:t>
            </a:r>
            <a:r>
              <a:rPr lang="fr-FR" sz="2000" dirty="0">
                <a:solidFill>
                  <a:srgbClr val="0077D4"/>
                </a:solidFill>
              </a:rPr>
              <a:t>le SMEGREG </a:t>
            </a:r>
            <a:r>
              <a:rPr lang="fr-FR" sz="2000" dirty="0">
                <a:solidFill>
                  <a:srgbClr val="0077D4"/>
                </a:solidFill>
                <a:latin typeface="+mj-lt"/>
              </a:rPr>
              <a:t>a été saisi sur 39 dossiers (</a:t>
            </a:r>
            <a:r>
              <a:rPr lang="fr-FR" sz="1600" dirty="0">
                <a:solidFill>
                  <a:srgbClr val="0077D4"/>
                </a:solidFill>
                <a:latin typeface="+mj-lt"/>
              </a:rPr>
              <a:t>24 en 2015, 34 en 2016, 41 en 2017, 88 en 2018</a:t>
            </a:r>
            <a:r>
              <a:rPr lang="fr-FR" sz="2000" dirty="0">
                <a:solidFill>
                  <a:srgbClr val="0077D4"/>
                </a:solidFill>
                <a:latin typeface="+mj-lt"/>
              </a:rPr>
              <a:t>)</a:t>
            </a:r>
            <a:r>
              <a:rPr lang="fr-FR" sz="2000" dirty="0">
                <a:solidFill>
                  <a:srgbClr val="0077D4"/>
                </a:solidFill>
              </a:rPr>
              <a:t> au titre de sa délégation</a:t>
            </a:r>
            <a:r>
              <a:rPr lang="fr-FR" sz="2000" dirty="0">
                <a:solidFill>
                  <a:srgbClr val="0077D4"/>
                </a:solidFill>
                <a:latin typeface="+mj-lt"/>
              </a:rPr>
              <a:t> : </a:t>
            </a:r>
          </a:p>
          <a:p>
            <a:pPr marL="800100" lvl="1" indent="-342900">
              <a:spcBef>
                <a:spcPts val="1200"/>
              </a:spcBef>
              <a:buClr>
                <a:srgbClr val="FE5000"/>
              </a:buClr>
              <a:buFont typeface="Wingdings" panose="05000000000000000000" pitchFamily="2" charset="2"/>
              <a:buChar char="ü"/>
            </a:pPr>
            <a:r>
              <a:rPr lang="fr-FR" sz="2000" dirty="0">
                <a:solidFill>
                  <a:srgbClr val="0077D4"/>
                </a:solidFill>
                <a:latin typeface="+mj-lt"/>
              </a:rPr>
              <a:t>dans 14 cas, les projets présentés n'avaient pas d'impact direct ou indirect sur les nappes du SAGE</a:t>
            </a:r>
          </a:p>
          <a:p>
            <a:pPr marL="800100" lvl="1" indent="-342900">
              <a:spcBef>
                <a:spcPts val="1200"/>
              </a:spcBef>
              <a:buClr>
                <a:srgbClr val="FE5000"/>
              </a:buClr>
              <a:buFont typeface="Wingdings" panose="05000000000000000000" pitchFamily="2" charset="2"/>
              <a:buChar char="ü"/>
            </a:pPr>
            <a:r>
              <a:rPr lang="fr-FR" sz="2000" dirty="0">
                <a:solidFill>
                  <a:srgbClr val="0077D4"/>
                </a:solidFill>
                <a:latin typeface="+mj-lt"/>
              </a:rPr>
              <a:t>dans 11 cas, la compatibilité du projet avec le SAGE ne faisait pas débat </a:t>
            </a:r>
          </a:p>
          <a:p>
            <a:pPr marL="800100" lvl="1" indent="-342900">
              <a:spcBef>
                <a:spcPts val="1200"/>
              </a:spcBef>
              <a:buClr>
                <a:srgbClr val="FE5000"/>
              </a:buClr>
              <a:buFont typeface="Wingdings" panose="05000000000000000000" pitchFamily="2" charset="2"/>
              <a:buChar char="ü"/>
            </a:pPr>
            <a:r>
              <a:rPr lang="fr-FR" sz="2000" dirty="0">
                <a:solidFill>
                  <a:srgbClr val="0077D4"/>
                </a:solidFill>
                <a:latin typeface="+mj-lt"/>
              </a:rPr>
              <a:t>les autres dossiers ont fait l'objet de demandes de renseignements supplémentaires ou/et d'une présentation à la CLE pour avis.</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Tree>
    <p:extLst>
      <p:ext uri="{BB962C8B-B14F-4D97-AF65-F5344CB8AC3E}">
        <p14:creationId xmlns:p14="http://schemas.microsoft.com/office/powerpoint/2010/main" val="3512305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Etudes SMEGREG</a:t>
            </a:r>
          </a:p>
        </p:txBody>
      </p:sp>
      <p:sp>
        <p:nvSpPr>
          <p:cNvPr id="4" name="Text Box 15"/>
          <p:cNvSpPr txBox="1">
            <a:spLocks noChangeArrowheads="1"/>
          </p:cNvSpPr>
          <p:nvPr/>
        </p:nvSpPr>
        <p:spPr bwMode="auto">
          <a:xfrm>
            <a:off x="251520" y="1417638"/>
            <a:ext cx="8640960" cy="478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000" dirty="0">
                <a:solidFill>
                  <a:srgbClr val="0077D4"/>
                </a:solidFill>
                <a:latin typeface="+mj-lt"/>
              </a:rPr>
              <a:t>Les études du SMEGREG sont tout d'abord relatives :</a:t>
            </a:r>
          </a:p>
          <a:p>
            <a:pPr marL="457200" indent="-457200">
              <a:spcBef>
                <a:spcPts val="600"/>
              </a:spcBef>
              <a:buClr>
                <a:schemeClr val="accent6">
                  <a:lumMod val="75000"/>
                </a:schemeClr>
              </a:buClr>
              <a:buFont typeface="+mj-lt"/>
              <a:buAutoNum type="arabicPeriod"/>
            </a:pPr>
            <a:r>
              <a:rPr lang="fr-FR" sz="2000" dirty="0">
                <a:solidFill>
                  <a:srgbClr val="0077D4"/>
                </a:solidFill>
                <a:latin typeface="+mj-lt"/>
              </a:rPr>
              <a:t>aux ressources mobilisables pour procéder, en particulier pour l'alimentation en eau potable, aux substitutions indispensables pour atteindre les objectifs du SAGE ;</a:t>
            </a:r>
          </a:p>
          <a:p>
            <a:pPr marL="457200" indent="-457200">
              <a:spcBef>
                <a:spcPts val="600"/>
              </a:spcBef>
              <a:buClr>
                <a:schemeClr val="accent6">
                  <a:lumMod val="75000"/>
                </a:schemeClr>
              </a:buClr>
              <a:buFont typeface="+mj-lt"/>
              <a:buAutoNum type="arabicPeriod"/>
            </a:pPr>
            <a:r>
              <a:rPr lang="fr-FR" sz="2000" dirty="0">
                <a:solidFill>
                  <a:srgbClr val="0077D4"/>
                </a:solidFill>
                <a:latin typeface="+mj-lt"/>
              </a:rPr>
              <a:t>aux modalités pratiques de substitution (utilisation optimisée des infrastructures existantes de manière à limiter les investissements et optimisation des projets d'infrastructures nouvelles).</a:t>
            </a:r>
          </a:p>
          <a:p>
            <a:pPr>
              <a:spcBef>
                <a:spcPts val="1800"/>
              </a:spcBef>
              <a:buClr>
                <a:schemeClr val="accent6">
                  <a:lumMod val="75000"/>
                </a:schemeClr>
              </a:buClr>
            </a:pPr>
            <a:r>
              <a:rPr lang="fr-FR" sz="2000" dirty="0">
                <a:solidFill>
                  <a:srgbClr val="0077D4"/>
                </a:solidFill>
                <a:latin typeface="+mj-lt"/>
              </a:rPr>
              <a:t>1. Recherches de ressources nouvelles notamment pour substitution :</a:t>
            </a:r>
          </a:p>
          <a:p>
            <a:pPr marL="800100" lvl="1" indent="-342900">
              <a:spcBef>
                <a:spcPts val="600"/>
              </a:spcBef>
              <a:buClr>
                <a:schemeClr val="accent6">
                  <a:lumMod val="75000"/>
                </a:schemeClr>
              </a:buClr>
              <a:buFont typeface="Arial" panose="020B0604020202020204" pitchFamily="34" charset="0"/>
              <a:buChar char="•"/>
            </a:pPr>
            <a:r>
              <a:rPr lang="fr-FR" sz="2000" dirty="0">
                <a:solidFill>
                  <a:srgbClr val="0077D4"/>
                </a:solidFill>
                <a:latin typeface="+mj-lt"/>
              </a:rPr>
              <a:t>Etude du Cénomanien du sud Gironde - engagé en 2019 : 56 151 €</a:t>
            </a:r>
          </a:p>
          <a:p>
            <a:pPr marL="800100" lvl="1" indent="-342900">
              <a:spcBef>
                <a:spcPts val="600"/>
              </a:spcBef>
              <a:buClr>
                <a:schemeClr val="accent6">
                  <a:lumMod val="75000"/>
                </a:schemeClr>
              </a:buClr>
              <a:buFont typeface="Arial" panose="020B0604020202020204" pitchFamily="34" charset="0"/>
              <a:buChar char="•"/>
            </a:pPr>
            <a:r>
              <a:rPr lang="fr-FR" sz="2000" dirty="0">
                <a:solidFill>
                  <a:srgbClr val="0077D4"/>
                </a:solidFill>
                <a:latin typeface="+mj-lt"/>
              </a:rPr>
              <a:t>Ressources mobilisables pour l'eau potable dans l'est du</a:t>
            </a:r>
          </a:p>
          <a:p>
            <a:pPr algn="r">
              <a:buClr>
                <a:schemeClr val="accent6">
                  <a:lumMod val="75000"/>
                </a:schemeClr>
              </a:buClr>
            </a:pPr>
            <a:r>
              <a:rPr lang="fr-FR" sz="2000" dirty="0">
                <a:solidFill>
                  <a:srgbClr val="0077D4"/>
                </a:solidFill>
              </a:rPr>
              <a:t>département - </a:t>
            </a:r>
            <a:r>
              <a:rPr lang="fr-FR" sz="2000" dirty="0">
                <a:solidFill>
                  <a:srgbClr val="0077D4"/>
                </a:solidFill>
                <a:latin typeface="+mj-lt"/>
              </a:rPr>
              <a:t>engagé en 2019 : 180 000 €</a:t>
            </a:r>
          </a:p>
          <a:p>
            <a:pPr>
              <a:spcBef>
                <a:spcPts val="1200"/>
              </a:spcBef>
              <a:buClr>
                <a:schemeClr val="accent6">
                  <a:lumMod val="75000"/>
                </a:schemeClr>
              </a:buClr>
            </a:pPr>
            <a:r>
              <a:rPr lang="fr-FR" sz="2000" dirty="0">
                <a:solidFill>
                  <a:srgbClr val="0077D4"/>
                </a:solidFill>
                <a:latin typeface="+mj-lt"/>
              </a:rPr>
              <a:t>2. Modalités pratiques de substitution :</a:t>
            </a:r>
          </a:p>
          <a:p>
            <a:pPr marL="800100" lvl="1" indent="-342900">
              <a:buClr>
                <a:schemeClr val="accent6">
                  <a:lumMod val="75000"/>
                </a:schemeClr>
              </a:buClr>
              <a:buFont typeface="Arial" panose="020B0604020202020204" pitchFamily="34" charset="0"/>
              <a:buChar char="•"/>
            </a:pPr>
            <a:r>
              <a:rPr lang="fr-FR" sz="2000" dirty="0">
                <a:solidFill>
                  <a:srgbClr val="0077D4"/>
                </a:solidFill>
                <a:latin typeface="+mj-lt"/>
              </a:rPr>
              <a:t>Schéma DID – engagé en 2019 : 0 €</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Tree>
    <p:extLst>
      <p:ext uri="{BB962C8B-B14F-4D97-AF65-F5344CB8AC3E}">
        <p14:creationId xmlns:p14="http://schemas.microsoft.com/office/powerpoint/2010/main" val="2206763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Etudes prévues par le SAGE</a:t>
            </a:r>
            <a:br>
              <a:rPr lang="fr-FR" sz="2400" b="1" dirty="0">
                <a:solidFill>
                  <a:srgbClr val="0070C0"/>
                </a:solidFill>
              </a:rPr>
            </a:br>
            <a:r>
              <a:rPr lang="fr-FR" sz="2400" b="1" dirty="0">
                <a:solidFill>
                  <a:srgbClr val="0070C0"/>
                </a:solidFill>
              </a:rPr>
              <a:t>ou demandée par la CLE</a:t>
            </a:r>
          </a:p>
        </p:txBody>
      </p:sp>
      <p:sp>
        <p:nvSpPr>
          <p:cNvPr id="4" name="Text Box 15"/>
          <p:cNvSpPr txBox="1">
            <a:spLocks noChangeArrowheads="1"/>
          </p:cNvSpPr>
          <p:nvPr/>
        </p:nvSpPr>
        <p:spPr bwMode="auto">
          <a:xfrm>
            <a:off x="251520" y="1628800"/>
            <a:ext cx="8640960" cy="417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1800"/>
              </a:spcBef>
              <a:buClr>
                <a:schemeClr val="accent6">
                  <a:lumMod val="75000"/>
                </a:schemeClr>
              </a:buClr>
              <a:buFont typeface="Arial" panose="020B0604020202020204" pitchFamily="34" charset="0"/>
              <a:buChar char="•"/>
            </a:pPr>
            <a:r>
              <a:rPr lang="fr-FR" sz="2000" dirty="0">
                <a:solidFill>
                  <a:srgbClr val="0077D4"/>
                </a:solidFill>
                <a:latin typeface="+mj-lt"/>
              </a:rPr>
              <a:t>Révision des Volumes maximums prélevables</a:t>
            </a:r>
          </a:p>
          <a:p>
            <a:pPr algn="r"/>
            <a:r>
              <a:rPr lang="fr-FR" sz="2000" dirty="0">
                <a:solidFill>
                  <a:srgbClr val="0077D4"/>
                </a:solidFill>
                <a:latin typeface="+mj-lt"/>
              </a:rPr>
              <a:t>D 4 – Révision des VMPO et du classement des unité de gestion</a:t>
            </a:r>
          </a:p>
          <a:p>
            <a:pPr algn="r"/>
            <a:r>
              <a:rPr lang="fr-FR" sz="2000" dirty="0">
                <a:solidFill>
                  <a:srgbClr val="0077D4"/>
                </a:solidFill>
                <a:latin typeface="+mj-lt"/>
              </a:rPr>
              <a:t>Engagé en 2019 : 66 240 €</a:t>
            </a:r>
          </a:p>
          <a:p>
            <a:endParaRPr lang="fr-FR" sz="2000" dirty="0">
              <a:solidFill>
                <a:srgbClr val="0077D4"/>
              </a:solidFill>
              <a:latin typeface="+mj-lt"/>
            </a:endParaRPr>
          </a:p>
          <a:p>
            <a:pPr marL="342900" indent="-342900">
              <a:buClr>
                <a:schemeClr val="accent6">
                  <a:lumMod val="75000"/>
                </a:schemeClr>
              </a:buClr>
              <a:buFont typeface="Arial" panose="020B0604020202020204" pitchFamily="34" charset="0"/>
              <a:buChar char="•"/>
            </a:pPr>
            <a:r>
              <a:rPr lang="fr-FR" sz="2000" dirty="0">
                <a:solidFill>
                  <a:srgbClr val="0077D4"/>
                </a:solidFill>
                <a:latin typeface="+mj-lt"/>
              </a:rPr>
              <a:t>Elaboration d'un atlas des zones à enjeux aval – phase 4</a:t>
            </a:r>
          </a:p>
          <a:p>
            <a:pPr algn="r"/>
            <a:r>
              <a:rPr lang="fr-FR" sz="2000" dirty="0">
                <a:solidFill>
                  <a:srgbClr val="0077D4"/>
                </a:solidFill>
                <a:latin typeface="+mj-lt"/>
              </a:rPr>
              <a:t>D 6 : Atlas des zones à enjeu aval</a:t>
            </a:r>
          </a:p>
          <a:p>
            <a:pPr algn="r"/>
            <a:r>
              <a:rPr lang="fr-FR" sz="2000" dirty="0">
                <a:solidFill>
                  <a:srgbClr val="0077D4"/>
                </a:solidFill>
                <a:latin typeface="+mj-lt"/>
              </a:rPr>
              <a:t>Engagé en 2019 : 72 000 €</a:t>
            </a:r>
          </a:p>
          <a:p>
            <a:endParaRPr lang="fr-FR" sz="2000" dirty="0">
              <a:solidFill>
                <a:srgbClr val="0077D4"/>
              </a:solidFill>
              <a:latin typeface="+mj-lt"/>
            </a:endParaRPr>
          </a:p>
          <a:p>
            <a:pPr marL="342900" indent="-342900">
              <a:buClr>
                <a:schemeClr val="accent6">
                  <a:lumMod val="75000"/>
                </a:schemeClr>
              </a:buClr>
              <a:buFont typeface="Arial" panose="020B0604020202020204" pitchFamily="34" charset="0"/>
              <a:buChar char="•"/>
            </a:pPr>
            <a:r>
              <a:rPr lang="fr-FR" sz="2000" dirty="0">
                <a:solidFill>
                  <a:srgbClr val="0077D4"/>
                </a:solidFill>
                <a:latin typeface="+mj-lt"/>
              </a:rPr>
              <a:t>Origine et usage de l'eau pour la production de béton prêt à l'emploi</a:t>
            </a:r>
          </a:p>
          <a:p>
            <a:pPr algn="r"/>
            <a:r>
              <a:rPr lang="fr-FR" sz="2000" dirty="0">
                <a:solidFill>
                  <a:srgbClr val="0077D4"/>
                </a:solidFill>
                <a:latin typeface="+mj-lt"/>
              </a:rPr>
              <a:t>D 22 : Connaissance des usages de l'eau</a:t>
            </a:r>
          </a:p>
          <a:p>
            <a:pPr algn="r"/>
            <a:r>
              <a:rPr lang="fr-FR" sz="2000" dirty="0">
                <a:solidFill>
                  <a:srgbClr val="0077D4"/>
                </a:solidFill>
                <a:latin typeface="+mj-lt"/>
              </a:rPr>
              <a:t>Engagé en 2019 : 30 000 €</a:t>
            </a:r>
          </a:p>
          <a:p>
            <a:endParaRPr lang="fr-FR" sz="2000" dirty="0">
              <a:solidFill>
                <a:srgbClr val="0077D4"/>
              </a:solidFill>
              <a:latin typeface="+mj-lt"/>
            </a:endParaRPr>
          </a:p>
          <a:p>
            <a:pPr marL="457200" indent="-457200">
              <a:spcBef>
                <a:spcPts val="600"/>
              </a:spcBef>
              <a:buClr>
                <a:schemeClr val="accent6">
                  <a:lumMod val="75000"/>
                </a:schemeClr>
              </a:buClr>
              <a:buFont typeface="+mj-lt"/>
              <a:buAutoNum type="arabicPeriod"/>
            </a:pPr>
            <a:endParaRPr lang="fr-FR" sz="2000" dirty="0">
              <a:solidFill>
                <a:srgbClr val="0077D4"/>
              </a:solidFill>
              <a:latin typeface="+mj-lt"/>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8</a:t>
            </a:fld>
            <a:endParaRPr lang="fr-FR" dirty="0">
              <a:solidFill>
                <a:srgbClr val="E1E805"/>
              </a:solidFill>
            </a:endParaRPr>
          </a:p>
        </p:txBody>
      </p:sp>
    </p:spTree>
    <p:extLst>
      <p:ext uri="{BB962C8B-B14F-4D97-AF65-F5344CB8AC3E}">
        <p14:creationId xmlns:p14="http://schemas.microsoft.com/office/powerpoint/2010/main" val="2008976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Etudes prévues par le SAGE</a:t>
            </a:r>
            <a:br>
              <a:rPr lang="fr-FR" sz="2400" b="1" dirty="0">
                <a:solidFill>
                  <a:srgbClr val="0070C0"/>
                </a:solidFill>
              </a:rPr>
            </a:br>
            <a:r>
              <a:rPr lang="fr-FR" sz="2400" b="1" dirty="0">
                <a:solidFill>
                  <a:srgbClr val="0070C0"/>
                </a:solidFill>
              </a:rPr>
              <a:t>ou demandée par la CLE</a:t>
            </a:r>
          </a:p>
        </p:txBody>
      </p:sp>
      <p:sp>
        <p:nvSpPr>
          <p:cNvPr id="4" name="Text Box 15"/>
          <p:cNvSpPr txBox="1">
            <a:spLocks noChangeArrowheads="1"/>
          </p:cNvSpPr>
          <p:nvPr/>
        </p:nvSpPr>
        <p:spPr bwMode="auto">
          <a:xfrm>
            <a:off x="251520" y="1700808"/>
            <a:ext cx="8640960" cy="370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dirty="0">
                <a:solidFill>
                  <a:srgbClr val="0077D4"/>
                </a:solidFill>
              </a:rPr>
              <a:t>Actualisation des besoins en ressources de substitution </a:t>
            </a:r>
          </a:p>
          <a:p>
            <a:pPr algn="r"/>
            <a:r>
              <a:rPr lang="fr-FR" sz="2000" dirty="0">
                <a:solidFill>
                  <a:srgbClr val="0077D4"/>
                </a:solidFill>
              </a:rPr>
              <a:t>D 40 : Actualisation des besoins en ressources de substitution</a:t>
            </a:r>
          </a:p>
          <a:p>
            <a:pPr algn="r"/>
            <a:r>
              <a:rPr lang="fr-FR" sz="2000" dirty="0">
                <a:solidFill>
                  <a:srgbClr val="0077D4"/>
                </a:solidFill>
              </a:rPr>
              <a:t>Engagé en 2019 : 150 000 €</a:t>
            </a:r>
          </a:p>
          <a:p>
            <a:pPr marL="342900" indent="-342900">
              <a:spcBef>
                <a:spcPts val="1800"/>
              </a:spcBef>
              <a:buClr>
                <a:schemeClr val="accent6">
                  <a:lumMod val="75000"/>
                </a:schemeClr>
              </a:buClr>
              <a:buFont typeface="Arial" panose="020B0604020202020204" pitchFamily="34" charset="0"/>
              <a:buChar char="•"/>
            </a:pPr>
            <a:r>
              <a:rPr lang="fr-FR" sz="2000" dirty="0">
                <a:solidFill>
                  <a:srgbClr val="0077D4"/>
                </a:solidFill>
                <a:latin typeface="+mj-lt"/>
              </a:rPr>
              <a:t>Etude du parc de forages</a:t>
            </a:r>
          </a:p>
          <a:p>
            <a:pPr algn="r"/>
            <a:r>
              <a:rPr lang="fr-FR" sz="2000" dirty="0">
                <a:solidFill>
                  <a:srgbClr val="0077D4"/>
                </a:solidFill>
                <a:latin typeface="+mj-lt"/>
              </a:rPr>
              <a:t>D 74 : Etat du parc d'ouvrages existants</a:t>
            </a:r>
          </a:p>
          <a:p>
            <a:pPr algn="r"/>
            <a:r>
              <a:rPr lang="fr-FR" sz="2000" dirty="0">
                <a:solidFill>
                  <a:srgbClr val="0077D4"/>
                </a:solidFill>
                <a:latin typeface="+mj-lt"/>
              </a:rPr>
              <a:t>Réhabilitation ou rebouchage des forages non conformes</a:t>
            </a:r>
          </a:p>
          <a:p>
            <a:pPr algn="r"/>
            <a:r>
              <a:rPr lang="fr-FR" sz="2000" dirty="0">
                <a:solidFill>
                  <a:srgbClr val="0077D4"/>
                </a:solidFill>
                <a:latin typeface="+mj-lt"/>
              </a:rPr>
              <a:t>Engagé en 2019 : 0 €</a:t>
            </a:r>
          </a:p>
          <a:p>
            <a:endParaRPr lang="fr-FR" sz="2000" dirty="0">
              <a:solidFill>
                <a:srgbClr val="0077D4"/>
              </a:solidFill>
              <a:latin typeface="+mj-lt"/>
            </a:endParaRPr>
          </a:p>
          <a:p>
            <a:pPr marL="342900" indent="-342900">
              <a:buClr>
                <a:schemeClr val="accent6">
                  <a:lumMod val="75000"/>
                </a:schemeClr>
              </a:buClr>
              <a:buFont typeface="Arial" panose="020B0604020202020204" pitchFamily="34" charset="0"/>
              <a:buChar char="•"/>
            </a:pPr>
            <a:r>
              <a:rPr lang="fr-FR" sz="2000" dirty="0">
                <a:solidFill>
                  <a:srgbClr val="0077D4"/>
                </a:solidFill>
                <a:latin typeface="+mj-lt"/>
              </a:rPr>
              <a:t>Carte de vulnérabilité</a:t>
            </a:r>
          </a:p>
          <a:p>
            <a:pPr algn="r"/>
            <a:r>
              <a:rPr lang="fr-FR" sz="2000" dirty="0">
                <a:solidFill>
                  <a:srgbClr val="0077D4"/>
                </a:solidFill>
                <a:latin typeface="+mj-lt"/>
              </a:rPr>
              <a:t>D 76 : Carte de vulnérabilité des nappes du SAGE</a:t>
            </a:r>
          </a:p>
          <a:p>
            <a:pPr algn="r"/>
            <a:r>
              <a:rPr lang="fr-FR" sz="2000" dirty="0">
                <a:solidFill>
                  <a:srgbClr val="0077D4"/>
                </a:solidFill>
                <a:latin typeface="+mj-lt"/>
              </a:rPr>
              <a:t>Engagé en 2019 : 57 600 €</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9</a:t>
            </a:fld>
            <a:endParaRPr lang="fr-FR" dirty="0">
              <a:solidFill>
                <a:srgbClr val="E1E805"/>
              </a:solidFill>
            </a:endParaRPr>
          </a:p>
        </p:txBody>
      </p:sp>
    </p:spTree>
    <p:extLst>
      <p:ext uri="{BB962C8B-B14F-4D97-AF65-F5344CB8AC3E}">
        <p14:creationId xmlns:p14="http://schemas.microsoft.com/office/powerpoint/2010/main" val="2933429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Animation territoriale SAGE</a:t>
            </a:r>
            <a:br>
              <a:rPr lang="fr-FR" sz="2400" b="1" dirty="0">
                <a:solidFill>
                  <a:srgbClr val="0070C0"/>
                </a:solidFill>
              </a:rPr>
            </a:br>
            <a:r>
              <a:rPr lang="fr-FR" sz="2400" b="1" dirty="0">
                <a:solidFill>
                  <a:srgbClr val="0070C0"/>
                </a:solidFill>
              </a:rPr>
              <a:t>en interne SMEGREG</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10</a:t>
            </a:fld>
            <a:endParaRPr lang="fr-FR" dirty="0">
              <a:solidFill>
                <a:srgbClr val="E1E805"/>
              </a:solidFill>
            </a:endParaRPr>
          </a:p>
        </p:txBody>
      </p:sp>
      <p:pic>
        <p:nvPicPr>
          <p:cNvPr id="8" name="Image 7">
            <a:extLst>
              <a:ext uri="{FF2B5EF4-FFF2-40B4-BE49-F238E27FC236}">
                <a16:creationId xmlns:a16="http://schemas.microsoft.com/office/drawing/2014/main" id="{5F16589A-5AC7-43D4-8FC7-77F1A4F5DF16}"/>
              </a:ext>
            </a:extLst>
          </p:cNvPr>
          <p:cNvPicPr>
            <a:picLocks noChangeAspect="1"/>
          </p:cNvPicPr>
          <p:nvPr/>
        </p:nvPicPr>
        <p:blipFill>
          <a:blip r:embed="rId2"/>
          <a:stretch>
            <a:fillRect/>
          </a:stretch>
        </p:blipFill>
        <p:spPr>
          <a:xfrm>
            <a:off x="1043608" y="1453127"/>
            <a:ext cx="7848872" cy="4537484"/>
          </a:xfrm>
          <a:prstGeom prst="rect">
            <a:avLst/>
          </a:prstGeom>
        </p:spPr>
      </p:pic>
      <p:sp>
        <p:nvSpPr>
          <p:cNvPr id="9" name="Text Box 15">
            <a:extLst>
              <a:ext uri="{FF2B5EF4-FFF2-40B4-BE49-F238E27FC236}">
                <a16:creationId xmlns:a16="http://schemas.microsoft.com/office/drawing/2014/main" id="{25BC8D5B-AB62-4494-94E2-BA7F280E8BC1}"/>
              </a:ext>
            </a:extLst>
          </p:cNvPr>
          <p:cNvSpPr txBox="1">
            <a:spLocks noChangeArrowheads="1"/>
          </p:cNvSpPr>
          <p:nvPr/>
        </p:nvSpPr>
        <p:spPr bwMode="auto">
          <a:xfrm>
            <a:off x="1187624" y="5949280"/>
            <a:ext cx="78488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buClr>
                <a:schemeClr val="accent6">
                  <a:lumMod val="75000"/>
                </a:schemeClr>
              </a:buClr>
            </a:pPr>
            <a:r>
              <a:rPr lang="fr-FR" sz="2000" dirty="0">
                <a:solidFill>
                  <a:srgbClr val="0077D4"/>
                </a:solidFill>
              </a:rPr>
              <a:t>En 2019, l'animation territoriale représente 377 jours-homme.</a:t>
            </a:r>
          </a:p>
        </p:txBody>
      </p:sp>
    </p:spTree>
    <p:extLst>
      <p:ext uri="{BB962C8B-B14F-4D97-AF65-F5344CB8AC3E}">
        <p14:creationId xmlns:p14="http://schemas.microsoft.com/office/powerpoint/2010/main" val="2206763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Animation territoriale SAGE</a:t>
            </a:r>
            <a:br>
              <a:rPr lang="fr-FR" sz="2400" b="1" dirty="0">
                <a:solidFill>
                  <a:srgbClr val="0070C0"/>
                </a:solidFill>
              </a:rPr>
            </a:br>
            <a:r>
              <a:rPr lang="fr-FR" sz="2400" b="1" dirty="0">
                <a:solidFill>
                  <a:srgbClr val="0070C0"/>
                </a:solidFill>
              </a:rPr>
              <a:t>tâches externalisées</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11</a:t>
            </a:fld>
            <a:endParaRPr lang="fr-FR" dirty="0">
              <a:solidFill>
                <a:srgbClr val="E1E805"/>
              </a:solidFill>
            </a:endParaRPr>
          </a:p>
        </p:txBody>
      </p:sp>
      <p:sp>
        <p:nvSpPr>
          <p:cNvPr id="9" name="Text Box 15">
            <a:extLst>
              <a:ext uri="{FF2B5EF4-FFF2-40B4-BE49-F238E27FC236}">
                <a16:creationId xmlns:a16="http://schemas.microsoft.com/office/drawing/2014/main" id="{25BC8D5B-AB62-4494-94E2-BA7F280E8BC1}"/>
              </a:ext>
            </a:extLst>
          </p:cNvPr>
          <p:cNvSpPr txBox="1">
            <a:spLocks noChangeArrowheads="1"/>
          </p:cNvSpPr>
          <p:nvPr/>
        </p:nvSpPr>
        <p:spPr bwMode="auto">
          <a:xfrm>
            <a:off x="357987" y="1628800"/>
            <a:ext cx="832881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buClr>
                <a:schemeClr val="accent6">
                  <a:lumMod val="75000"/>
                </a:schemeClr>
              </a:buClr>
            </a:pPr>
            <a:r>
              <a:rPr lang="fr-FR" sz="2000" dirty="0">
                <a:solidFill>
                  <a:srgbClr val="0077D4"/>
                </a:solidFill>
              </a:rPr>
              <a:t>Actions et supports d'information et de sensibilisation (infolettre, sites internet, plaquettes) : 8 133 € TTC </a:t>
            </a:r>
            <a:r>
              <a:rPr lang="fr-FR" sz="1400" dirty="0">
                <a:solidFill>
                  <a:srgbClr val="0077D4"/>
                </a:solidFill>
              </a:rPr>
              <a:t>(</a:t>
            </a:r>
            <a:r>
              <a:rPr lang="fr-FR" sz="1400" dirty="0" err="1">
                <a:solidFill>
                  <a:srgbClr val="0077D4"/>
                </a:solidFill>
              </a:rPr>
              <a:t>subv</a:t>
            </a:r>
            <a:r>
              <a:rPr lang="fr-FR" sz="1400" dirty="0">
                <a:solidFill>
                  <a:srgbClr val="0077D4"/>
                </a:solidFill>
              </a:rPr>
              <a:t>. 0)</a:t>
            </a:r>
          </a:p>
          <a:p>
            <a:pPr>
              <a:buClr>
                <a:schemeClr val="accent6">
                  <a:lumMod val="75000"/>
                </a:schemeClr>
              </a:buClr>
            </a:pPr>
            <a:r>
              <a:rPr lang="fr-FR" sz="2000" dirty="0">
                <a:solidFill>
                  <a:srgbClr val="0077D4"/>
                </a:solidFill>
              </a:rPr>
              <a:t> </a:t>
            </a:r>
          </a:p>
          <a:p>
            <a:pPr>
              <a:buClr>
                <a:schemeClr val="accent6">
                  <a:lumMod val="75000"/>
                </a:schemeClr>
              </a:buClr>
            </a:pPr>
            <a:r>
              <a:rPr lang="fr-FR" sz="2000" dirty="0">
                <a:solidFill>
                  <a:srgbClr val="0077D4"/>
                </a:solidFill>
              </a:rPr>
              <a:t>"L'eau, un enjeu majeur pour le département de la Gironde".</a:t>
            </a:r>
          </a:p>
          <a:p>
            <a:pPr>
              <a:buClr>
                <a:schemeClr val="accent6">
                  <a:lumMod val="75000"/>
                </a:schemeClr>
              </a:buClr>
            </a:pPr>
            <a:r>
              <a:rPr lang="fr-FR" sz="2000" dirty="0">
                <a:solidFill>
                  <a:srgbClr val="0077D4"/>
                </a:solidFill>
              </a:rPr>
              <a:t>année scolaire 2018-2019 : 52 679 € TTC </a:t>
            </a:r>
            <a:r>
              <a:rPr lang="fr-FR" sz="1400" dirty="0">
                <a:solidFill>
                  <a:srgbClr val="0077D4"/>
                </a:solidFill>
              </a:rPr>
              <a:t>(</a:t>
            </a:r>
            <a:r>
              <a:rPr lang="fr-FR" sz="1400" dirty="0" err="1">
                <a:solidFill>
                  <a:srgbClr val="0077D4"/>
                </a:solidFill>
              </a:rPr>
              <a:t>subv</a:t>
            </a:r>
            <a:r>
              <a:rPr lang="fr-FR" sz="1400" dirty="0">
                <a:solidFill>
                  <a:srgbClr val="0077D4"/>
                </a:solidFill>
              </a:rPr>
              <a:t>. 0)</a:t>
            </a:r>
            <a:r>
              <a:rPr lang="fr-FR" sz="2000" dirty="0">
                <a:solidFill>
                  <a:srgbClr val="0077D4"/>
                </a:solidFill>
              </a:rPr>
              <a:t> pour :</a:t>
            </a:r>
          </a:p>
          <a:p>
            <a:pPr marL="342900" indent="-342900">
              <a:buClr>
                <a:schemeClr val="accent6">
                  <a:lumMod val="75000"/>
                </a:schemeClr>
              </a:buClr>
              <a:buFont typeface="Arial" panose="020B0604020202020204" pitchFamily="34" charset="0"/>
              <a:buChar char="•"/>
            </a:pPr>
            <a:r>
              <a:rPr lang="fr-FR" sz="2000" dirty="0">
                <a:solidFill>
                  <a:srgbClr val="0077D4"/>
                </a:solidFill>
              </a:rPr>
              <a:t>188 journées d'animations (9,27 €/élève)</a:t>
            </a:r>
          </a:p>
          <a:p>
            <a:pPr marL="342900" indent="-342900">
              <a:buClr>
                <a:schemeClr val="accent6">
                  <a:lumMod val="75000"/>
                </a:schemeClr>
              </a:buClr>
              <a:buFont typeface="Arial" panose="020B0604020202020204" pitchFamily="34" charset="0"/>
              <a:buChar char="•"/>
            </a:pPr>
            <a:r>
              <a:rPr lang="fr-FR" sz="2000" dirty="0">
                <a:solidFill>
                  <a:srgbClr val="0077D4"/>
                </a:solidFill>
              </a:rPr>
              <a:t>5 682 élèves sensibilisés dont 4 579 en primaire, 1 037 au collège et 66 en institut spécialisé</a:t>
            </a:r>
          </a:p>
          <a:p>
            <a:pPr>
              <a:buClr>
                <a:schemeClr val="accent6">
                  <a:lumMod val="75000"/>
                </a:schemeClr>
              </a:buClr>
            </a:pPr>
            <a:endParaRPr lang="fr-FR" sz="2000" dirty="0">
              <a:solidFill>
                <a:srgbClr val="0077D4"/>
              </a:solidFill>
            </a:endParaRPr>
          </a:p>
          <a:p>
            <a:pPr>
              <a:buClr>
                <a:schemeClr val="accent6">
                  <a:lumMod val="75000"/>
                </a:schemeClr>
              </a:buClr>
            </a:pPr>
            <a:r>
              <a:rPr lang="fr-FR" sz="2000" dirty="0">
                <a:solidFill>
                  <a:srgbClr val="0077D4"/>
                </a:solidFill>
              </a:rPr>
              <a:t>Espaces Info Economies d'Eau : 98 837 € TTC </a:t>
            </a:r>
            <a:r>
              <a:rPr lang="fr-FR" sz="1400" dirty="0">
                <a:solidFill>
                  <a:srgbClr val="0077D4"/>
                </a:solidFill>
              </a:rPr>
              <a:t>(</a:t>
            </a:r>
            <a:r>
              <a:rPr lang="fr-FR" sz="1400" dirty="0" err="1">
                <a:solidFill>
                  <a:srgbClr val="0077D4"/>
                </a:solidFill>
              </a:rPr>
              <a:t>subv</a:t>
            </a:r>
            <a:r>
              <a:rPr lang="fr-FR" sz="1400" dirty="0">
                <a:solidFill>
                  <a:srgbClr val="0077D4"/>
                </a:solidFill>
              </a:rPr>
              <a:t>. 50% du HT de AEAG)</a:t>
            </a:r>
            <a:r>
              <a:rPr lang="fr-FR" sz="2000" dirty="0">
                <a:solidFill>
                  <a:srgbClr val="0077D4"/>
                </a:solidFill>
              </a:rPr>
              <a:t> pour :</a:t>
            </a:r>
          </a:p>
          <a:p>
            <a:pPr marL="342900" indent="-342900">
              <a:buClr>
                <a:schemeClr val="accent6">
                  <a:lumMod val="75000"/>
                </a:schemeClr>
              </a:buClr>
              <a:buFont typeface="Arial" panose="020B0604020202020204" pitchFamily="34" charset="0"/>
              <a:buChar char="•"/>
            </a:pPr>
            <a:r>
              <a:rPr lang="fr-FR" sz="2000" dirty="0">
                <a:solidFill>
                  <a:srgbClr val="0077D4"/>
                </a:solidFill>
              </a:rPr>
              <a:t>84 actions : 66 ateliers ou stands sur manifestation et 7 actions de conseil direct</a:t>
            </a:r>
          </a:p>
          <a:p>
            <a:pPr marL="342900" indent="-342900">
              <a:buClr>
                <a:schemeClr val="accent6">
                  <a:lumMod val="75000"/>
                </a:schemeClr>
              </a:buClr>
              <a:buFont typeface="Arial" panose="020B0604020202020204" pitchFamily="34" charset="0"/>
              <a:buChar char="•"/>
            </a:pPr>
            <a:r>
              <a:rPr lang="fr-FR" sz="2000" dirty="0">
                <a:solidFill>
                  <a:srgbClr val="0077D4"/>
                </a:solidFill>
              </a:rPr>
              <a:t>plus de 8 500 personnes sensibilisées, dont 4 100 ont bénéficié d'un conseil personnalisé. </a:t>
            </a:r>
          </a:p>
        </p:txBody>
      </p:sp>
    </p:spTree>
    <p:extLst>
      <p:ext uri="{BB962C8B-B14F-4D97-AF65-F5344CB8AC3E}">
        <p14:creationId xmlns:p14="http://schemas.microsoft.com/office/powerpoint/2010/main" val="1589872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Autres actions notables</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12</a:t>
            </a:fld>
            <a:endParaRPr lang="fr-FR" dirty="0">
              <a:solidFill>
                <a:srgbClr val="E1E805"/>
              </a:solidFill>
            </a:endParaRPr>
          </a:p>
        </p:txBody>
      </p:sp>
      <p:sp>
        <p:nvSpPr>
          <p:cNvPr id="9" name="Text Box 15">
            <a:extLst>
              <a:ext uri="{FF2B5EF4-FFF2-40B4-BE49-F238E27FC236}">
                <a16:creationId xmlns:a16="http://schemas.microsoft.com/office/drawing/2014/main" id="{25BC8D5B-AB62-4494-94E2-BA7F280E8BC1}"/>
              </a:ext>
            </a:extLst>
          </p:cNvPr>
          <p:cNvSpPr txBox="1">
            <a:spLocks noChangeArrowheads="1"/>
          </p:cNvSpPr>
          <p:nvPr/>
        </p:nvSpPr>
        <p:spPr bwMode="auto">
          <a:xfrm>
            <a:off x="357987" y="1628800"/>
            <a:ext cx="8328811"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dirty="0">
                <a:solidFill>
                  <a:srgbClr val="0077D4"/>
                </a:solidFill>
              </a:rPr>
              <a:t>"Revendication législative" avec le SYMCRAU pour la définition et l'attribution d'une compétence gestion de la ressource : </a:t>
            </a:r>
          </a:p>
          <a:p>
            <a:pPr lvl="1">
              <a:buClr>
                <a:schemeClr val="accent6">
                  <a:lumMod val="75000"/>
                </a:schemeClr>
              </a:buClr>
            </a:pPr>
            <a:r>
              <a:rPr lang="fr-FR" dirty="0">
                <a:solidFill>
                  <a:srgbClr val="0077D4"/>
                </a:solidFill>
              </a:rPr>
              <a:t>Article 116 de la Loi "engagement et proximité" du 27 décembre 2019 ajoute un complément au I de l'article L. 2224-7 du code général des collectivités territoriales qui est désormais ainsi rédigé :</a:t>
            </a:r>
          </a:p>
          <a:p>
            <a:pPr lvl="1">
              <a:buClr>
                <a:schemeClr val="accent6">
                  <a:lumMod val="75000"/>
                </a:schemeClr>
              </a:buClr>
            </a:pPr>
            <a:r>
              <a:rPr lang="fr-FR" dirty="0">
                <a:solidFill>
                  <a:srgbClr val="0077D4"/>
                </a:solidFill>
              </a:rPr>
              <a:t>"</a:t>
            </a:r>
            <a:r>
              <a:rPr lang="fr-FR" i="1" dirty="0">
                <a:solidFill>
                  <a:srgbClr val="0077D4"/>
                </a:solidFill>
              </a:rPr>
              <a:t>Tout service assurant tout ou partie de la production par captage ou pompage, de la protection du point de prélèvement, du traitement, du transport, du stockage et de la distribution d'eau destinée à la consommation humaine est un service d'eau potable. </a:t>
            </a:r>
            <a:r>
              <a:rPr lang="fr-FR" i="1" u="sng" dirty="0">
                <a:solidFill>
                  <a:srgbClr val="0077D4"/>
                </a:solidFill>
              </a:rPr>
              <a:t>Le service qui assure tout ou partie du prélèvement peut contribuer à la gestion et à la préservation de la ressource</a:t>
            </a:r>
            <a:r>
              <a:rPr lang="fr-FR" i="1" dirty="0">
                <a:solidFill>
                  <a:srgbClr val="0077D4"/>
                </a:solidFill>
              </a:rPr>
              <a:t>.</a:t>
            </a:r>
            <a:r>
              <a:rPr lang="fr-FR" dirty="0">
                <a:solidFill>
                  <a:srgbClr val="0077D4"/>
                </a:solidFill>
              </a:rPr>
              <a:t>" </a:t>
            </a:r>
          </a:p>
          <a:p>
            <a:pPr>
              <a:buClr>
                <a:schemeClr val="accent6">
                  <a:lumMod val="75000"/>
                </a:schemeClr>
              </a:buClr>
            </a:pPr>
            <a:endParaRPr lang="fr-FR" sz="2000" dirty="0">
              <a:solidFill>
                <a:srgbClr val="0077D4"/>
              </a:solidFill>
            </a:endParaRPr>
          </a:p>
          <a:p>
            <a:pPr marL="342900" indent="-342900">
              <a:buClr>
                <a:schemeClr val="accent6">
                  <a:lumMod val="75000"/>
                </a:schemeClr>
              </a:buClr>
              <a:buFont typeface="Arial" panose="020B0604020202020204" pitchFamily="34" charset="0"/>
              <a:buChar char="•"/>
            </a:pPr>
            <a:r>
              <a:rPr lang="fr-FR" sz="2000" dirty="0">
                <a:solidFill>
                  <a:srgbClr val="0077D4"/>
                </a:solidFill>
              </a:rPr>
              <a:t>Construction du partenariat avec l'armée de l'air pour la réalisation de chantiers école pour le GAAO.</a:t>
            </a:r>
          </a:p>
        </p:txBody>
      </p:sp>
    </p:spTree>
    <p:extLst>
      <p:ext uri="{BB962C8B-B14F-4D97-AF65-F5344CB8AC3E}">
        <p14:creationId xmlns:p14="http://schemas.microsoft.com/office/powerpoint/2010/main" val="3524739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4433</TotalTime>
  <Words>924</Words>
  <Application>Microsoft Office PowerPoint</Application>
  <PresentationFormat>Affichage à l'écran (4:3)</PresentationFormat>
  <Paragraphs>103</Paragraphs>
  <Slides>12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Calibri</vt:lpstr>
      <vt:lpstr>Trebuchet MS</vt:lpstr>
      <vt:lpstr>Wingdings</vt:lpstr>
      <vt:lpstr>Office Theme</vt:lpstr>
      <vt:lpstr>Rapport d'activité SMEGREG 2019</vt:lpstr>
      <vt:lpstr>Bilan synthétique de l'activité 2019</vt:lpstr>
      <vt:lpstr>Gouvernance – réunion des instances</vt:lpstr>
      <vt:lpstr>Gouvernance – réunion des instances</vt:lpstr>
      <vt:lpstr>Gouvernance – réunion des instances</vt:lpstr>
      <vt:lpstr>Gouvernance – réunion des instances</vt:lpstr>
      <vt:lpstr>Etudes SMEGREG</vt:lpstr>
      <vt:lpstr>Etudes prévues par le SAGE ou demandée par la CLE</vt:lpstr>
      <vt:lpstr>Etudes prévues par le SAGE ou demandée par la CLE</vt:lpstr>
      <vt:lpstr>Animation territoriale SAGE en interne SMEGREG</vt:lpstr>
      <vt:lpstr>Animation territoriale SAGE tâches externalisées</vt:lpstr>
      <vt:lpstr>Autres actions notables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237</cp:revision>
  <cp:lastPrinted>2015-12-16T08:43:17Z</cp:lastPrinted>
  <dcterms:created xsi:type="dcterms:W3CDTF">2015-09-15T19:44:09Z</dcterms:created>
  <dcterms:modified xsi:type="dcterms:W3CDTF">2020-02-04T14:44:59Z</dcterms:modified>
</cp:coreProperties>
</file>