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69" r:id="rId2"/>
    <p:sldId id="303" r:id="rId3"/>
    <p:sldId id="307" r:id="rId4"/>
    <p:sldId id="308" r:id="rId5"/>
    <p:sldId id="304" r:id="rId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is Lafficher" initials="AL" lastIdx="5"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341A1"/>
    <a:srgbClr val="0000FF"/>
    <a:srgbClr val="FF0000"/>
    <a:srgbClr val="0077D4"/>
    <a:srgbClr val="333399"/>
    <a:srgbClr val="9606EE"/>
    <a:srgbClr val="03FF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114" d="100"/>
          <a:sy n="114" d="100"/>
        </p:scale>
        <p:origin x="152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3835A-2CE6-424F-976F-060004DDC7C0}" type="datetimeFigureOut">
              <a:rPr lang="fr-FR" smtClean="0"/>
              <a:t>28/11/2019</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4D6616-047C-445B-82D7-A8BE044CA00C}" type="slidenum">
              <a:rPr lang="fr-FR" smtClean="0"/>
              <a:t>‹N°›</a:t>
            </a:fld>
            <a:endParaRPr lang="fr-FR"/>
          </a:p>
        </p:txBody>
      </p:sp>
    </p:spTree>
    <p:extLst>
      <p:ext uri="{BB962C8B-B14F-4D97-AF65-F5344CB8AC3E}">
        <p14:creationId xmlns:p14="http://schemas.microsoft.com/office/powerpoint/2010/main" val="1195165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9"/>
            <a:ext cx="7772400" cy="1470025"/>
          </a:xfrm>
        </p:spPr>
        <p:txBody>
          <a:bodyPr>
            <a:normAutofit/>
          </a:bodyPr>
          <a:lstStyle>
            <a:lvl1pPr>
              <a:defRPr sz="2625">
                <a:solidFill>
                  <a:srgbClr val="1341A1"/>
                </a:solidFill>
              </a:defRPr>
            </a:lvl1pPr>
          </a:lstStyle>
          <a:p>
            <a:r>
              <a:rPr lang="fr-FR"/>
              <a:t>Modifiez le style du titre</a:t>
            </a:r>
            <a:endParaRPr lang="en-US" dirty="0"/>
          </a:p>
        </p:txBody>
      </p:sp>
      <p:sp>
        <p:nvSpPr>
          <p:cNvPr id="3"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4" name="Image 3"/>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2989938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chemeClr val="accent6">
                    <a:lumMod val="75000"/>
                  </a:schemeClr>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4257016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rgbClr val="FF0000"/>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393722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9"/>
            <a:ext cx="9144001" cy="1352053"/>
          </a:xfrm>
          <a:prstGeom prst="rect">
            <a:avLst/>
          </a:prstGeom>
        </p:spPr>
      </p:pic>
      <p:sp>
        <p:nvSpPr>
          <p:cNvPr id="3" name="Content Placeholder 2"/>
          <p:cNvSpPr>
            <a:spLocks noGrp="1"/>
          </p:cNvSpPr>
          <p:nvPr>
            <p:ph idx="1"/>
          </p:nvPr>
        </p:nvSpPr>
        <p:spPr>
          <a:xfrm>
            <a:off x="457200" y="1600201"/>
            <a:ext cx="8229600" cy="4451278"/>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Slide Number Placeholder 5"/>
          <p:cNvSpPr>
            <a:spLocks noGrp="1"/>
          </p:cNvSpPr>
          <p:nvPr>
            <p:ph type="sldNum" sz="quarter" idx="12"/>
          </p:nvPr>
        </p:nvSpPr>
        <p:spPr>
          <a:xfrm>
            <a:off x="223920" y="6356354"/>
            <a:ext cx="609060" cy="365125"/>
          </a:xfrm>
        </p:spPr>
        <p:txBody>
          <a:bodyPr/>
          <a:lstStyle>
            <a:lvl1pPr algn="l">
              <a:defRPr sz="1000">
                <a:solidFill>
                  <a:schemeClr val="bg1"/>
                </a:solidFill>
              </a:defRPr>
            </a:lvl1pPr>
          </a:lstStyle>
          <a:p>
            <a:fld id="{7CF807EE-CD1D-4590-8BC8-3307D96355C9}" type="slidenum">
              <a:rPr lang="fr-FR" smtClean="0"/>
              <a:pPr/>
              <a:t>‹N°›</a:t>
            </a:fld>
            <a:endParaRPr lang="fr-FR" dirty="0"/>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
        <p:nvSpPr>
          <p:cNvPr id="2" name="Titre 1"/>
          <p:cNvSpPr>
            <a:spLocks noGrp="1"/>
          </p:cNvSpPr>
          <p:nvPr>
            <p:ph type="title"/>
          </p:nvPr>
        </p:nvSpPr>
        <p:spPr>
          <a:xfrm>
            <a:off x="2198670" y="274638"/>
            <a:ext cx="6488130" cy="978809"/>
          </a:xfrm>
        </p:spPr>
        <p:txBody>
          <a:bodyPr/>
          <a:lstStyle>
            <a:lvl1pPr algn="l">
              <a:defRPr sz="2200">
                <a:solidFill>
                  <a:srgbClr val="0077D4"/>
                </a:solidFill>
              </a:defRPr>
            </a:lvl1pPr>
          </a:lstStyle>
          <a:p>
            <a:r>
              <a:rPr lang="fr-FR" dirty="0"/>
              <a:t>Modifiez le style du titre</a:t>
            </a:r>
          </a:p>
        </p:txBody>
      </p:sp>
    </p:spTree>
    <p:extLst>
      <p:ext uri="{BB962C8B-B14F-4D97-AF65-F5344CB8AC3E}">
        <p14:creationId xmlns:p14="http://schemas.microsoft.com/office/powerpoint/2010/main" val="3047653143"/>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4"/>
            <a:ext cx="9144000" cy="6857999"/>
          </a:xfrm>
          <a:prstGeom prst="rect">
            <a:avLst/>
          </a:prstGeom>
        </p:spPr>
      </p:pic>
      <p:sp>
        <p:nvSpPr>
          <p:cNvPr id="6" name="Title 1"/>
          <p:cNvSpPr>
            <a:spLocks noGrp="1"/>
          </p:cNvSpPr>
          <p:nvPr>
            <p:ph type="title"/>
          </p:nvPr>
        </p:nvSpPr>
        <p:spPr>
          <a:xfrm>
            <a:off x="2205350" y="274638"/>
            <a:ext cx="6481451" cy="1143000"/>
          </a:xfrm>
        </p:spPr>
        <p:txBody>
          <a:bodyPr>
            <a:normAutofit/>
          </a:bodyPr>
          <a:lstStyle>
            <a:lvl1pPr algn="l">
              <a:defRPr sz="1875">
                <a:solidFill>
                  <a:srgbClr val="E46C0A"/>
                </a:solidFill>
              </a:defRPr>
            </a:lvl1pPr>
          </a:lstStyle>
          <a:p>
            <a:r>
              <a:rPr lang="fr-FR"/>
              <a:t>Modifiez le style du titre</a:t>
            </a:r>
            <a:endParaRPr lang="en-US" dirty="0"/>
          </a:p>
        </p:txBody>
      </p:sp>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103096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title"/>
          </p:nvPr>
        </p:nvSpPr>
        <p:spPr>
          <a:xfrm>
            <a:off x="2205350" y="274638"/>
            <a:ext cx="6481451" cy="1143000"/>
          </a:xfrm>
        </p:spPr>
        <p:txBody>
          <a:bodyPr>
            <a:normAutofit/>
          </a:bodyPr>
          <a:lstStyle>
            <a:lvl1pPr algn="l">
              <a:defRPr sz="1875">
                <a:solidFill>
                  <a:srgbClr val="FF0000"/>
                </a:solidFill>
              </a:defRPr>
            </a:lvl1pPr>
          </a:lstStyle>
          <a:p>
            <a:r>
              <a:rPr lang="fr-FR" dirty="0"/>
              <a:t>Modifiez le style du titre</a:t>
            </a:r>
            <a:endParaRPr lang="en-US" dirty="0"/>
          </a:p>
        </p:txBody>
      </p:sp>
      <p:sp>
        <p:nvSpPr>
          <p:cNvPr id="7" name="Content Placeholder 2"/>
          <p:cNvSpPr>
            <a:spLocks noGrp="1"/>
          </p:cNvSpPr>
          <p:nvPr>
            <p:ph idx="1"/>
          </p:nvPr>
        </p:nvSpPr>
        <p:spPr>
          <a:xfrm>
            <a:off x="457200" y="1600201"/>
            <a:ext cx="8229600" cy="4389633"/>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267739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70EBCB-75A6-48B6-A94F-15B940329A90}" type="datetimeFigureOut">
              <a:rPr lang="fr-FR" smtClean="0"/>
              <a:t>28/11/2019</a:t>
            </a:fld>
            <a:endParaRPr lang="fr-FR"/>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F807EE-CD1D-4590-8BC8-3307D96355C9}" type="slidenum">
              <a:rPr lang="fr-FR" smtClean="0"/>
              <a:t>‹N°›</a:t>
            </a:fld>
            <a:endParaRPr lang="fr-FR"/>
          </a:p>
        </p:txBody>
      </p:sp>
    </p:spTree>
    <p:extLst>
      <p:ext uri="{BB962C8B-B14F-4D97-AF65-F5344CB8AC3E}">
        <p14:creationId xmlns:p14="http://schemas.microsoft.com/office/powerpoint/2010/main" val="2625262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a:xfrm>
            <a:off x="793412" y="1706880"/>
            <a:ext cx="8176846" cy="1722120"/>
          </a:xfrm>
        </p:spPr>
        <p:txBody>
          <a:bodyPr>
            <a:normAutofit/>
          </a:bodyPr>
          <a:lstStyle/>
          <a:p>
            <a:r>
              <a:rPr lang="fr-FR" dirty="0"/>
              <a:t>Avis sur le projet de SAGE Dropt</a:t>
            </a:r>
          </a:p>
        </p:txBody>
      </p:sp>
      <p:sp>
        <p:nvSpPr>
          <p:cNvPr id="6" name="Sous-titre 5"/>
          <p:cNvSpPr>
            <a:spLocks noGrp="1"/>
          </p:cNvSpPr>
          <p:nvPr>
            <p:ph type="subTitle" idx="1"/>
          </p:nvPr>
        </p:nvSpPr>
        <p:spPr/>
        <p:txBody>
          <a:bodyPr/>
          <a:lstStyle/>
          <a:p>
            <a:r>
              <a:rPr lang="fr-FR" dirty="0"/>
              <a:t>Bureau de la Commission locale de l'eau</a:t>
            </a:r>
          </a:p>
          <a:p>
            <a:r>
              <a:rPr lang="fr-FR" dirty="0"/>
              <a:t>Réunion du 2 décembre 2019</a:t>
            </a:r>
          </a:p>
        </p:txBody>
      </p:sp>
      <p:sp>
        <p:nvSpPr>
          <p:cNvPr id="4" name="Espace réservé du numéro de diapositive 3"/>
          <p:cNvSpPr>
            <a:spLocks noGrp="1"/>
          </p:cNvSpPr>
          <p:nvPr>
            <p:ph type="sldNum" sz="quarter" idx="4294967295"/>
          </p:nvPr>
        </p:nvSpPr>
        <p:spPr>
          <a:xfrm>
            <a:off x="0" y="6356350"/>
            <a:ext cx="609600" cy="365125"/>
          </a:xfrm>
        </p:spPr>
        <p:txBody>
          <a:bodyPr/>
          <a:lstStyle/>
          <a:p>
            <a:fld id="{7CF807EE-CD1D-4590-8BC8-3307D96355C9}" type="slidenum">
              <a:rPr lang="fr-FR" smtClean="0"/>
              <a:t>1</a:t>
            </a:fld>
            <a:endParaRPr lang="fr-FR" dirty="0"/>
          </a:p>
        </p:txBody>
      </p:sp>
    </p:spTree>
    <p:extLst>
      <p:ext uri="{BB962C8B-B14F-4D97-AF65-F5344CB8AC3E}">
        <p14:creationId xmlns:p14="http://schemas.microsoft.com/office/powerpoint/2010/main" val="1287910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7CF807EE-CD1D-4590-8BC8-3307D96355C9}" type="slidenum">
              <a:rPr lang="fr-FR" smtClean="0"/>
              <a:pPr/>
              <a:t>2</a:t>
            </a:fld>
            <a:endParaRPr lang="fr-FR" dirty="0"/>
          </a:p>
        </p:txBody>
      </p:sp>
      <p:sp>
        <p:nvSpPr>
          <p:cNvPr id="4" name="Titre 3"/>
          <p:cNvSpPr>
            <a:spLocks noGrp="1"/>
          </p:cNvSpPr>
          <p:nvPr>
            <p:ph type="title"/>
          </p:nvPr>
        </p:nvSpPr>
        <p:spPr/>
        <p:txBody>
          <a:bodyPr>
            <a:normAutofit/>
          </a:bodyPr>
          <a:lstStyle/>
          <a:p>
            <a:pPr algn="ctr"/>
            <a:r>
              <a:rPr lang="fr-FR" dirty="0"/>
              <a:t>Avis sur le projet de SAGE Dropt</a:t>
            </a:r>
          </a:p>
        </p:txBody>
      </p:sp>
      <p:sp>
        <p:nvSpPr>
          <p:cNvPr id="12" name="Rectangle 11">
            <a:extLst>
              <a:ext uri="{FF2B5EF4-FFF2-40B4-BE49-F238E27FC236}">
                <a16:creationId xmlns:a16="http://schemas.microsoft.com/office/drawing/2014/main" id="{10E6F193-2384-45AB-85C2-93736A8CED3C}"/>
              </a:ext>
            </a:extLst>
          </p:cNvPr>
          <p:cNvSpPr/>
          <p:nvPr/>
        </p:nvSpPr>
        <p:spPr>
          <a:xfrm>
            <a:off x="287383" y="1644692"/>
            <a:ext cx="8577944" cy="646331"/>
          </a:xfrm>
          <a:prstGeom prst="rect">
            <a:avLst/>
          </a:prstGeom>
          <a:solidFill>
            <a:schemeClr val="bg1"/>
          </a:solidFill>
        </p:spPr>
        <p:txBody>
          <a:bodyPr wrap="square">
            <a:spAutoFit/>
          </a:bodyPr>
          <a:lstStyle/>
          <a:p>
            <a:pPr lvl="0">
              <a:spcBef>
                <a:spcPts val="600"/>
              </a:spcBef>
              <a:buClr>
                <a:srgbClr val="C0504D"/>
              </a:buClr>
              <a:buSzPct val="100000"/>
            </a:pPr>
            <a:r>
              <a:rPr lang="fr-FR" altLang="fr-FR" dirty="0">
                <a:solidFill>
                  <a:srgbClr val="333399"/>
                </a:solidFill>
                <a:latin typeface="Trebuchet MS" panose="020B0603020202020204" pitchFamily="34" charset="0"/>
              </a:rPr>
              <a:t>La CLE du SAGE Dropt a décidé, le 15 octobre 2018, d'engager les consultations administratives sur le projet de SAGE du Dropt.</a:t>
            </a:r>
          </a:p>
        </p:txBody>
      </p:sp>
      <p:pic>
        <p:nvPicPr>
          <p:cNvPr id="6" name="Image 5">
            <a:extLst>
              <a:ext uri="{FF2B5EF4-FFF2-40B4-BE49-F238E27FC236}">
                <a16:creationId xmlns:a16="http://schemas.microsoft.com/office/drawing/2014/main" id="{9D13CD6A-6609-4589-BFF5-03D089A376A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8264"/>
          <a:stretch/>
        </p:blipFill>
        <p:spPr>
          <a:xfrm>
            <a:off x="2296105" y="2291023"/>
            <a:ext cx="6569628" cy="4247893"/>
          </a:xfrm>
          <a:prstGeom prst="rect">
            <a:avLst/>
          </a:prstGeom>
        </p:spPr>
      </p:pic>
      <p:sp>
        <p:nvSpPr>
          <p:cNvPr id="8" name="Rectangle 7">
            <a:extLst>
              <a:ext uri="{FF2B5EF4-FFF2-40B4-BE49-F238E27FC236}">
                <a16:creationId xmlns:a16="http://schemas.microsoft.com/office/drawing/2014/main" id="{E771C5DC-D075-478E-A5BF-2157077B7AEE}"/>
              </a:ext>
            </a:extLst>
          </p:cNvPr>
          <p:cNvSpPr/>
          <p:nvPr/>
        </p:nvSpPr>
        <p:spPr>
          <a:xfrm>
            <a:off x="444152" y="4566978"/>
            <a:ext cx="3381429" cy="1077218"/>
          </a:xfrm>
          <a:prstGeom prst="rect">
            <a:avLst/>
          </a:prstGeom>
          <a:solidFill>
            <a:schemeClr val="bg1"/>
          </a:solidFill>
        </p:spPr>
        <p:txBody>
          <a:bodyPr wrap="square">
            <a:spAutoFit/>
          </a:bodyPr>
          <a:lstStyle/>
          <a:p>
            <a:pPr lvl="0">
              <a:spcBef>
                <a:spcPts val="600"/>
              </a:spcBef>
              <a:buClr>
                <a:srgbClr val="C0504D"/>
              </a:buClr>
              <a:buSzPct val="100000"/>
            </a:pPr>
            <a:r>
              <a:rPr lang="fr-FR" altLang="fr-FR" dirty="0">
                <a:solidFill>
                  <a:srgbClr val="333399"/>
                </a:solidFill>
                <a:latin typeface="Trebuchet MS" panose="020B0603020202020204" pitchFamily="34" charset="0"/>
              </a:rPr>
              <a:t>Superposition des périmètres :</a:t>
            </a:r>
          </a:p>
          <a:p>
            <a:pPr marL="285750" lvl="0" indent="-285750">
              <a:spcBef>
                <a:spcPts val="600"/>
              </a:spcBef>
              <a:buClr>
                <a:srgbClr val="C0504D"/>
              </a:buClr>
              <a:buSzPct val="100000"/>
              <a:buFont typeface="Arial" panose="020B0604020202020204" pitchFamily="34" charset="0"/>
              <a:buChar char="•"/>
            </a:pPr>
            <a:r>
              <a:rPr lang="fr-FR" altLang="fr-FR" dirty="0">
                <a:solidFill>
                  <a:srgbClr val="333399"/>
                </a:solidFill>
                <a:latin typeface="Trebuchet MS" panose="020B0603020202020204" pitchFamily="34" charset="0"/>
              </a:rPr>
              <a:t>projet de SAGE du Dropt</a:t>
            </a:r>
          </a:p>
          <a:p>
            <a:pPr marL="285750" lvl="0" indent="-285750">
              <a:spcBef>
                <a:spcPts val="600"/>
              </a:spcBef>
              <a:buClr>
                <a:srgbClr val="C0504D"/>
              </a:buClr>
              <a:buSzPct val="100000"/>
              <a:buFont typeface="Arial" panose="020B0604020202020204" pitchFamily="34" charset="0"/>
              <a:buChar char="•"/>
            </a:pPr>
            <a:r>
              <a:rPr lang="fr-FR" altLang="fr-FR" dirty="0">
                <a:solidFill>
                  <a:srgbClr val="333399"/>
                </a:solidFill>
                <a:latin typeface="Trebuchet MS" panose="020B0603020202020204" pitchFamily="34" charset="0"/>
              </a:rPr>
              <a:t>SAGE Nappes profondes</a:t>
            </a:r>
          </a:p>
        </p:txBody>
      </p:sp>
    </p:spTree>
    <p:extLst>
      <p:ext uri="{BB962C8B-B14F-4D97-AF65-F5344CB8AC3E}">
        <p14:creationId xmlns:p14="http://schemas.microsoft.com/office/powerpoint/2010/main" val="2805163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89F1616-E52C-4BFC-ABF1-A62CE3900780}"/>
              </a:ext>
            </a:extLst>
          </p:cNvPr>
          <p:cNvSpPr>
            <a:spLocks noGrp="1"/>
          </p:cNvSpPr>
          <p:nvPr>
            <p:ph idx="1"/>
          </p:nvPr>
        </p:nvSpPr>
        <p:spPr/>
        <p:txBody>
          <a:bodyPr/>
          <a:lstStyle/>
          <a:p>
            <a:pPr marL="0" indent="0">
              <a:buNone/>
            </a:pPr>
            <a:r>
              <a:rPr lang="fr-FR" dirty="0"/>
              <a:t>Dispositions en lien avec le SAGE NP</a:t>
            </a:r>
          </a:p>
          <a:p>
            <a:pPr marL="342900" lvl="1" indent="0">
              <a:buNone/>
            </a:pPr>
            <a:endParaRPr lang="fr-FR" dirty="0"/>
          </a:p>
          <a:p>
            <a:pPr lvl="1"/>
            <a:endParaRPr lang="fr-FR" dirty="0"/>
          </a:p>
        </p:txBody>
      </p:sp>
      <p:sp>
        <p:nvSpPr>
          <p:cNvPr id="3" name="Espace réservé du numéro de diapositive 2">
            <a:extLst>
              <a:ext uri="{FF2B5EF4-FFF2-40B4-BE49-F238E27FC236}">
                <a16:creationId xmlns:a16="http://schemas.microsoft.com/office/drawing/2014/main" id="{949CEECD-DA06-4050-A23D-B6387B95FBB7}"/>
              </a:ext>
            </a:extLst>
          </p:cNvPr>
          <p:cNvSpPr>
            <a:spLocks noGrp="1"/>
          </p:cNvSpPr>
          <p:nvPr>
            <p:ph type="sldNum" sz="quarter" idx="12"/>
          </p:nvPr>
        </p:nvSpPr>
        <p:spPr/>
        <p:txBody>
          <a:bodyPr/>
          <a:lstStyle/>
          <a:p>
            <a:fld id="{7CF807EE-CD1D-4590-8BC8-3307D96355C9}" type="slidenum">
              <a:rPr lang="fr-FR" smtClean="0"/>
              <a:pPr/>
              <a:t>3</a:t>
            </a:fld>
            <a:endParaRPr lang="fr-FR" dirty="0"/>
          </a:p>
        </p:txBody>
      </p:sp>
      <p:sp>
        <p:nvSpPr>
          <p:cNvPr id="4" name="Titre 3">
            <a:extLst>
              <a:ext uri="{FF2B5EF4-FFF2-40B4-BE49-F238E27FC236}">
                <a16:creationId xmlns:a16="http://schemas.microsoft.com/office/drawing/2014/main" id="{7FA0E496-41BD-499F-B789-6CD6F5167430}"/>
              </a:ext>
            </a:extLst>
          </p:cNvPr>
          <p:cNvSpPr>
            <a:spLocks noGrp="1"/>
          </p:cNvSpPr>
          <p:nvPr>
            <p:ph type="title"/>
          </p:nvPr>
        </p:nvSpPr>
        <p:spPr/>
        <p:txBody>
          <a:bodyPr/>
          <a:lstStyle/>
          <a:p>
            <a:pPr algn="ctr"/>
            <a:r>
              <a:rPr lang="fr-FR" dirty="0"/>
              <a:t>Avis sur le projet de SAGE Dropt</a:t>
            </a:r>
          </a:p>
        </p:txBody>
      </p:sp>
      <p:graphicFrame>
        <p:nvGraphicFramePr>
          <p:cNvPr id="6" name="Tableau 6">
            <a:extLst>
              <a:ext uri="{FF2B5EF4-FFF2-40B4-BE49-F238E27FC236}">
                <a16:creationId xmlns:a16="http://schemas.microsoft.com/office/drawing/2014/main" id="{8D40381F-5DF0-4D96-83F4-2C7FB7ACB090}"/>
              </a:ext>
            </a:extLst>
          </p:cNvPr>
          <p:cNvGraphicFramePr>
            <a:graphicFrameLocks noGrp="1"/>
          </p:cNvGraphicFramePr>
          <p:nvPr>
            <p:extLst>
              <p:ext uri="{D42A27DB-BD31-4B8C-83A1-F6EECF244321}">
                <p14:modId xmlns:p14="http://schemas.microsoft.com/office/powerpoint/2010/main" val="2145016918"/>
              </p:ext>
            </p:extLst>
          </p:nvPr>
        </p:nvGraphicFramePr>
        <p:xfrm>
          <a:off x="634409" y="2183828"/>
          <a:ext cx="7875182" cy="3738507"/>
        </p:xfrm>
        <a:graphic>
          <a:graphicData uri="http://schemas.openxmlformats.org/drawingml/2006/table">
            <a:tbl>
              <a:tblPr firstRow="1">
                <a:tableStyleId>{5C22544A-7EE6-4342-B048-85BDC9FD1C3A}</a:tableStyleId>
              </a:tblPr>
              <a:tblGrid>
                <a:gridCol w="3937591">
                  <a:extLst>
                    <a:ext uri="{9D8B030D-6E8A-4147-A177-3AD203B41FA5}">
                      <a16:colId xmlns:a16="http://schemas.microsoft.com/office/drawing/2014/main" val="2649744660"/>
                    </a:ext>
                  </a:extLst>
                </a:gridCol>
                <a:gridCol w="3937591">
                  <a:extLst>
                    <a:ext uri="{9D8B030D-6E8A-4147-A177-3AD203B41FA5}">
                      <a16:colId xmlns:a16="http://schemas.microsoft.com/office/drawing/2014/main" val="109995938"/>
                    </a:ext>
                  </a:extLst>
                </a:gridCol>
              </a:tblGrid>
              <a:tr h="595868">
                <a:tc>
                  <a:txBody>
                    <a:bodyPr/>
                    <a:lstStyle/>
                    <a:p>
                      <a:pPr algn="ctr"/>
                      <a:r>
                        <a:rPr lang="fr-FR" sz="1600" dirty="0"/>
                        <a:t>SAGE Dropt</a:t>
                      </a:r>
                    </a:p>
                  </a:txBody>
                  <a:tcPr anchor="ctr"/>
                </a:tc>
                <a:tc>
                  <a:txBody>
                    <a:bodyPr/>
                    <a:lstStyle/>
                    <a:p>
                      <a:pPr algn="ctr"/>
                      <a:r>
                        <a:rPr lang="fr-FR" sz="1600" dirty="0"/>
                        <a:t>SAGE Nappes profondes</a:t>
                      </a:r>
                    </a:p>
                  </a:txBody>
                  <a:tcPr anchor="ctr"/>
                </a:tc>
                <a:extLst>
                  <a:ext uri="{0D108BD9-81ED-4DB2-BD59-A6C34878D82A}">
                    <a16:rowId xmlns:a16="http://schemas.microsoft.com/office/drawing/2014/main" val="750490220"/>
                  </a:ext>
                </a:extLst>
              </a:tr>
              <a:tr h="1138681">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fr-FR" sz="1600" dirty="0"/>
                        <a:t>D12 : Hiérarchiser les usages sur les nappes captives identifiées comme masses d’eau déficitaires</a:t>
                      </a:r>
                    </a:p>
                  </a:txBody>
                  <a:tcPr anchor="ctr"/>
                </a:tc>
                <a:tc>
                  <a:txBody>
                    <a:bodyPr/>
                    <a:lstStyle/>
                    <a:p>
                      <a:r>
                        <a:rPr lang="fr-FR" sz="1600" dirty="0"/>
                        <a:t>D12 : Hiérarchie des usages </a:t>
                      </a:r>
                    </a:p>
                  </a:txBody>
                  <a:tcPr anchor="ctr"/>
                </a:tc>
                <a:extLst>
                  <a:ext uri="{0D108BD9-81ED-4DB2-BD59-A6C34878D82A}">
                    <a16:rowId xmlns:a16="http://schemas.microsoft.com/office/drawing/2014/main" val="567512268"/>
                  </a:ext>
                </a:extLst>
              </a:tr>
              <a:tr h="1195862">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fr-FR" sz="1600" dirty="0"/>
                        <a:t>D13 : Informer et mettre en place des actions d’économie d’eau sur le réseau Eau Potable</a:t>
                      </a:r>
                    </a:p>
                  </a:txBody>
                  <a:tcPr anchor="ctr"/>
                </a:tc>
                <a:tc>
                  <a:txBody>
                    <a:bodyPr/>
                    <a:lstStyle/>
                    <a:p>
                      <a:r>
                        <a:rPr lang="fr-FR" sz="1600" dirty="0"/>
                        <a:t>D26 : Comptage des volumes distribués</a:t>
                      </a:r>
                    </a:p>
                    <a:p>
                      <a:r>
                        <a:rPr lang="fr-FR" sz="1600" dirty="0"/>
                        <a:t>D27 : Diagnostics des réseaux d’alimentation en eau potable</a:t>
                      </a:r>
                    </a:p>
                    <a:p>
                      <a:r>
                        <a:rPr lang="fr-FR" sz="1600" dirty="0"/>
                        <a:t>…</a:t>
                      </a:r>
                    </a:p>
                  </a:txBody>
                  <a:tcPr anchor="ctr"/>
                </a:tc>
                <a:extLst>
                  <a:ext uri="{0D108BD9-81ED-4DB2-BD59-A6C34878D82A}">
                    <a16:rowId xmlns:a16="http://schemas.microsoft.com/office/drawing/2014/main" val="1378503290"/>
                  </a:ext>
                </a:extLst>
              </a:tr>
              <a:tr h="808096">
                <a:tc>
                  <a:txBody>
                    <a:bodyPr/>
                    <a:lstStyle/>
                    <a:p>
                      <a:r>
                        <a:rPr lang="fr-FR" sz="1600" dirty="0"/>
                        <a:t>D45 : Veiller à la cohérence entre le SAGE Dropt et les SAGE voisins</a:t>
                      </a:r>
                    </a:p>
                  </a:txBody>
                  <a:tcPr anchor="ctr"/>
                </a:tc>
                <a:tc>
                  <a:txBody>
                    <a:bodyPr/>
                    <a:lstStyle/>
                    <a:p>
                      <a:r>
                        <a:rPr lang="fr-FR" sz="1600" dirty="0"/>
                        <a:t>D88 : Animation et suivi de la mise en œuvre du SAGE par la CLE</a:t>
                      </a:r>
                    </a:p>
                  </a:txBody>
                  <a:tcPr anchor="ctr"/>
                </a:tc>
                <a:extLst>
                  <a:ext uri="{0D108BD9-81ED-4DB2-BD59-A6C34878D82A}">
                    <a16:rowId xmlns:a16="http://schemas.microsoft.com/office/drawing/2014/main" val="417460825"/>
                  </a:ext>
                </a:extLst>
              </a:tr>
            </a:tbl>
          </a:graphicData>
        </a:graphic>
      </p:graphicFrame>
    </p:spTree>
    <p:extLst>
      <p:ext uri="{BB962C8B-B14F-4D97-AF65-F5344CB8AC3E}">
        <p14:creationId xmlns:p14="http://schemas.microsoft.com/office/powerpoint/2010/main" val="2831713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59D55861-90AB-48FB-BFB2-2C1277E23F28}"/>
              </a:ext>
            </a:extLst>
          </p:cNvPr>
          <p:cNvSpPr>
            <a:spLocks noGrp="1"/>
          </p:cNvSpPr>
          <p:nvPr>
            <p:ph idx="1"/>
          </p:nvPr>
        </p:nvSpPr>
        <p:spPr/>
        <p:txBody>
          <a:bodyPr/>
          <a:lstStyle/>
          <a:p>
            <a:pPr marL="0" indent="0">
              <a:buNone/>
            </a:pPr>
            <a:r>
              <a:rPr lang="fr-FR" dirty="0"/>
              <a:t>Dispositions en lien avec le SAGE NP </a:t>
            </a:r>
          </a:p>
          <a:p>
            <a:pPr marL="0" indent="0">
              <a:buNone/>
            </a:pPr>
            <a:endParaRPr lang="fr-FR" dirty="0"/>
          </a:p>
        </p:txBody>
      </p:sp>
      <p:sp>
        <p:nvSpPr>
          <p:cNvPr id="3" name="Espace réservé du numéro de diapositive 2">
            <a:extLst>
              <a:ext uri="{FF2B5EF4-FFF2-40B4-BE49-F238E27FC236}">
                <a16:creationId xmlns:a16="http://schemas.microsoft.com/office/drawing/2014/main" id="{80E08DA3-648B-4966-ACB6-31E0EE62A445}"/>
              </a:ext>
            </a:extLst>
          </p:cNvPr>
          <p:cNvSpPr>
            <a:spLocks noGrp="1"/>
          </p:cNvSpPr>
          <p:nvPr>
            <p:ph type="sldNum" sz="quarter" idx="12"/>
          </p:nvPr>
        </p:nvSpPr>
        <p:spPr/>
        <p:txBody>
          <a:bodyPr/>
          <a:lstStyle/>
          <a:p>
            <a:fld id="{7CF807EE-CD1D-4590-8BC8-3307D96355C9}" type="slidenum">
              <a:rPr lang="fr-FR" smtClean="0"/>
              <a:pPr/>
              <a:t>4</a:t>
            </a:fld>
            <a:endParaRPr lang="fr-FR" dirty="0"/>
          </a:p>
        </p:txBody>
      </p:sp>
      <p:sp>
        <p:nvSpPr>
          <p:cNvPr id="4" name="Titre 3">
            <a:extLst>
              <a:ext uri="{FF2B5EF4-FFF2-40B4-BE49-F238E27FC236}">
                <a16:creationId xmlns:a16="http://schemas.microsoft.com/office/drawing/2014/main" id="{76FA6B6D-D733-448C-B073-1E867E47864E}"/>
              </a:ext>
            </a:extLst>
          </p:cNvPr>
          <p:cNvSpPr>
            <a:spLocks noGrp="1"/>
          </p:cNvSpPr>
          <p:nvPr>
            <p:ph type="title"/>
          </p:nvPr>
        </p:nvSpPr>
        <p:spPr/>
        <p:txBody>
          <a:bodyPr/>
          <a:lstStyle/>
          <a:p>
            <a:pPr algn="ctr"/>
            <a:r>
              <a:rPr lang="fr-FR" dirty="0"/>
              <a:t>Avis sur le projet de SAGE Dropt</a:t>
            </a:r>
          </a:p>
        </p:txBody>
      </p:sp>
      <p:sp>
        <p:nvSpPr>
          <p:cNvPr id="5" name="ZoneTexte 4">
            <a:extLst>
              <a:ext uri="{FF2B5EF4-FFF2-40B4-BE49-F238E27FC236}">
                <a16:creationId xmlns:a16="http://schemas.microsoft.com/office/drawing/2014/main" id="{8605C16A-1718-47B3-913A-868B2C88129E}"/>
              </a:ext>
            </a:extLst>
          </p:cNvPr>
          <p:cNvSpPr txBox="1"/>
          <p:nvPr/>
        </p:nvSpPr>
        <p:spPr>
          <a:xfrm>
            <a:off x="1073888" y="4148764"/>
            <a:ext cx="7793665" cy="2246769"/>
          </a:xfrm>
          <a:prstGeom prst="rect">
            <a:avLst/>
          </a:prstGeom>
          <a:solidFill>
            <a:schemeClr val="accent1">
              <a:lumMod val="20000"/>
              <a:lumOff val="80000"/>
            </a:schemeClr>
          </a:solidFill>
          <a:ln>
            <a:solidFill>
              <a:schemeClr val="tx1"/>
            </a:solidFill>
          </a:ln>
        </p:spPr>
        <p:txBody>
          <a:bodyPr wrap="square" rtlCol="0">
            <a:spAutoFit/>
          </a:bodyPr>
          <a:lstStyle/>
          <a:p>
            <a:pPr algn="just"/>
            <a:r>
              <a:rPr lang="fr-FR" sz="1400" b="1" dirty="0"/>
              <a:t>Règle 1 : Réserver les nappes captives, identifiées comme masses d’eau déficitaires, à l’alimentation en eau potable</a:t>
            </a:r>
          </a:p>
          <a:p>
            <a:pPr algn="just"/>
            <a:endParaRPr lang="fr-FR" sz="1400" b="1" dirty="0"/>
          </a:p>
          <a:p>
            <a:pPr algn="just"/>
            <a:r>
              <a:rPr lang="fr-FR" sz="1400" dirty="0"/>
              <a:t>Pour les masses d’eau FRFG071 (</a:t>
            </a:r>
            <a:r>
              <a:rPr lang="fr-FR" sz="1400" dirty="0">
                <a:solidFill>
                  <a:srgbClr val="FF0000"/>
                </a:solidFill>
              </a:rPr>
              <a:t>Eocène</a:t>
            </a:r>
            <a:r>
              <a:rPr lang="fr-FR" sz="1400" dirty="0"/>
              <a:t>) et FRFG072 (</a:t>
            </a:r>
            <a:r>
              <a:rPr lang="fr-FR" sz="1400" dirty="0">
                <a:solidFill>
                  <a:srgbClr val="FF0000"/>
                </a:solidFill>
              </a:rPr>
              <a:t>Crétacé</a:t>
            </a:r>
            <a:r>
              <a:rPr lang="fr-FR" sz="1400" dirty="0"/>
              <a:t>), concernées par le périmètre du SAGE </a:t>
            </a:r>
            <a:r>
              <a:rPr lang="fr-FR" sz="1400" b="1" dirty="0">
                <a:solidFill>
                  <a:srgbClr val="FF0000"/>
                </a:solidFill>
              </a:rPr>
              <a:t>à l’exclusion du périmètre du SAGE Nappe profondes</a:t>
            </a:r>
            <a:r>
              <a:rPr lang="fr-FR" sz="1400" dirty="0"/>
              <a:t>, en cas de tension sur la ressource en eau impliquant une décision d'arbitrage pour une répartition des eaux entre différents usages, </a:t>
            </a:r>
            <a:r>
              <a:rPr lang="fr-FR" sz="1400" dirty="0">
                <a:solidFill>
                  <a:srgbClr val="FF0000"/>
                </a:solidFill>
              </a:rPr>
              <a:t>la priorité est donnée</a:t>
            </a:r>
            <a:r>
              <a:rPr lang="fr-FR" sz="1400" dirty="0"/>
              <a:t> à la satisfaction des exigences de la santé, de la salubrité publique, de la sécurité civile et de l'alimentation en eau potable de la population et tout d'abord aux usages les plus exigeants en termes de qualité au premier rang desquels </a:t>
            </a:r>
            <a:r>
              <a:rPr lang="fr-FR" sz="1400" dirty="0">
                <a:solidFill>
                  <a:srgbClr val="FF0000"/>
                </a:solidFill>
              </a:rPr>
              <a:t>l'eau destinée à la consommation humaine</a:t>
            </a:r>
            <a:r>
              <a:rPr lang="fr-FR" sz="1400" dirty="0"/>
              <a:t>. </a:t>
            </a:r>
          </a:p>
        </p:txBody>
      </p:sp>
      <p:graphicFrame>
        <p:nvGraphicFramePr>
          <p:cNvPr id="6" name="Tableau 6">
            <a:extLst>
              <a:ext uri="{FF2B5EF4-FFF2-40B4-BE49-F238E27FC236}">
                <a16:creationId xmlns:a16="http://schemas.microsoft.com/office/drawing/2014/main" id="{49BBDBF3-71A9-4411-9F0C-8A0381497784}"/>
              </a:ext>
            </a:extLst>
          </p:cNvPr>
          <p:cNvGraphicFramePr>
            <a:graphicFrameLocks noGrp="1"/>
          </p:cNvGraphicFramePr>
          <p:nvPr>
            <p:extLst>
              <p:ext uri="{D42A27DB-BD31-4B8C-83A1-F6EECF244321}">
                <p14:modId xmlns:p14="http://schemas.microsoft.com/office/powerpoint/2010/main" val="941636412"/>
              </p:ext>
            </p:extLst>
          </p:nvPr>
        </p:nvGraphicFramePr>
        <p:xfrm>
          <a:off x="634409" y="2079362"/>
          <a:ext cx="7875182" cy="1906508"/>
        </p:xfrm>
        <a:graphic>
          <a:graphicData uri="http://schemas.openxmlformats.org/drawingml/2006/table">
            <a:tbl>
              <a:tblPr firstRow="1">
                <a:tableStyleId>{5C22544A-7EE6-4342-B048-85BDC9FD1C3A}</a:tableStyleId>
              </a:tblPr>
              <a:tblGrid>
                <a:gridCol w="3937591">
                  <a:extLst>
                    <a:ext uri="{9D8B030D-6E8A-4147-A177-3AD203B41FA5}">
                      <a16:colId xmlns:a16="http://schemas.microsoft.com/office/drawing/2014/main" val="2649744660"/>
                    </a:ext>
                  </a:extLst>
                </a:gridCol>
                <a:gridCol w="3937591">
                  <a:extLst>
                    <a:ext uri="{9D8B030D-6E8A-4147-A177-3AD203B41FA5}">
                      <a16:colId xmlns:a16="http://schemas.microsoft.com/office/drawing/2014/main" val="109995938"/>
                    </a:ext>
                  </a:extLst>
                </a:gridCol>
              </a:tblGrid>
              <a:tr h="595868">
                <a:tc>
                  <a:txBody>
                    <a:bodyPr/>
                    <a:lstStyle/>
                    <a:p>
                      <a:pPr algn="l"/>
                      <a:r>
                        <a:rPr lang="fr-FR" sz="1600" dirty="0"/>
                        <a:t>SAGE Dropt</a:t>
                      </a:r>
                    </a:p>
                  </a:txBody>
                  <a:tcPr anchor="ctr"/>
                </a:tc>
                <a:tc>
                  <a:txBody>
                    <a:bodyPr/>
                    <a:lstStyle/>
                    <a:p>
                      <a:pPr algn="l"/>
                      <a:r>
                        <a:rPr lang="fr-FR" sz="1600" dirty="0"/>
                        <a:t>SAGE Nappes profondes</a:t>
                      </a:r>
                    </a:p>
                  </a:txBody>
                  <a:tcPr anchor="ctr"/>
                </a:tc>
                <a:extLst>
                  <a:ext uri="{0D108BD9-81ED-4DB2-BD59-A6C34878D82A}">
                    <a16:rowId xmlns:a16="http://schemas.microsoft.com/office/drawing/2014/main" val="750490220"/>
                  </a:ext>
                </a:extLst>
              </a:tr>
              <a:tr h="1138681">
                <a:tc>
                  <a:txBody>
                    <a:bodyPr/>
                    <a:lstStyle/>
                    <a:p>
                      <a:pPr marL="0" indent="0" algn="l">
                        <a:buNone/>
                      </a:pPr>
                      <a:r>
                        <a:rPr lang="fr-FR" sz="1600" dirty="0"/>
                        <a:t>R1 : Réserver les nappes captives, identifiées comme masses d’eau déficitaires, à l’alimentation en eau potable</a:t>
                      </a:r>
                    </a:p>
                  </a:txBody>
                  <a:tcPr anchor="ctr"/>
                </a:tc>
                <a:tc>
                  <a:txBody>
                    <a:bodyPr/>
                    <a:lstStyle/>
                    <a:p>
                      <a:pPr algn="l"/>
                      <a:r>
                        <a:rPr lang="fr-FR" sz="1600" dirty="0"/>
                        <a:t>R1 : Hiérarchie des usages et répartition des volumes prélevables entre catégories d’utilisateurs – principe d’interdiction des nouveaux prélèvements dans les zones déficitaires</a:t>
                      </a:r>
                    </a:p>
                  </a:txBody>
                  <a:tcPr anchor="ctr"/>
                </a:tc>
                <a:extLst>
                  <a:ext uri="{0D108BD9-81ED-4DB2-BD59-A6C34878D82A}">
                    <a16:rowId xmlns:a16="http://schemas.microsoft.com/office/drawing/2014/main" val="567512268"/>
                  </a:ext>
                </a:extLst>
              </a:tr>
            </a:tbl>
          </a:graphicData>
        </a:graphic>
      </p:graphicFrame>
    </p:spTree>
    <p:extLst>
      <p:ext uri="{BB962C8B-B14F-4D97-AF65-F5344CB8AC3E}">
        <p14:creationId xmlns:p14="http://schemas.microsoft.com/office/powerpoint/2010/main" val="16007491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7CF807EE-CD1D-4590-8BC8-3307D96355C9}" type="slidenum">
              <a:rPr lang="fr-FR" smtClean="0"/>
              <a:pPr/>
              <a:t>5</a:t>
            </a:fld>
            <a:endParaRPr lang="fr-FR" dirty="0"/>
          </a:p>
        </p:txBody>
      </p:sp>
      <p:sp>
        <p:nvSpPr>
          <p:cNvPr id="4" name="Titre 3"/>
          <p:cNvSpPr>
            <a:spLocks noGrp="1"/>
          </p:cNvSpPr>
          <p:nvPr>
            <p:ph type="title"/>
          </p:nvPr>
        </p:nvSpPr>
        <p:spPr/>
        <p:txBody>
          <a:bodyPr>
            <a:normAutofit/>
          </a:bodyPr>
          <a:lstStyle/>
          <a:p>
            <a:pPr algn="ctr"/>
            <a:r>
              <a:rPr lang="fr-FR" dirty="0"/>
              <a:t>Avis sur le projet de SAGE Dropt</a:t>
            </a:r>
          </a:p>
        </p:txBody>
      </p:sp>
      <p:sp>
        <p:nvSpPr>
          <p:cNvPr id="9" name="Rectangle 8">
            <a:extLst>
              <a:ext uri="{FF2B5EF4-FFF2-40B4-BE49-F238E27FC236}">
                <a16:creationId xmlns:a16="http://schemas.microsoft.com/office/drawing/2014/main" id="{FDF22130-5AF6-4D97-AA8A-ADF183A55545}"/>
              </a:ext>
            </a:extLst>
          </p:cNvPr>
          <p:cNvSpPr/>
          <p:nvPr/>
        </p:nvSpPr>
        <p:spPr>
          <a:xfrm>
            <a:off x="283028" y="1443356"/>
            <a:ext cx="8577944" cy="4785926"/>
          </a:xfrm>
          <a:prstGeom prst="rect">
            <a:avLst/>
          </a:prstGeom>
          <a:noFill/>
        </p:spPr>
        <p:txBody>
          <a:bodyPr wrap="square">
            <a:spAutoFit/>
          </a:bodyPr>
          <a:lstStyle/>
          <a:p>
            <a:pPr lvl="0" algn="just">
              <a:spcBef>
                <a:spcPts val="600"/>
              </a:spcBef>
              <a:buClr>
                <a:srgbClr val="C0504D"/>
              </a:buClr>
              <a:buSzPct val="100000"/>
            </a:pPr>
            <a:r>
              <a:rPr lang="fr-FR" altLang="fr-FR" dirty="0">
                <a:solidFill>
                  <a:srgbClr val="333399"/>
                </a:solidFill>
                <a:latin typeface="Trebuchet MS" panose="020B0603020202020204" pitchFamily="34" charset="0"/>
              </a:rPr>
              <a:t>L'examen du projet de SAGE n'appelle pas de remarque pour ce qui concerne la gestion des Nappes profondes de Gironde.</a:t>
            </a:r>
          </a:p>
          <a:p>
            <a:pPr lvl="0" algn="just">
              <a:spcBef>
                <a:spcPts val="600"/>
              </a:spcBef>
              <a:buClr>
                <a:srgbClr val="C0504D"/>
              </a:buClr>
              <a:buSzPct val="100000"/>
            </a:pPr>
            <a:r>
              <a:rPr lang="fr-FR" altLang="fr-FR" dirty="0">
                <a:solidFill>
                  <a:srgbClr val="333399"/>
                </a:solidFill>
                <a:latin typeface="Trebuchet MS" panose="020B0603020202020204" pitchFamily="34" charset="0"/>
              </a:rPr>
              <a:t>Les périmètres de ces deux SAGE sont en effet distincts.</a:t>
            </a:r>
          </a:p>
          <a:p>
            <a:pPr lvl="0" algn="just">
              <a:spcBef>
                <a:spcPts val="600"/>
              </a:spcBef>
              <a:buClr>
                <a:srgbClr val="C0504D"/>
              </a:buClr>
              <a:buSzPct val="100000"/>
            </a:pPr>
            <a:r>
              <a:rPr lang="fr-FR" altLang="fr-FR" dirty="0">
                <a:solidFill>
                  <a:srgbClr val="333399"/>
                </a:solidFill>
                <a:latin typeface="Trebuchet MS" panose="020B0603020202020204" pitchFamily="34" charset="0"/>
              </a:rPr>
              <a:t>L'Atlas des zones à enjeux aval prévu par le SAGE Nappes profondes encadrera les éventuelles situations où le bon état des eaux superficielles nécessiterait des règles particulières et locales de gestion des nappes profondes.</a:t>
            </a:r>
          </a:p>
          <a:p>
            <a:pPr lvl="0" algn="just">
              <a:spcBef>
                <a:spcPts val="600"/>
              </a:spcBef>
              <a:buClr>
                <a:srgbClr val="C0504D"/>
              </a:buClr>
              <a:buSzPct val="100000"/>
            </a:pPr>
            <a:r>
              <a:rPr lang="fr-FR" altLang="fr-FR" dirty="0">
                <a:solidFill>
                  <a:srgbClr val="333399"/>
                </a:solidFill>
                <a:latin typeface="Trebuchet MS" panose="020B0603020202020204" pitchFamily="34" charset="0"/>
              </a:rPr>
              <a:t>A ce jour, les travaux en cours d'élaboration de l'atlas n'ont pas mis en évidence d'enjeu nécessitant de telles règles sur le territoire du </a:t>
            </a:r>
            <a:r>
              <a:rPr lang="fr-FR" altLang="fr-FR">
                <a:solidFill>
                  <a:srgbClr val="333399"/>
                </a:solidFill>
                <a:latin typeface="Trebuchet MS" panose="020B0603020202020204" pitchFamily="34" charset="0"/>
              </a:rPr>
              <a:t>SAGE Dropt.</a:t>
            </a:r>
            <a:endParaRPr lang="fr-FR" altLang="fr-FR" dirty="0">
              <a:solidFill>
                <a:srgbClr val="333399"/>
              </a:solidFill>
              <a:latin typeface="Trebuchet MS" panose="020B0603020202020204" pitchFamily="34" charset="0"/>
            </a:endParaRPr>
          </a:p>
          <a:p>
            <a:pPr lvl="0" algn="just">
              <a:spcBef>
                <a:spcPts val="600"/>
              </a:spcBef>
              <a:buClr>
                <a:srgbClr val="C0504D"/>
              </a:buClr>
              <a:buSzPct val="100000"/>
            </a:pPr>
            <a:r>
              <a:rPr lang="fr-FR" altLang="fr-FR" dirty="0">
                <a:solidFill>
                  <a:srgbClr val="333399"/>
                </a:solidFill>
                <a:latin typeface="Trebuchet MS" panose="020B0603020202020204" pitchFamily="34" charset="0"/>
              </a:rPr>
              <a:t>Par ailleurs, les dispositions et règles du projet de SAGE du Dropt apparaissent compatibles et complémentaires avec celles du SAGE Nappes profondes de Gironde.</a:t>
            </a:r>
          </a:p>
          <a:p>
            <a:pPr lvl="0" algn="just">
              <a:spcBef>
                <a:spcPts val="600"/>
              </a:spcBef>
              <a:buClr>
                <a:srgbClr val="C0504D"/>
              </a:buClr>
              <a:buSzPct val="100000"/>
            </a:pPr>
            <a:r>
              <a:rPr lang="fr-FR" altLang="fr-FR" dirty="0">
                <a:solidFill>
                  <a:srgbClr val="333399"/>
                </a:solidFill>
                <a:latin typeface="Trebuchet MS" panose="020B0603020202020204" pitchFamily="34" charset="0"/>
              </a:rPr>
              <a:t>Dans ces conditions, il est proposé à la CLE du SAGE Nappes profondes :</a:t>
            </a:r>
          </a:p>
          <a:p>
            <a:pPr marL="742950" lvl="1" indent="-285750" algn="just">
              <a:spcBef>
                <a:spcPts val="600"/>
              </a:spcBef>
              <a:buClr>
                <a:srgbClr val="C0504D"/>
              </a:buClr>
              <a:buSzPct val="100000"/>
              <a:buFont typeface="Arial" panose="020B0604020202020204" pitchFamily="34" charset="0"/>
              <a:buChar char="•"/>
            </a:pPr>
            <a:r>
              <a:rPr lang="fr-FR" altLang="fr-FR" dirty="0">
                <a:solidFill>
                  <a:srgbClr val="333399"/>
                </a:solidFill>
                <a:latin typeface="Trebuchet MS" panose="020B0603020202020204" pitchFamily="34" charset="0"/>
              </a:rPr>
              <a:t>de juger le projet de SAGE du Dropt compatible avec le SAGE Nappes profondes de Gironde,</a:t>
            </a:r>
          </a:p>
          <a:p>
            <a:pPr marL="742950" lvl="1" indent="-285750" algn="just">
              <a:spcBef>
                <a:spcPts val="600"/>
              </a:spcBef>
              <a:buClr>
                <a:srgbClr val="C0504D"/>
              </a:buClr>
              <a:buSzPct val="100000"/>
              <a:buFont typeface="Arial" panose="020B0604020202020204" pitchFamily="34" charset="0"/>
              <a:buChar char="•"/>
            </a:pPr>
            <a:r>
              <a:rPr lang="fr-FR" altLang="fr-FR" dirty="0">
                <a:solidFill>
                  <a:srgbClr val="333399"/>
                </a:solidFill>
                <a:latin typeface="Trebuchet MS" panose="020B0603020202020204" pitchFamily="34" charset="0"/>
              </a:rPr>
              <a:t>d'émettre un avis favorable sur ce projet de SAGE.</a:t>
            </a:r>
          </a:p>
        </p:txBody>
      </p:sp>
    </p:spTree>
    <p:extLst>
      <p:ext uri="{BB962C8B-B14F-4D97-AF65-F5344CB8AC3E}">
        <p14:creationId xmlns:p14="http://schemas.microsoft.com/office/powerpoint/2010/main" val="3478043834"/>
      </p:ext>
    </p:extLst>
  </p:cSld>
  <p:clrMapOvr>
    <a:masterClrMapping/>
  </p:clrMapOvr>
</p:sld>
</file>

<file path=ppt/theme/theme1.xml><?xml version="1.0" encoding="utf-8"?>
<a:theme xmlns:a="http://schemas.openxmlformats.org/drawingml/2006/main" name="Thè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ème1" id="{C4D858B3-AD02-424D-8D74-E465A714FFFF}" vid="{AC46D09D-1C65-4FB0-BFB9-EF2659757E0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Theme_sage</Template>
  <TotalTime>2153</TotalTime>
  <Words>520</Words>
  <Application>Microsoft Office PowerPoint</Application>
  <PresentationFormat>Affichage à l'écran (4:3)</PresentationFormat>
  <Paragraphs>43</Paragraphs>
  <Slides>5</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5</vt:i4>
      </vt:variant>
    </vt:vector>
  </HeadingPairs>
  <TitlesOfParts>
    <vt:vector size="9" baseType="lpstr">
      <vt:lpstr>Arial</vt:lpstr>
      <vt:lpstr>Calibri</vt:lpstr>
      <vt:lpstr>Trebuchet MS</vt:lpstr>
      <vt:lpstr>Thème1</vt:lpstr>
      <vt:lpstr>Avis sur le projet de SAGE Dropt</vt:lpstr>
      <vt:lpstr>Avis sur le projet de SAGE Dropt</vt:lpstr>
      <vt:lpstr>Avis sur le projet de SAGE Dropt</vt:lpstr>
      <vt:lpstr>Avis sur le projet de SAGE Dropt</vt:lpstr>
      <vt:lpstr>Avis sur le projet de SAGE Dropt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Alexis Lafficher</dc:creator>
  <cp:lastModifiedBy>Bruno de Grissac</cp:lastModifiedBy>
  <cp:revision>126</cp:revision>
  <dcterms:created xsi:type="dcterms:W3CDTF">2018-06-11T08:02:18Z</dcterms:created>
  <dcterms:modified xsi:type="dcterms:W3CDTF">2019-11-28T08:14:10Z</dcterms:modified>
</cp:coreProperties>
</file>