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19"/>
  </p:notesMasterIdLst>
  <p:handoutMasterIdLst>
    <p:handoutMasterId r:id="rId20"/>
  </p:handoutMasterIdLst>
  <p:sldIdLst>
    <p:sldId id="440" r:id="rId2"/>
    <p:sldId id="543" r:id="rId3"/>
    <p:sldId id="564" r:id="rId4"/>
    <p:sldId id="549" r:id="rId5"/>
    <p:sldId id="559" r:id="rId6"/>
    <p:sldId id="544" r:id="rId7"/>
    <p:sldId id="550" r:id="rId8"/>
    <p:sldId id="558" r:id="rId9"/>
    <p:sldId id="553" r:id="rId10"/>
    <p:sldId id="563" r:id="rId11"/>
    <p:sldId id="552" r:id="rId12"/>
    <p:sldId id="533" r:id="rId13"/>
    <p:sldId id="554" r:id="rId14"/>
    <p:sldId id="561" r:id="rId15"/>
    <p:sldId id="556" r:id="rId16"/>
    <p:sldId id="557" r:id="rId17"/>
    <p:sldId id="539" r:id="rId18"/>
  </p:sldIdLst>
  <p:sldSz cx="9144000" cy="6858000" type="screen4x3"/>
  <p:notesSz cx="6735763" cy="986948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hilippe Normand" initials="PN" lastIdx="3" clrIdx="0">
    <p:extLst>
      <p:ext uri="{19B8F6BF-5375-455C-9EA6-DF929625EA0E}">
        <p15:presenceInfo xmlns:p15="http://schemas.microsoft.com/office/powerpoint/2012/main" userId="Philippe Norman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Style moye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D7AC3CCA-C797-4891-BE02-D94E43425B78}" styleName="Style moye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4" autoAdjust="0"/>
    <p:restoredTop sz="94660"/>
  </p:normalViewPr>
  <p:slideViewPr>
    <p:cSldViewPr>
      <p:cViewPr varScale="1">
        <p:scale>
          <a:sx n="108" d="100"/>
          <a:sy n="108" d="100"/>
        </p:scale>
        <p:origin x="1698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-7374"/>
    </p:cViewPr>
  </p:sorter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565" cy="494027"/>
          </a:xfrm>
          <a:prstGeom prst="rect">
            <a:avLst/>
          </a:prstGeom>
        </p:spPr>
        <p:txBody>
          <a:bodyPr vert="horz" lIns="90782" tIns="45391" rIns="90782" bIns="45391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14626" y="0"/>
            <a:ext cx="2919565" cy="494027"/>
          </a:xfrm>
          <a:prstGeom prst="rect">
            <a:avLst/>
          </a:prstGeom>
        </p:spPr>
        <p:txBody>
          <a:bodyPr vert="horz" lIns="90782" tIns="45391" rIns="90782" bIns="45391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29/11/2019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375461"/>
            <a:ext cx="2919565" cy="494027"/>
          </a:xfrm>
          <a:prstGeom prst="rect">
            <a:avLst/>
          </a:prstGeom>
        </p:spPr>
        <p:txBody>
          <a:bodyPr vert="horz" lIns="90782" tIns="45391" rIns="90782" bIns="45391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14626" y="9375461"/>
            <a:ext cx="2919565" cy="494027"/>
          </a:xfrm>
          <a:prstGeom prst="rect">
            <a:avLst/>
          </a:prstGeom>
        </p:spPr>
        <p:txBody>
          <a:bodyPr vert="horz" lIns="90782" tIns="45391" rIns="90782" bIns="45391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0" cy="493474"/>
          </a:xfrm>
          <a:prstGeom prst="rect">
            <a:avLst/>
          </a:prstGeom>
        </p:spPr>
        <p:txBody>
          <a:bodyPr vert="horz" lIns="90782" tIns="45391" rIns="90782" bIns="45391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5" y="0"/>
            <a:ext cx="2918830" cy="493474"/>
          </a:xfrm>
          <a:prstGeom prst="rect">
            <a:avLst/>
          </a:prstGeom>
        </p:spPr>
        <p:txBody>
          <a:bodyPr vert="horz" lIns="90782" tIns="45391" rIns="90782" bIns="45391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29/11/2019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00113" y="739775"/>
            <a:ext cx="4935537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82" tIns="45391" rIns="90782" bIns="45391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3577" y="4688007"/>
            <a:ext cx="5388610" cy="4441270"/>
          </a:xfrm>
          <a:prstGeom prst="rect">
            <a:avLst/>
          </a:prstGeom>
        </p:spPr>
        <p:txBody>
          <a:bodyPr vert="horz" lIns="90782" tIns="45391" rIns="90782" bIns="45391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1" y="9374301"/>
            <a:ext cx="2918830" cy="493474"/>
          </a:xfrm>
          <a:prstGeom prst="rect">
            <a:avLst/>
          </a:prstGeom>
        </p:spPr>
        <p:txBody>
          <a:bodyPr vert="horz" lIns="90782" tIns="45391" rIns="90782" bIns="45391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5" y="9374301"/>
            <a:ext cx="2918830" cy="493474"/>
          </a:xfrm>
          <a:prstGeom prst="rect">
            <a:avLst/>
          </a:prstGeom>
        </p:spPr>
        <p:txBody>
          <a:bodyPr vert="horz" lIns="90782" tIns="45391" rIns="90782" bIns="45391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29/11/2019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71600" y="1348894"/>
            <a:ext cx="7772400" cy="229613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fr-FR" sz="2800" b="1" dirty="0">
                <a:solidFill>
                  <a:srgbClr val="333399"/>
                </a:solidFill>
                <a:latin typeface="Gill Sans MT"/>
              </a:rPr>
              <a:t>Performance des services d'eau potable</a:t>
            </a:r>
            <a:br>
              <a:rPr lang="fr-FR" sz="2800" b="1" dirty="0">
                <a:solidFill>
                  <a:srgbClr val="333399"/>
                </a:solidFill>
                <a:latin typeface="Gill Sans MT"/>
              </a:rPr>
            </a:br>
            <a:r>
              <a:rPr lang="fr-FR" sz="2800" b="1" dirty="0">
                <a:solidFill>
                  <a:srgbClr val="333399"/>
                </a:solidFill>
                <a:latin typeface="Gill Sans MT"/>
              </a:rPr>
              <a:t>(Moyens – Résultats)</a:t>
            </a:r>
            <a:br>
              <a:rPr lang="fr-FR" sz="2800" b="1" dirty="0">
                <a:solidFill>
                  <a:srgbClr val="333399"/>
                </a:solidFill>
                <a:latin typeface="Gill Sans MT"/>
              </a:rPr>
            </a:br>
            <a:br>
              <a:rPr lang="fr-FR" sz="2800" b="1" dirty="0">
                <a:solidFill>
                  <a:srgbClr val="333399"/>
                </a:solidFill>
                <a:latin typeface="Gill Sans MT"/>
              </a:rPr>
            </a:br>
            <a:r>
              <a:rPr lang="fr-FR" sz="2800" b="1" dirty="0">
                <a:solidFill>
                  <a:srgbClr val="333399"/>
                </a:solidFill>
                <a:latin typeface="Gill Sans MT"/>
              </a:rPr>
              <a:t>Indicateur d'actions prioritaires</a:t>
            </a:r>
            <a:r>
              <a:rPr lang="fr-FR" sz="2400" b="1" dirty="0">
                <a:solidFill>
                  <a:srgbClr val="333399"/>
                </a:solidFill>
                <a:latin typeface="Gill Sans MT"/>
              </a:rPr>
              <a:t> </a:t>
            </a:r>
            <a:endParaRPr lang="fr-FR" sz="24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Commission locale de l'eau</a:t>
            </a:r>
          </a:p>
          <a:p>
            <a:r>
              <a:rPr lang="fr-FR" dirty="0"/>
              <a:t>Réunion du 2 décembre 2019</a:t>
            </a:r>
          </a:p>
        </p:txBody>
      </p:sp>
    </p:spTree>
    <p:extLst>
      <p:ext uri="{BB962C8B-B14F-4D97-AF65-F5344CB8AC3E}">
        <p14:creationId xmlns:p14="http://schemas.microsoft.com/office/powerpoint/2010/main" val="1281333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Objectif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21088"/>
          </a:xfrm>
        </p:spPr>
        <p:txBody>
          <a:bodyPr>
            <a:normAutofit fontScale="92500"/>
          </a:bodyPr>
          <a:lstStyle/>
          <a:p>
            <a:r>
              <a:rPr lang="fr-FR" dirty="0"/>
              <a:t>Identifier les services d'eau prioritaires pour mener des actions dans le cadre du SAGE Nappes profondes en fonction 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dirty="0">
                <a:solidFill>
                  <a:srgbClr val="0070C0"/>
                </a:solidFill>
              </a:rPr>
              <a:t>des moyens mis en œuvre : RPQS, diagnostic, sectorisation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dirty="0">
                <a:solidFill>
                  <a:srgbClr val="0070C0"/>
                </a:solidFill>
              </a:rPr>
              <a:t>des résultats : dépassement des autorisations, indice linéaire de pertes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dirty="0">
                <a:solidFill>
                  <a:srgbClr val="0070C0"/>
                </a:solidFill>
              </a:rPr>
              <a:t>du contexte : ressource actuelle déficitaire ou non</a:t>
            </a:r>
          </a:p>
          <a:p>
            <a:pPr>
              <a:spcBef>
                <a:spcPts val="1800"/>
              </a:spcBef>
            </a:pPr>
            <a:r>
              <a:rPr lang="fr-FR" dirty="0"/>
              <a:t>Groupe de travail SAGE Nappes profondes (SMEGREG, Département, DDTM, IRSTEA, ARS) suite à la CLE du 20 février 2017</a:t>
            </a:r>
          </a:p>
          <a:p>
            <a:pPr>
              <a:spcBef>
                <a:spcPts val="1800"/>
              </a:spcBef>
            </a:pPr>
            <a:r>
              <a:rPr lang="fr-FR" dirty="0"/>
              <a:t>Base : données 2017 (SISPEA, données du SMEGREG, du Département, de la DDTM)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895099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/>
              <a:t>Mise en place d’indicateurs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615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fr-FR" sz="2100" dirty="0"/>
              <a:t>3 Indicateurs :</a:t>
            </a:r>
          </a:p>
          <a:p>
            <a:pPr>
              <a:lnSpc>
                <a:spcPct val="80000"/>
              </a:lnSpc>
            </a:pPr>
            <a:endParaRPr lang="fr-FR" sz="2100" dirty="0"/>
          </a:p>
          <a:p>
            <a:pPr lvl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fr-FR" sz="2100" dirty="0">
                <a:solidFill>
                  <a:srgbClr val="1341A1"/>
                </a:solidFill>
              </a:rPr>
              <a:t>des moyens mis en œuvre : RPQS – Diagnostic – Sectorisation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Char char="§"/>
            </a:pPr>
            <a:endParaRPr lang="fr-FR" sz="2100" dirty="0">
              <a:solidFill>
                <a:srgbClr val="1341A1"/>
              </a:solidFill>
            </a:endParaRPr>
          </a:p>
          <a:p>
            <a:pPr lvl="1">
              <a:lnSpc>
                <a:spcPct val="80000"/>
              </a:lnSpc>
              <a:buFont typeface="Wingdings" panose="05000000000000000000" pitchFamily="2" charset="2"/>
              <a:buChar char="§"/>
            </a:pPr>
            <a:endParaRPr lang="fr-FR" sz="2100" dirty="0">
              <a:solidFill>
                <a:srgbClr val="1341A1"/>
              </a:solidFill>
            </a:endParaRPr>
          </a:p>
          <a:p>
            <a:pPr lvl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fr-FR" sz="2100" dirty="0">
                <a:solidFill>
                  <a:srgbClr val="1341A1"/>
                </a:solidFill>
              </a:rPr>
              <a:t>de résultats : ILP – Dépassement d’autorisation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Char char="§"/>
            </a:pPr>
            <a:endParaRPr lang="fr-FR" sz="2100" dirty="0">
              <a:solidFill>
                <a:srgbClr val="1341A1"/>
              </a:solidFill>
            </a:endParaRPr>
          </a:p>
          <a:p>
            <a:pPr lvl="1">
              <a:lnSpc>
                <a:spcPct val="80000"/>
              </a:lnSpc>
              <a:buFont typeface="Wingdings" panose="05000000000000000000" pitchFamily="2" charset="2"/>
              <a:buChar char="§"/>
            </a:pPr>
            <a:endParaRPr lang="fr-FR" sz="2100" dirty="0">
              <a:solidFill>
                <a:srgbClr val="1341A1"/>
              </a:solidFill>
            </a:endParaRPr>
          </a:p>
          <a:p>
            <a:pPr lvl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fr-FR" sz="2100" dirty="0">
                <a:solidFill>
                  <a:srgbClr val="1341A1"/>
                </a:solidFill>
              </a:rPr>
              <a:t>de contexte : Unité de gestion déficitaire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fr-FR" sz="1400" dirty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endParaRPr lang="fr-FR" sz="1400" dirty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53104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Mise en place d’indicateurs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6150"/>
          </a:xfrm>
        </p:spPr>
        <p:txBody>
          <a:bodyPr>
            <a:noAutofit/>
          </a:bodyPr>
          <a:lstStyle/>
          <a:p>
            <a:r>
              <a:rPr lang="fr-FR" dirty="0"/>
              <a:t>3 Indicateurs 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1900" u="sng" dirty="0">
                <a:solidFill>
                  <a:srgbClr val="0070C0"/>
                </a:solidFill>
              </a:rPr>
              <a:t>des moyens mis en œuvre</a:t>
            </a:r>
            <a:r>
              <a:rPr lang="fr-FR" sz="1400" dirty="0">
                <a:solidFill>
                  <a:srgbClr val="0070C0"/>
                </a:solidFill>
              </a:rPr>
              <a:t> : RPQS, diagnostic, sectorisation</a:t>
            </a:r>
          </a:p>
          <a:p>
            <a:pPr marL="457200" lvl="1" indent="0">
              <a:spcBef>
                <a:spcPts val="1200"/>
              </a:spcBef>
              <a:buNone/>
            </a:pPr>
            <a:r>
              <a:rPr lang="fr-FR" sz="1400" dirty="0">
                <a:solidFill>
                  <a:srgbClr val="0070C0"/>
                </a:solidFill>
              </a:rPr>
              <a:t>      - </a:t>
            </a:r>
            <a:r>
              <a:rPr lang="fr-FR" sz="1600" dirty="0">
                <a:solidFill>
                  <a:srgbClr val="0070C0"/>
                </a:solidFill>
              </a:rPr>
              <a:t>RPQS :  SISPEA renseigné : 1 </a:t>
            </a:r>
          </a:p>
          <a:p>
            <a:pPr marL="457200" lvl="1" indent="0">
              <a:buNone/>
            </a:pPr>
            <a:r>
              <a:rPr lang="fr-FR" sz="1600" dirty="0">
                <a:solidFill>
                  <a:srgbClr val="0070C0"/>
                </a:solidFill>
              </a:rPr>
              <a:t>                   SISPEA non renseigné : 0</a:t>
            </a:r>
          </a:p>
          <a:p>
            <a:pPr marL="457200" lvl="1" indent="0">
              <a:buNone/>
            </a:pPr>
            <a:r>
              <a:rPr lang="fr-FR" sz="1600" dirty="0">
                <a:solidFill>
                  <a:srgbClr val="0070C0"/>
                </a:solidFill>
              </a:rPr>
              <a:t>		(Règlementation + Disposition 30 du SAGE NP)</a:t>
            </a:r>
          </a:p>
          <a:p>
            <a:pPr marL="457200" lvl="1" indent="0">
              <a:spcBef>
                <a:spcPts val="1200"/>
              </a:spcBef>
              <a:buNone/>
            </a:pPr>
            <a:r>
              <a:rPr lang="fr-FR" sz="1600" dirty="0">
                <a:solidFill>
                  <a:srgbClr val="0070C0"/>
                </a:solidFill>
              </a:rPr>
              <a:t>      - Diagnostic du système d’eau potable :	réalisé ou actualisé : 2</a:t>
            </a:r>
          </a:p>
          <a:p>
            <a:pPr marL="457200" lvl="1" indent="0">
              <a:buNone/>
            </a:pPr>
            <a:r>
              <a:rPr lang="fr-FR" sz="1600" dirty="0">
                <a:solidFill>
                  <a:srgbClr val="0070C0"/>
                </a:solidFill>
              </a:rPr>
              <a:t>									engagé ou à actualiser (liste CLE) : 1 </a:t>
            </a:r>
          </a:p>
          <a:p>
            <a:pPr marL="457200" lvl="1" indent="0">
              <a:buNone/>
            </a:pPr>
            <a:r>
              <a:rPr lang="fr-FR" sz="1600" dirty="0">
                <a:solidFill>
                  <a:srgbClr val="0070C0"/>
                </a:solidFill>
              </a:rPr>
              <a:t>                                                                  	non engagé : 0</a:t>
            </a:r>
          </a:p>
          <a:p>
            <a:pPr marL="457200" lvl="1" indent="0">
              <a:buNone/>
            </a:pPr>
            <a:r>
              <a:rPr lang="fr-FR" sz="1600" dirty="0">
                <a:solidFill>
                  <a:srgbClr val="0070C0"/>
                </a:solidFill>
              </a:rPr>
              <a:t>		(Disposition 27 du SAGE NP + CLE de juillet 2019)</a:t>
            </a:r>
          </a:p>
          <a:p>
            <a:pPr marL="457200" lvl="1" indent="0">
              <a:spcBef>
                <a:spcPts val="1200"/>
              </a:spcBef>
              <a:buNone/>
            </a:pPr>
            <a:r>
              <a:rPr lang="fr-FR" sz="1600" dirty="0">
                <a:solidFill>
                  <a:srgbClr val="0070C0"/>
                </a:solidFill>
              </a:rPr>
              <a:t>      - Sectorisation : Fonctionnelle à 100% : 3 </a:t>
            </a:r>
          </a:p>
          <a:p>
            <a:pPr marL="457200" lvl="1" indent="0">
              <a:buNone/>
            </a:pPr>
            <a:r>
              <a:rPr lang="fr-FR" sz="1600" dirty="0">
                <a:solidFill>
                  <a:srgbClr val="0070C0"/>
                </a:solidFill>
              </a:rPr>
              <a:t>                               Opérationnelle : 2</a:t>
            </a:r>
          </a:p>
          <a:p>
            <a:pPr marL="457200" lvl="1" indent="0">
              <a:buNone/>
            </a:pPr>
            <a:r>
              <a:rPr lang="fr-FR" sz="1600" dirty="0">
                <a:solidFill>
                  <a:srgbClr val="0070C0"/>
                </a:solidFill>
              </a:rPr>
              <a:t>                               En cours : 1</a:t>
            </a:r>
          </a:p>
          <a:p>
            <a:pPr marL="457200" lvl="1" indent="0">
              <a:buNone/>
            </a:pPr>
            <a:r>
              <a:rPr lang="fr-FR" sz="1600" dirty="0">
                <a:solidFill>
                  <a:srgbClr val="0070C0"/>
                </a:solidFill>
              </a:rPr>
              <a:t>                               Non démarrée : 0</a:t>
            </a:r>
          </a:p>
          <a:p>
            <a:pPr marL="457200" lvl="1" indent="0">
              <a:buNone/>
            </a:pPr>
            <a:r>
              <a:rPr lang="fr-FR" sz="1600" dirty="0">
                <a:solidFill>
                  <a:srgbClr val="0070C0"/>
                </a:solidFill>
              </a:rPr>
              <a:t>		(Disposition 28 et 29 du SAGE NP)</a:t>
            </a:r>
          </a:p>
          <a:p>
            <a:pPr marL="457200" lvl="1" indent="0">
              <a:buNone/>
            </a:pPr>
            <a:r>
              <a:rPr lang="fr-FR" sz="1400" dirty="0">
                <a:solidFill>
                  <a:srgbClr val="0070C0"/>
                </a:solidFill>
              </a:rPr>
              <a:t>	</a:t>
            </a:r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41018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Mise en place d’indicateurs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6150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fr-FR" dirty="0">
                <a:solidFill>
                  <a:srgbClr val="0070C0"/>
                </a:solidFill>
              </a:rPr>
              <a:t>Indicateur de moyen : attribué annuellement</a:t>
            </a:r>
          </a:p>
          <a:p>
            <a:pPr marL="457200" lvl="1" indent="0">
              <a:buNone/>
            </a:pPr>
            <a:endParaRPr lang="fr-FR" dirty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r>
              <a:rPr lang="fr-FR" dirty="0">
                <a:solidFill>
                  <a:srgbClr val="0070C0"/>
                </a:solidFill>
              </a:rPr>
              <a:t>Matrice d’attribution :</a:t>
            </a:r>
            <a:endParaRPr lang="fr-FR" sz="2400" dirty="0">
              <a:solidFill>
                <a:srgbClr val="0070C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5</a:t>
            </a:fld>
            <a:endParaRPr lang="fr-FR" dirty="0"/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5320959"/>
              </p:ext>
            </p:extLst>
          </p:nvPr>
        </p:nvGraphicFramePr>
        <p:xfrm>
          <a:off x="1622122" y="2780928"/>
          <a:ext cx="5899755" cy="1715650"/>
        </p:xfrm>
        <a:graphic>
          <a:graphicData uri="http://schemas.openxmlformats.org/drawingml/2006/table">
            <a:tbl>
              <a:tblPr/>
              <a:tblGrid>
                <a:gridCol w="709355">
                  <a:extLst>
                    <a:ext uri="{9D8B030D-6E8A-4147-A177-3AD203B41FA5}">
                      <a16:colId xmlns:a16="http://schemas.microsoft.com/office/drawing/2014/main" val="1579744040"/>
                    </a:ext>
                  </a:extLst>
                </a:gridCol>
                <a:gridCol w="1038080">
                  <a:extLst>
                    <a:ext uri="{9D8B030D-6E8A-4147-A177-3AD203B41FA5}">
                      <a16:colId xmlns:a16="http://schemas.microsoft.com/office/drawing/2014/main" val="865885942"/>
                    </a:ext>
                  </a:extLst>
                </a:gridCol>
                <a:gridCol w="1038080">
                  <a:extLst>
                    <a:ext uri="{9D8B030D-6E8A-4147-A177-3AD203B41FA5}">
                      <a16:colId xmlns:a16="http://schemas.microsoft.com/office/drawing/2014/main" val="2027063521"/>
                    </a:ext>
                  </a:extLst>
                </a:gridCol>
                <a:gridCol w="1038080">
                  <a:extLst>
                    <a:ext uri="{9D8B030D-6E8A-4147-A177-3AD203B41FA5}">
                      <a16:colId xmlns:a16="http://schemas.microsoft.com/office/drawing/2014/main" val="1563452045"/>
                    </a:ext>
                  </a:extLst>
                </a:gridCol>
                <a:gridCol w="1038080">
                  <a:extLst>
                    <a:ext uri="{9D8B030D-6E8A-4147-A177-3AD203B41FA5}">
                      <a16:colId xmlns:a16="http://schemas.microsoft.com/office/drawing/2014/main" val="3392976105"/>
                    </a:ext>
                  </a:extLst>
                </a:gridCol>
                <a:gridCol w="1038080">
                  <a:extLst>
                    <a:ext uri="{9D8B030D-6E8A-4147-A177-3AD203B41FA5}">
                      <a16:colId xmlns:a16="http://schemas.microsoft.com/office/drawing/2014/main" val="3282589037"/>
                    </a:ext>
                  </a:extLst>
                </a:gridCol>
              </a:tblGrid>
              <a:tr h="272496">
                <a:tc>
                  <a:txBody>
                    <a:bodyPr/>
                    <a:lstStyle/>
                    <a:p>
                      <a:pPr algn="l" fontAlgn="b"/>
                      <a:endParaRPr lang="fr-FR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fr-FR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Sectorisation</a:t>
                      </a:r>
                    </a:p>
                  </a:txBody>
                  <a:tcPr marL="124570" marR="124570" marT="62285" marB="6228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867631"/>
                  </a:ext>
                </a:extLst>
              </a:tr>
              <a:tr h="272496">
                <a:tc>
                  <a:txBody>
                    <a:bodyPr/>
                    <a:lstStyle/>
                    <a:p>
                      <a:pPr algn="l" fontAlgn="t"/>
                      <a:endParaRPr lang="fr-FR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0864487"/>
                  </a:ext>
                </a:extLst>
              </a:tr>
              <a:tr h="272496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fr-FR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RPQS+ Diagnostic</a:t>
                      </a:r>
                    </a:p>
                  </a:txBody>
                  <a:tcPr marL="124570" marR="124570" marT="62285" marB="62285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515297"/>
                  </a:ext>
                </a:extLst>
              </a:tr>
              <a:tr h="27249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9370008"/>
                  </a:ext>
                </a:extLst>
              </a:tr>
              <a:tr h="27249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7125949"/>
                  </a:ext>
                </a:extLst>
              </a:tr>
              <a:tr h="27249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30313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27171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07704" y="274638"/>
            <a:ext cx="7056784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fr-FR" b="1" dirty="0"/>
              <a:t>Moyens </a:t>
            </a:r>
            <a:r>
              <a:rPr lang="fr-FR" dirty="0"/>
              <a:t>– Diagnostic - Sectorisation - RPQS </a:t>
            </a:r>
            <a:br>
              <a:rPr lang="fr-FR" dirty="0"/>
            </a:br>
            <a:r>
              <a:rPr lang="fr-FR" dirty="0"/>
              <a:t>(</a:t>
            </a:r>
            <a:r>
              <a:rPr lang="fr-FR" sz="2200" dirty="0"/>
              <a:t>réglementation + dispositions 27, 29 et 30 du SAGE NP</a:t>
            </a:r>
            <a:r>
              <a:rPr lang="fr-FR" dirty="0"/>
              <a:t>)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6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9832" y="1363490"/>
            <a:ext cx="3816424" cy="5218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3252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Mise en place d’indicateurs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44368" y="1417638"/>
            <a:ext cx="8448112" cy="4421088"/>
          </a:xfrm>
        </p:spPr>
        <p:txBody>
          <a:bodyPr>
            <a:noAutofit/>
          </a:bodyPr>
          <a:lstStyle/>
          <a:p>
            <a:pPr lvl="1">
              <a:buFont typeface="Wingdings" panose="05000000000000000000" pitchFamily="2" charset="2"/>
              <a:buChar char="§"/>
            </a:pPr>
            <a:r>
              <a:rPr lang="fr-FR" sz="2000" u="sng" dirty="0">
                <a:solidFill>
                  <a:srgbClr val="0070C0"/>
                </a:solidFill>
              </a:rPr>
              <a:t>des résultats</a:t>
            </a:r>
            <a:r>
              <a:rPr lang="fr-FR" sz="2000" dirty="0">
                <a:solidFill>
                  <a:srgbClr val="0070C0"/>
                </a:solidFill>
              </a:rPr>
              <a:t> : dépassement des autorisations, indice linéaire de pertes</a:t>
            </a:r>
          </a:p>
          <a:p>
            <a:pPr marL="457200" lvl="1" indent="0">
              <a:buNone/>
            </a:pPr>
            <a:r>
              <a:rPr lang="fr-FR" sz="2000" dirty="0">
                <a:solidFill>
                  <a:srgbClr val="0070C0"/>
                </a:solidFill>
              </a:rPr>
              <a:t>- Dépassement des autorisations  : </a:t>
            </a:r>
          </a:p>
          <a:p>
            <a:pPr marL="457200" lvl="1" indent="0">
              <a:buNone/>
            </a:pPr>
            <a:r>
              <a:rPr lang="fr-FR" sz="2000" dirty="0">
                <a:solidFill>
                  <a:srgbClr val="0070C0"/>
                </a:solidFill>
              </a:rPr>
              <a:t>       Respect autorisation prélèvement par UG et par service : 1 </a:t>
            </a:r>
          </a:p>
          <a:p>
            <a:pPr marL="457200" lvl="1" indent="0">
              <a:buNone/>
            </a:pPr>
            <a:r>
              <a:rPr lang="fr-FR" sz="2000" dirty="0">
                <a:solidFill>
                  <a:srgbClr val="0070C0"/>
                </a:solidFill>
              </a:rPr>
              <a:t>       Non respect autorisation prélèvement par UG ou par service : 0 </a:t>
            </a:r>
          </a:p>
          <a:p>
            <a:pPr marL="457200" lvl="1" indent="0">
              <a:buNone/>
            </a:pPr>
            <a:endParaRPr lang="fr-FR" sz="2000" dirty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r>
              <a:rPr lang="fr-FR" sz="2000" dirty="0">
                <a:solidFill>
                  <a:srgbClr val="0070C0"/>
                </a:solidFill>
              </a:rPr>
              <a:t>- Indice linéaire de perte*  : 	Faible : 2</a:t>
            </a:r>
          </a:p>
          <a:p>
            <a:pPr marL="457200" lvl="1" indent="0">
              <a:buNone/>
            </a:pPr>
            <a:r>
              <a:rPr lang="fr-FR" sz="2000" dirty="0">
                <a:solidFill>
                  <a:srgbClr val="0070C0"/>
                </a:solidFill>
              </a:rPr>
              <a:t>					        		Modéré : 1 </a:t>
            </a:r>
          </a:p>
          <a:p>
            <a:pPr marL="457200" lvl="1" indent="0">
              <a:buNone/>
            </a:pPr>
            <a:r>
              <a:rPr lang="fr-FR" sz="2000" dirty="0">
                <a:solidFill>
                  <a:srgbClr val="0070C0"/>
                </a:solidFill>
              </a:rPr>
              <a:t>                                           	Elevé ou plus : 0</a:t>
            </a:r>
          </a:p>
          <a:p>
            <a:pPr marL="457200" lvl="1" indent="0">
              <a:buNone/>
            </a:pPr>
            <a:endParaRPr lang="fr-FR" sz="2000" dirty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r>
              <a:rPr lang="fr-FR" sz="2000" dirty="0">
                <a:solidFill>
                  <a:srgbClr val="0070C0"/>
                </a:solidFill>
              </a:rPr>
              <a:t>Attribution de l’indicateur de résultat : somme des 2 indices</a:t>
            </a:r>
          </a:p>
          <a:p>
            <a:pPr marL="457200" lvl="1" indent="0">
              <a:buNone/>
            </a:pPr>
            <a:r>
              <a:rPr lang="fr-FR" sz="2000" dirty="0">
                <a:solidFill>
                  <a:srgbClr val="0070C0"/>
                </a:solidFill>
              </a:rPr>
              <a:t>Cet indicateur est attribué annuellement</a:t>
            </a:r>
          </a:p>
          <a:p>
            <a:pPr marL="457200" lvl="1" indent="0">
              <a:buNone/>
            </a:pPr>
            <a:r>
              <a:rPr lang="fr-FR" dirty="0">
                <a:solidFill>
                  <a:srgbClr val="0070C0"/>
                </a:solidFill>
              </a:rPr>
              <a:t>      </a:t>
            </a:r>
          </a:p>
          <a:p>
            <a:pPr marL="457200" lvl="1" indent="0">
              <a:buNone/>
            </a:pPr>
            <a:r>
              <a:rPr lang="fr-FR" sz="1500" dirty="0">
                <a:solidFill>
                  <a:srgbClr val="0070C0"/>
                </a:solidFill>
              </a:rPr>
              <a:t>*: valable uniquement pour les services dont la densité est inférieure à 45 abonnés/km.</a:t>
            </a:r>
            <a:r>
              <a:rPr lang="fr-FR" sz="1500" dirty="0">
                <a:solidFill>
                  <a:srgbClr val="FF0000"/>
                </a:solidFill>
              </a:rPr>
              <a:t> </a:t>
            </a:r>
            <a:endParaRPr lang="fr-FR" sz="1500" dirty="0">
              <a:solidFill>
                <a:srgbClr val="0070C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218761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b="1" dirty="0"/>
              <a:t>Résultats</a:t>
            </a:r>
            <a:r>
              <a:rPr lang="fr-FR" dirty="0"/>
              <a:t> – Dépassement des autorisations – ILP</a:t>
            </a:r>
            <a:br>
              <a:rPr lang="fr-FR" dirty="0"/>
            </a:br>
            <a:r>
              <a:rPr lang="fr-FR" dirty="0"/>
              <a:t>(</a:t>
            </a:r>
            <a:r>
              <a:rPr lang="fr-FR" sz="2600" dirty="0"/>
              <a:t>réglementation + disposition 30 du SAGE NP</a:t>
            </a:r>
            <a:r>
              <a:rPr lang="fr-FR" dirty="0"/>
              <a:t>)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8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9792" y="1417638"/>
            <a:ext cx="3671537" cy="5020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0804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Croisement des indicateurs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21088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fr-FR" dirty="0">
              <a:solidFill>
                <a:srgbClr val="0070C0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000" dirty="0">
                <a:solidFill>
                  <a:srgbClr val="0070C0"/>
                </a:solidFill>
              </a:rPr>
              <a:t>Croisement des indicateurs de moyens et de résultats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fr-FR" sz="2000" dirty="0">
              <a:solidFill>
                <a:srgbClr val="0070C0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000" dirty="0">
                <a:solidFill>
                  <a:srgbClr val="0070C0"/>
                </a:solidFill>
              </a:rPr>
              <a:t>Matrice d’attribution 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fr-FR" sz="2000" dirty="0">
              <a:solidFill>
                <a:srgbClr val="0070C0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endParaRPr lang="fr-FR" sz="2000" dirty="0">
              <a:solidFill>
                <a:srgbClr val="0070C0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endParaRPr lang="fr-FR" sz="2000" dirty="0">
              <a:solidFill>
                <a:srgbClr val="0070C0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endParaRPr lang="fr-FR" sz="2000" dirty="0">
              <a:solidFill>
                <a:srgbClr val="0070C0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endParaRPr lang="fr-FR" sz="2000" dirty="0">
              <a:solidFill>
                <a:srgbClr val="0070C0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000" dirty="0">
                <a:solidFill>
                  <a:srgbClr val="0070C0"/>
                </a:solidFill>
              </a:rPr>
              <a:t>Ce croisement d’indicateur est réalisé annuellement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9</a:t>
            </a:fld>
            <a:endParaRPr lang="fr-FR" dirty="0"/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0791879"/>
              </p:ext>
            </p:extLst>
          </p:nvPr>
        </p:nvGraphicFramePr>
        <p:xfrm>
          <a:off x="1583859" y="2996952"/>
          <a:ext cx="5976281" cy="1734941"/>
        </p:xfrm>
        <a:graphic>
          <a:graphicData uri="http://schemas.openxmlformats.org/drawingml/2006/table">
            <a:tbl>
              <a:tblPr/>
              <a:tblGrid>
                <a:gridCol w="718556">
                  <a:extLst>
                    <a:ext uri="{9D8B030D-6E8A-4147-A177-3AD203B41FA5}">
                      <a16:colId xmlns:a16="http://schemas.microsoft.com/office/drawing/2014/main" val="3973923489"/>
                    </a:ext>
                  </a:extLst>
                </a:gridCol>
                <a:gridCol w="1051545">
                  <a:extLst>
                    <a:ext uri="{9D8B030D-6E8A-4147-A177-3AD203B41FA5}">
                      <a16:colId xmlns:a16="http://schemas.microsoft.com/office/drawing/2014/main" val="2061095171"/>
                    </a:ext>
                  </a:extLst>
                </a:gridCol>
                <a:gridCol w="1051545">
                  <a:extLst>
                    <a:ext uri="{9D8B030D-6E8A-4147-A177-3AD203B41FA5}">
                      <a16:colId xmlns:a16="http://schemas.microsoft.com/office/drawing/2014/main" val="3925520589"/>
                    </a:ext>
                  </a:extLst>
                </a:gridCol>
                <a:gridCol w="1051545">
                  <a:extLst>
                    <a:ext uri="{9D8B030D-6E8A-4147-A177-3AD203B41FA5}">
                      <a16:colId xmlns:a16="http://schemas.microsoft.com/office/drawing/2014/main" val="3964749980"/>
                    </a:ext>
                  </a:extLst>
                </a:gridCol>
                <a:gridCol w="1051545">
                  <a:extLst>
                    <a:ext uri="{9D8B030D-6E8A-4147-A177-3AD203B41FA5}">
                      <a16:colId xmlns:a16="http://schemas.microsoft.com/office/drawing/2014/main" val="2011723526"/>
                    </a:ext>
                  </a:extLst>
                </a:gridCol>
                <a:gridCol w="1051545">
                  <a:extLst>
                    <a:ext uri="{9D8B030D-6E8A-4147-A177-3AD203B41FA5}">
                      <a16:colId xmlns:a16="http://schemas.microsoft.com/office/drawing/2014/main" val="2212774871"/>
                    </a:ext>
                  </a:extLst>
                </a:gridCol>
              </a:tblGrid>
              <a:tr h="276031">
                <a:tc>
                  <a:txBody>
                    <a:bodyPr/>
                    <a:lstStyle/>
                    <a:p>
                      <a:pPr algn="l" fontAlgn="b"/>
                      <a:endParaRPr lang="fr-FR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fr-FR" sz="1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Moyens</a:t>
                      </a:r>
                    </a:p>
                  </a:txBody>
                  <a:tcPr marL="126185" marR="126185" marT="63093" marB="63093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5447455"/>
                  </a:ext>
                </a:extLst>
              </a:tr>
              <a:tr h="276031">
                <a:tc>
                  <a:txBody>
                    <a:bodyPr/>
                    <a:lstStyle/>
                    <a:p>
                      <a:pPr algn="l" fontAlgn="t"/>
                      <a:endParaRPr lang="fr-FR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611140"/>
                  </a:ext>
                </a:extLst>
              </a:tr>
              <a:tr h="276031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fr-FR" sz="1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Résultats</a:t>
                      </a:r>
                    </a:p>
                  </a:txBody>
                  <a:tcPr marL="126185" marR="126185" marT="63093" marB="63093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8202468"/>
                  </a:ext>
                </a:extLst>
              </a:tr>
              <a:tr h="27603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1127342"/>
                  </a:ext>
                </a:extLst>
              </a:tr>
              <a:tr h="27603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4413343"/>
                  </a:ext>
                </a:extLst>
              </a:tr>
              <a:tr h="27603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2111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69187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b="1" dirty="0"/>
              <a:t>Croisement des indicateurs </a:t>
            </a:r>
            <a:r>
              <a:rPr lang="fr-FR" dirty="0"/>
              <a:t>– Moyens/résultats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10</a:t>
            </a:fld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1621" y="1395013"/>
            <a:ext cx="3786603" cy="5177627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4287" y="2708920"/>
            <a:ext cx="2016224" cy="2756893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536" y="2708920"/>
            <a:ext cx="2016225" cy="2756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9673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Mise en place d’indicateurs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21088"/>
          </a:xfrm>
        </p:spPr>
        <p:txBody>
          <a:bodyPr>
            <a:noAutofit/>
          </a:bodyPr>
          <a:lstStyle/>
          <a:p>
            <a:pPr lvl="1">
              <a:buFont typeface="Wingdings" panose="05000000000000000000" pitchFamily="2" charset="2"/>
              <a:buChar char="§"/>
            </a:pPr>
            <a:r>
              <a:rPr lang="fr-FR" sz="2000" u="sng" dirty="0">
                <a:solidFill>
                  <a:srgbClr val="0070C0"/>
                </a:solidFill>
              </a:rPr>
              <a:t>du contexte</a:t>
            </a:r>
            <a:r>
              <a:rPr lang="fr-FR" sz="2000" dirty="0">
                <a:solidFill>
                  <a:srgbClr val="0070C0"/>
                </a:solidFill>
              </a:rPr>
              <a:t> : Etat de la ressource sollicitée</a:t>
            </a:r>
          </a:p>
          <a:p>
            <a:pPr marL="457200" lvl="1" indent="0">
              <a:buNone/>
            </a:pPr>
            <a:r>
              <a:rPr lang="fr-FR" sz="2000" dirty="0">
                <a:solidFill>
                  <a:srgbClr val="0070C0"/>
                </a:solidFill>
              </a:rPr>
              <a:t>L’attribution de cet indicateur est fonction du nombre de forages du service et du nombre de ressources sollicitées</a:t>
            </a:r>
          </a:p>
          <a:p>
            <a:pPr marL="457200" lvl="1" indent="0">
              <a:buNone/>
            </a:pPr>
            <a:endParaRPr lang="fr-FR" sz="2000" dirty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r>
              <a:rPr lang="fr-FR" sz="2000" dirty="0">
                <a:solidFill>
                  <a:srgbClr val="0070C0"/>
                </a:solidFill>
              </a:rPr>
              <a:t>Présence de ressources en unité de gestion: </a:t>
            </a:r>
          </a:p>
          <a:p>
            <a:pPr marL="914400" lvl="2" indent="0">
              <a:buNone/>
            </a:pPr>
            <a:r>
              <a:rPr lang="fr-FR" sz="1600" dirty="0">
                <a:solidFill>
                  <a:srgbClr val="0070C0"/>
                </a:solidFill>
              </a:rPr>
              <a:t>- non déficitaire : 0</a:t>
            </a:r>
          </a:p>
          <a:p>
            <a:pPr marL="457200" lvl="1" indent="0">
              <a:buNone/>
            </a:pPr>
            <a:r>
              <a:rPr lang="fr-FR" sz="2000" dirty="0">
                <a:solidFill>
                  <a:srgbClr val="0070C0"/>
                </a:solidFill>
              </a:rPr>
              <a:t>	</a:t>
            </a:r>
            <a:r>
              <a:rPr lang="fr-FR" sz="1600" dirty="0">
                <a:solidFill>
                  <a:srgbClr val="0070C0"/>
                </a:solidFill>
              </a:rPr>
              <a:t>- à l’équilibre ou à l’équilibre + non déficitaire : 1</a:t>
            </a:r>
          </a:p>
          <a:p>
            <a:pPr marL="457200" lvl="1" indent="0">
              <a:buNone/>
            </a:pPr>
            <a:r>
              <a:rPr lang="fr-FR" sz="1600" dirty="0">
                <a:solidFill>
                  <a:srgbClr val="0070C0"/>
                </a:solidFill>
              </a:rPr>
              <a:t>	- déficitaire + non déficitaire ou déficitaire + à l’équilibre : 2 </a:t>
            </a:r>
          </a:p>
          <a:p>
            <a:pPr marL="457200" lvl="1" indent="0">
              <a:buNone/>
            </a:pPr>
            <a:r>
              <a:rPr lang="fr-FR" sz="1600" dirty="0">
                <a:solidFill>
                  <a:srgbClr val="0070C0"/>
                </a:solidFill>
              </a:rPr>
              <a:t>        - déficitaire : 3    </a:t>
            </a:r>
          </a:p>
          <a:p>
            <a:pPr marL="457200" lvl="1" indent="0">
              <a:buNone/>
            </a:pPr>
            <a:endParaRPr lang="fr-FR" sz="1600" dirty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r>
              <a:rPr lang="fr-FR" sz="2000" dirty="0">
                <a:solidFill>
                  <a:srgbClr val="0070C0"/>
                </a:solidFill>
              </a:rPr>
              <a:t>Cet indicateur est peu variable d’une année sur l’autre  sauf modifications de ressources</a:t>
            </a:r>
          </a:p>
          <a:p>
            <a:pPr marL="457200" lvl="1" indent="0">
              <a:buNone/>
            </a:pPr>
            <a:r>
              <a:rPr lang="fr-FR" dirty="0">
                <a:solidFill>
                  <a:srgbClr val="0070C0"/>
                </a:solidFill>
              </a:rPr>
              <a:t>      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fr-FR" dirty="0">
              <a:solidFill>
                <a:srgbClr val="0070C0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22689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b="1" dirty="0"/>
              <a:t>Contexte </a:t>
            </a:r>
            <a:r>
              <a:rPr lang="fr-FR" dirty="0"/>
              <a:t>-Etat de la ressource sollicitée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12</a:t>
            </a:fld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864" y="1373432"/>
            <a:ext cx="3677941" cy="516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0006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Croisement des indicateurs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21088"/>
          </a:xfrm>
        </p:spPr>
        <p:txBody>
          <a:bodyPr>
            <a:noAutofit/>
          </a:bodyPr>
          <a:lstStyle/>
          <a:p>
            <a:pPr lvl="1">
              <a:buFont typeface="Wingdings" panose="05000000000000000000" pitchFamily="2" charset="2"/>
              <a:buChar char="§"/>
            </a:pPr>
            <a:r>
              <a:rPr lang="fr-FR" sz="2000" dirty="0">
                <a:solidFill>
                  <a:srgbClr val="0070C0"/>
                </a:solidFill>
              </a:rPr>
              <a:t>Croisement des indicateurs de moyens et de résultats avec l’indicateur de contexte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fr-FR" sz="2000" dirty="0">
              <a:solidFill>
                <a:srgbClr val="0070C0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000" dirty="0">
                <a:solidFill>
                  <a:srgbClr val="0070C0"/>
                </a:solidFill>
              </a:rPr>
              <a:t>Matrice d’attribution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fr-FR" sz="2000" dirty="0">
              <a:solidFill>
                <a:srgbClr val="0070C0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endParaRPr lang="fr-FR" sz="2000" dirty="0">
              <a:solidFill>
                <a:srgbClr val="0070C0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endParaRPr lang="fr-FR" sz="2000" dirty="0">
              <a:solidFill>
                <a:srgbClr val="0070C0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endParaRPr lang="fr-FR" sz="2000" dirty="0">
              <a:solidFill>
                <a:srgbClr val="0070C0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000" dirty="0">
                <a:solidFill>
                  <a:srgbClr val="0070C0"/>
                </a:solidFill>
              </a:rPr>
              <a:t>Résultats du croisement : </a:t>
            </a:r>
          </a:p>
          <a:p>
            <a:pPr marL="457200" lvl="1" indent="0">
              <a:buNone/>
            </a:pPr>
            <a:r>
              <a:rPr lang="fr-FR" sz="2000" dirty="0">
                <a:solidFill>
                  <a:srgbClr val="0070C0"/>
                </a:solidFill>
              </a:rPr>
              <a:t>	- 0 : Situation critique – Actions indispensables</a:t>
            </a:r>
          </a:p>
          <a:p>
            <a:pPr marL="457200" lvl="1" indent="0">
              <a:buNone/>
            </a:pPr>
            <a:r>
              <a:rPr lang="fr-FR" sz="2000" dirty="0">
                <a:solidFill>
                  <a:srgbClr val="0070C0"/>
                </a:solidFill>
              </a:rPr>
              <a:t>	- 1 : Situation insatisfaisante à améliorer</a:t>
            </a:r>
          </a:p>
          <a:p>
            <a:pPr marL="457200" lvl="1" indent="0">
              <a:buNone/>
            </a:pPr>
            <a:r>
              <a:rPr lang="fr-FR" sz="2000" dirty="0">
                <a:solidFill>
                  <a:srgbClr val="0070C0"/>
                </a:solidFill>
              </a:rPr>
              <a:t>	- 2 : Situation acceptable à améliorer</a:t>
            </a:r>
          </a:p>
          <a:p>
            <a:pPr marL="457200" lvl="1" indent="0">
              <a:buNone/>
            </a:pPr>
            <a:r>
              <a:rPr lang="fr-FR" sz="2000" dirty="0">
                <a:solidFill>
                  <a:srgbClr val="0070C0"/>
                </a:solidFill>
              </a:rPr>
              <a:t>	- 3 : Situation satisfaisante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fr-FR" dirty="0">
              <a:solidFill>
                <a:srgbClr val="0070C0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endParaRPr lang="fr-FR" dirty="0">
              <a:solidFill>
                <a:srgbClr val="0070C0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13</a:t>
            </a:fld>
            <a:endParaRPr lang="fr-FR" dirty="0"/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8641969"/>
              </p:ext>
            </p:extLst>
          </p:nvPr>
        </p:nvGraphicFramePr>
        <p:xfrm>
          <a:off x="2176744" y="2996952"/>
          <a:ext cx="4893816" cy="1440160"/>
        </p:xfrm>
        <a:graphic>
          <a:graphicData uri="http://schemas.openxmlformats.org/drawingml/2006/table">
            <a:tbl>
              <a:tblPr/>
              <a:tblGrid>
                <a:gridCol w="588406">
                  <a:extLst>
                    <a:ext uri="{9D8B030D-6E8A-4147-A177-3AD203B41FA5}">
                      <a16:colId xmlns:a16="http://schemas.microsoft.com/office/drawing/2014/main" val="1047642200"/>
                    </a:ext>
                  </a:extLst>
                </a:gridCol>
                <a:gridCol w="861082">
                  <a:extLst>
                    <a:ext uri="{9D8B030D-6E8A-4147-A177-3AD203B41FA5}">
                      <a16:colId xmlns:a16="http://schemas.microsoft.com/office/drawing/2014/main" val="3921242225"/>
                    </a:ext>
                  </a:extLst>
                </a:gridCol>
                <a:gridCol w="861082">
                  <a:extLst>
                    <a:ext uri="{9D8B030D-6E8A-4147-A177-3AD203B41FA5}">
                      <a16:colId xmlns:a16="http://schemas.microsoft.com/office/drawing/2014/main" val="156220144"/>
                    </a:ext>
                  </a:extLst>
                </a:gridCol>
                <a:gridCol w="861082">
                  <a:extLst>
                    <a:ext uri="{9D8B030D-6E8A-4147-A177-3AD203B41FA5}">
                      <a16:colId xmlns:a16="http://schemas.microsoft.com/office/drawing/2014/main" val="1374126698"/>
                    </a:ext>
                  </a:extLst>
                </a:gridCol>
                <a:gridCol w="861082">
                  <a:extLst>
                    <a:ext uri="{9D8B030D-6E8A-4147-A177-3AD203B41FA5}">
                      <a16:colId xmlns:a16="http://schemas.microsoft.com/office/drawing/2014/main" val="566803002"/>
                    </a:ext>
                  </a:extLst>
                </a:gridCol>
                <a:gridCol w="861082">
                  <a:extLst>
                    <a:ext uri="{9D8B030D-6E8A-4147-A177-3AD203B41FA5}">
                      <a16:colId xmlns:a16="http://schemas.microsoft.com/office/drawing/2014/main" val="1530504703"/>
                    </a:ext>
                  </a:extLst>
                </a:gridCol>
              </a:tblGrid>
              <a:tr h="309990">
                <a:tc>
                  <a:txBody>
                    <a:bodyPr/>
                    <a:lstStyle/>
                    <a:p>
                      <a:pPr marL="742950" lvl="1" indent="-285750" algn="l" defTabSz="457200" rtl="0" eaLnBrk="1" fontAlgn="b" latinLnBrk="0" hangingPunct="1">
                        <a:spcBef>
                          <a:spcPct val="20000"/>
                        </a:spcBef>
                        <a:buFont typeface="Wingdings" panose="05000000000000000000" pitchFamily="2" charset="2"/>
                        <a:buChar char="§"/>
                      </a:pPr>
                      <a:endParaRPr lang="fr-FR" sz="2000" kern="120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742950" lvl="1" indent="-285750" algn="l" defTabSz="457200" rtl="0" eaLnBrk="1" fontAlgn="b" latinLnBrk="0" hangingPunct="1">
                        <a:spcBef>
                          <a:spcPct val="20000"/>
                        </a:spcBef>
                        <a:buFont typeface="Wingdings" panose="05000000000000000000" pitchFamily="2" charset="2"/>
                        <a:buChar char="§"/>
                      </a:pPr>
                      <a:endParaRPr lang="fr-FR" sz="200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Moyens/ résultats</a:t>
                      </a:r>
                    </a:p>
                  </a:txBody>
                  <a:tcPr marL="103330" marR="103330" marT="51665" marB="5166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350535"/>
                  </a:ext>
                </a:extLst>
              </a:tr>
              <a:tr h="226034">
                <a:tc>
                  <a:txBody>
                    <a:bodyPr/>
                    <a:lstStyle/>
                    <a:p>
                      <a:pPr algn="l" fontAlgn="t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6429946"/>
                  </a:ext>
                </a:extLst>
              </a:tr>
              <a:tr h="226034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Contexte</a:t>
                      </a:r>
                    </a:p>
                  </a:txBody>
                  <a:tcPr marL="103330" marR="103330" marT="51665" marB="51665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0324462"/>
                  </a:ext>
                </a:extLst>
              </a:tr>
              <a:tr h="22603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738492"/>
                  </a:ext>
                </a:extLst>
              </a:tr>
              <a:tr h="22603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5768709"/>
                  </a:ext>
                </a:extLst>
              </a:tr>
              <a:tr h="22603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5846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21174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b="1" dirty="0"/>
              <a:t>Croisement des indicateurs </a:t>
            </a:r>
            <a:r>
              <a:rPr lang="fr-FR" dirty="0"/>
              <a:t>– Moyens/résultats avec contexte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14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768" y="1382923"/>
            <a:ext cx="3672408" cy="5146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9533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Attribution d’un indice de performance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21088"/>
          </a:xfrm>
        </p:spPr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§"/>
            </a:pPr>
            <a:r>
              <a:rPr lang="fr-FR" sz="2000" dirty="0">
                <a:solidFill>
                  <a:srgbClr val="0070C0"/>
                </a:solidFill>
              </a:rPr>
              <a:t>Indice de performance : </a:t>
            </a:r>
          </a:p>
          <a:p>
            <a:pPr marL="457200" lvl="1" indent="0">
              <a:buNone/>
            </a:pPr>
            <a:endParaRPr lang="fr-FR" sz="2000" dirty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r>
              <a:rPr lang="fr-FR" sz="2000" dirty="0">
                <a:solidFill>
                  <a:srgbClr val="0070C0"/>
                </a:solidFill>
              </a:rPr>
              <a:t>	0 - Situation à améliorer en priorité – Actions indispensables</a:t>
            </a:r>
          </a:p>
          <a:p>
            <a:pPr marL="457200" lvl="1" indent="0">
              <a:buNone/>
            </a:pPr>
            <a:r>
              <a:rPr lang="fr-FR" sz="2000" dirty="0">
                <a:solidFill>
                  <a:srgbClr val="0070C0"/>
                </a:solidFill>
              </a:rPr>
              <a:t>	1- Situation à améliorer</a:t>
            </a:r>
          </a:p>
          <a:p>
            <a:pPr marL="457200" lvl="1" indent="0">
              <a:buNone/>
            </a:pPr>
            <a:r>
              <a:rPr lang="fr-FR" sz="2000" dirty="0">
                <a:solidFill>
                  <a:srgbClr val="0070C0"/>
                </a:solidFill>
              </a:rPr>
              <a:t>	2- Situation à optimiser</a:t>
            </a:r>
          </a:p>
          <a:p>
            <a:pPr marL="457200" lvl="1" indent="0">
              <a:buNone/>
            </a:pPr>
            <a:r>
              <a:rPr lang="fr-FR" sz="2000" dirty="0">
                <a:solidFill>
                  <a:srgbClr val="0070C0"/>
                </a:solidFill>
              </a:rPr>
              <a:t>	3- Situation satisfaisante</a:t>
            </a:r>
          </a:p>
          <a:p>
            <a:pPr marL="457200" lvl="1" indent="0">
              <a:buNone/>
            </a:pPr>
            <a:endParaRPr lang="fr-FR" sz="2000" dirty="0">
              <a:solidFill>
                <a:srgbClr val="0070C0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24094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Proposition d’Assistance technique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21088"/>
          </a:xfrm>
        </p:spPr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§"/>
            </a:pPr>
            <a:r>
              <a:rPr lang="fr-FR" sz="2000" dirty="0">
                <a:solidFill>
                  <a:srgbClr val="0070C0"/>
                </a:solidFill>
              </a:rPr>
              <a:t>Indicateur de moyen insuffisant : </a:t>
            </a:r>
          </a:p>
          <a:p>
            <a:pPr marL="457200" lvl="1" indent="0">
              <a:buNone/>
            </a:pPr>
            <a:r>
              <a:rPr lang="fr-FR" sz="2000" dirty="0">
                <a:solidFill>
                  <a:srgbClr val="0070C0"/>
                </a:solidFill>
              </a:rPr>
              <a:t>	</a:t>
            </a:r>
            <a:r>
              <a:rPr lang="fr-FR" sz="2000" dirty="0">
                <a:solidFill>
                  <a:srgbClr val="0070C0"/>
                </a:solidFill>
                <a:sym typeface="Wingdings" panose="05000000000000000000" pitchFamily="2" charset="2"/>
              </a:rPr>
              <a:t> </a:t>
            </a:r>
            <a:r>
              <a:rPr lang="fr-FR" sz="2000" dirty="0">
                <a:solidFill>
                  <a:srgbClr val="0070C0"/>
                </a:solidFill>
              </a:rPr>
              <a:t>assistance pour la réalisation du RPQS et la saisie dans SISPEA (Département)</a:t>
            </a:r>
          </a:p>
          <a:p>
            <a:pPr marL="457200" lvl="1" indent="0">
              <a:buNone/>
            </a:pPr>
            <a:r>
              <a:rPr lang="fr-FR" sz="2000" dirty="0">
                <a:solidFill>
                  <a:srgbClr val="0070C0"/>
                </a:solidFill>
              </a:rPr>
              <a:t>	</a:t>
            </a:r>
            <a:r>
              <a:rPr lang="fr-FR" sz="2000" dirty="0">
                <a:solidFill>
                  <a:srgbClr val="0070C0"/>
                </a:solidFill>
                <a:sym typeface="Wingdings" panose="05000000000000000000" pitchFamily="2" charset="2"/>
              </a:rPr>
              <a:t> appui technique pour le fonctionnement de la sectorisation (Département)</a:t>
            </a:r>
            <a:endParaRPr lang="fr-FR" sz="2000" dirty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endParaRPr lang="fr-FR" sz="2000" dirty="0">
              <a:solidFill>
                <a:srgbClr val="0070C0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000" dirty="0">
                <a:solidFill>
                  <a:srgbClr val="0070C0"/>
                </a:solidFill>
              </a:rPr>
              <a:t>Indicateur de résultat insuffisant : </a:t>
            </a:r>
          </a:p>
          <a:p>
            <a:pPr marL="457200" lvl="1" indent="0">
              <a:buNone/>
            </a:pPr>
            <a:r>
              <a:rPr lang="fr-FR" sz="2000" dirty="0">
                <a:solidFill>
                  <a:srgbClr val="0070C0"/>
                </a:solidFill>
              </a:rPr>
              <a:t>	</a:t>
            </a:r>
            <a:r>
              <a:rPr lang="fr-FR" sz="2000" dirty="0">
                <a:solidFill>
                  <a:srgbClr val="0070C0"/>
                </a:solidFill>
                <a:sym typeface="Wingdings" panose="05000000000000000000" pitchFamily="2" charset="2"/>
              </a:rPr>
              <a:t> </a:t>
            </a:r>
            <a:r>
              <a:rPr lang="fr-FR" sz="2000" dirty="0">
                <a:solidFill>
                  <a:srgbClr val="0070C0"/>
                </a:solidFill>
              </a:rPr>
              <a:t>assistance pour améliorer la performance	(diminution de l’ILP, 	optimisation de la ressource par une meilleure exploitation) 	(Département)</a:t>
            </a:r>
          </a:p>
          <a:p>
            <a:pPr marL="457200" lvl="1" indent="0">
              <a:buNone/>
            </a:pPr>
            <a:r>
              <a:rPr lang="fr-FR" sz="2000" dirty="0">
                <a:solidFill>
                  <a:srgbClr val="0070C0"/>
                </a:solidFill>
              </a:rPr>
              <a:t>	</a:t>
            </a:r>
            <a:r>
              <a:rPr lang="fr-FR" sz="2000" dirty="0">
                <a:solidFill>
                  <a:srgbClr val="0070C0"/>
                </a:solidFill>
                <a:sym typeface="Wingdings" panose="05000000000000000000" pitchFamily="2" charset="2"/>
              </a:rPr>
              <a:t> assistance pour la gestion de la ressource (révision des autorisations</a:t>
            </a:r>
            <a:r>
              <a:rPr lang="fr-FR" sz="2000" dirty="0">
                <a:solidFill>
                  <a:srgbClr val="00B050"/>
                </a:solidFill>
                <a:sym typeface="Wingdings" panose="05000000000000000000" pitchFamily="2" charset="2"/>
              </a:rPr>
              <a:t> </a:t>
            </a:r>
            <a:r>
              <a:rPr lang="fr-FR" sz="2000" dirty="0">
                <a:solidFill>
                  <a:srgbClr val="0070C0"/>
                </a:solidFill>
                <a:sym typeface="Wingdings" panose="05000000000000000000" pitchFamily="2" charset="2"/>
              </a:rPr>
              <a:t>en tant qu’EPTB en collaboration avec l’Etat et/ou recherche de ressource) 	(SMEGREG)</a:t>
            </a:r>
            <a:endParaRPr lang="fr-FR" sz="2000" dirty="0">
              <a:solidFill>
                <a:srgbClr val="0070C0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813608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>
                <a:solidFill>
                  <a:srgbClr val="1341A1"/>
                </a:solidFill>
              </a:rPr>
              <a:t>Suite à donner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Courrier du Président de la CLE</a:t>
            </a:r>
          </a:p>
          <a:p>
            <a:pPr marL="457200" lvl="1" indent="0">
              <a:buNone/>
            </a:pPr>
            <a:endParaRPr lang="fr-FR" dirty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r>
              <a:rPr lang="fr-FR" dirty="0">
                <a:solidFill>
                  <a:srgbClr val="0070C0"/>
                </a:solidFill>
              </a:rPr>
              <a:t>Proposition de courrier argumenté avec rappel des indicateurs de moyens, résultats et contexte et croisement sous forme de tableau  </a:t>
            </a:r>
          </a:p>
          <a:p>
            <a:pPr lvl="1">
              <a:buFont typeface="Wingdings" panose="05000000000000000000" pitchFamily="2" charset="2"/>
              <a:buChar char="à"/>
            </a:pPr>
            <a:r>
              <a:rPr lang="fr-FR" dirty="0">
                <a:solidFill>
                  <a:srgbClr val="0070C0"/>
                </a:solidFill>
                <a:sym typeface="Wingdings" panose="05000000000000000000" pitchFamily="2" charset="2"/>
              </a:rPr>
              <a:t>Actions à mettre en place</a:t>
            </a:r>
          </a:p>
          <a:p>
            <a:pPr lvl="1">
              <a:buFont typeface="Wingdings" panose="05000000000000000000" pitchFamily="2" charset="2"/>
              <a:buChar char="à"/>
            </a:pPr>
            <a:endParaRPr lang="fr-FR" dirty="0">
              <a:solidFill>
                <a:srgbClr val="0070C0"/>
              </a:solidFill>
            </a:endParaRPr>
          </a:p>
          <a:p>
            <a:r>
              <a:rPr lang="fr-FR" dirty="0"/>
              <a:t>Si méthodologie validée, </a:t>
            </a:r>
            <a:r>
              <a:rPr lang="fr-FR" dirty="0">
                <a:solidFill>
                  <a:srgbClr val="0070C0"/>
                </a:solidFill>
              </a:rPr>
              <a:t>bilan mis à jour tous les ans,  </a:t>
            </a:r>
            <a:r>
              <a:rPr lang="fr-FR" dirty="0"/>
              <a:t>intégré dans le tableau de bord du SAGE </a:t>
            </a:r>
            <a:r>
              <a:rPr lang="fr-FR" dirty="0">
                <a:solidFill>
                  <a:srgbClr val="0070C0"/>
                </a:solidFill>
              </a:rPr>
              <a:t>et présenté à la CLE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496960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12254</TotalTime>
  <Words>910</Words>
  <Application>Microsoft Office PowerPoint</Application>
  <PresentationFormat>Affichage à l'écran (4:3)</PresentationFormat>
  <Paragraphs>213</Paragraphs>
  <Slides>17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3" baseType="lpstr">
      <vt:lpstr>Arial</vt:lpstr>
      <vt:lpstr>Calibri</vt:lpstr>
      <vt:lpstr>Gill Sans MT</vt:lpstr>
      <vt:lpstr>Trebuchet MS</vt:lpstr>
      <vt:lpstr>Wingdings</vt:lpstr>
      <vt:lpstr>Office Theme</vt:lpstr>
      <vt:lpstr>Performance des services d'eau potable (Moyens – Résultats)  Indicateur d'actions prioritaires </vt:lpstr>
      <vt:lpstr>Objectif</vt:lpstr>
      <vt:lpstr>Mise en place d’indicateurs</vt:lpstr>
      <vt:lpstr>Mise en place d’indicateurs</vt:lpstr>
      <vt:lpstr>Mise en place d’indicateurs</vt:lpstr>
      <vt:lpstr>Moyens – Diagnostic - Sectorisation - RPQS  (réglementation + dispositions 27, 29 et 30 du SAGE NP)</vt:lpstr>
      <vt:lpstr>Mise en place d’indicateurs</vt:lpstr>
      <vt:lpstr>Résultats – Dépassement des autorisations – ILP (réglementation + disposition 30 du SAGE NP)</vt:lpstr>
      <vt:lpstr>Croisement des indicateurs</vt:lpstr>
      <vt:lpstr>Croisement des indicateurs – Moyens/résultats</vt:lpstr>
      <vt:lpstr>Mise en place d’indicateurs</vt:lpstr>
      <vt:lpstr>Contexte -Etat de la ressource sollicitée</vt:lpstr>
      <vt:lpstr>Croisement des indicateurs</vt:lpstr>
      <vt:lpstr>Croisement des indicateurs – Moyens/résultats avec contexte</vt:lpstr>
      <vt:lpstr>Attribution d’un indice de performance</vt:lpstr>
      <vt:lpstr>Proposition d’Assistance technique</vt:lpstr>
      <vt:lpstr>Suite à donner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377</cp:revision>
  <cp:lastPrinted>2019-09-12T07:54:20Z</cp:lastPrinted>
  <dcterms:created xsi:type="dcterms:W3CDTF">2015-09-15T19:44:09Z</dcterms:created>
  <dcterms:modified xsi:type="dcterms:W3CDTF">2019-11-29T09:34:19Z</dcterms:modified>
</cp:coreProperties>
</file>