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449" r:id="rId2"/>
    <p:sldId id="623" r:id="rId3"/>
    <p:sldId id="596" r:id="rId4"/>
    <p:sldId id="625" r:id="rId5"/>
    <p:sldId id="628" r:id="rId6"/>
    <p:sldId id="629" r:id="rId7"/>
    <p:sldId id="535" r:id="rId8"/>
    <p:sldId id="627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8" d="100"/>
          <a:sy n="108" d="100"/>
        </p:scale>
        <p:origin x="169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29/11/2019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29/11/2019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4826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3858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818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5940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706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  <p:pic>
        <p:nvPicPr>
          <p:cNvPr id="9" name="Image 8" descr="SAGE logo Quad.jpg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29/11/2019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Projet de champ captant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des Landes du Médoc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800" dirty="0">
                <a:solidFill>
                  <a:srgbClr val="0077D4"/>
                </a:solidFill>
              </a:rPr>
              <a:t> 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Le contrat de substitution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 décembre 2019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itre 3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Schéma de substitution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760" y="1484783"/>
            <a:ext cx="4550254" cy="4806355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B886D6BF-D556-4ABD-B771-C4E9A1363B86}"/>
              </a:ext>
            </a:extLst>
          </p:cNvPr>
          <p:cNvGrpSpPr/>
          <p:nvPr/>
        </p:nvGrpSpPr>
        <p:grpSpPr>
          <a:xfrm>
            <a:off x="4061625" y="4077072"/>
            <a:ext cx="564221" cy="200055"/>
            <a:chOff x="6156176" y="4046782"/>
            <a:chExt cx="564221" cy="200055"/>
          </a:xfrm>
        </p:grpSpPr>
        <p:sp>
          <p:nvSpPr>
            <p:cNvPr id="3" name="Ellipse 2"/>
            <p:cNvSpPr/>
            <p:nvPr/>
          </p:nvSpPr>
          <p:spPr>
            <a:xfrm>
              <a:off x="6600067" y="4086645"/>
              <a:ext cx="120330" cy="12033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6156176" y="4046782"/>
              <a:ext cx="443891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/>
                <a:t>SIGDU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862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Volumes et montants des travaux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0077D4"/>
              </a:solidFill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0082888"/>
              </p:ext>
            </p:extLst>
          </p:nvPr>
        </p:nvGraphicFramePr>
        <p:xfrm>
          <a:off x="971600" y="1916832"/>
          <a:ext cx="7416825" cy="4104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2236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Service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Hypothèses volumes substitués (m</a:t>
                      </a:r>
                      <a:r>
                        <a:rPr lang="fr-FR" sz="1600" b="0" u="none" strike="noStrike" baseline="3000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fr-FR" sz="1600" b="0" u="none" strike="noStrike" baseline="0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/an</a:t>
                      </a:r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Montants travaux de substitution (€ 2016)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Bordeaux-Métropole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6 400 000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44 500 000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Bonnetan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411 000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546 000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es-ES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de La </a:t>
                      </a:r>
                      <a:r>
                        <a:rPr lang="es-ES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Brède</a:t>
                      </a:r>
                      <a:endParaRPr lang="es-ES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743 000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SIAO de Carbon-Blanc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1 195 000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1 326 000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Léognan-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Cadaujac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248 200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48 000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</a:t>
                      </a:r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Ludon-Macau-Labarde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208 000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313 000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Le Pian-Médoc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586 000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638 000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S. P. de l'Entre-deux Mers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350 000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608 000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u="none" strike="noStrike" dirty="0" err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Saucats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193 450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80 000</a:t>
                      </a:r>
                      <a:endParaRPr lang="fr-FR" sz="1600" b="0" i="0" u="none" strike="noStrike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222">
                <a:tc>
                  <a:txBody>
                    <a:bodyPr/>
                    <a:lstStyle/>
                    <a:p>
                      <a:pPr marL="0" indent="88900" algn="l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SIGDU</a:t>
                      </a:r>
                    </a:p>
                  </a:txBody>
                  <a:tcPr marL="5358" marR="5358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100 000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000" indent="-612000" algn="r" defTabSz="288000" fontAlgn="ctr"/>
                      <a:r>
                        <a:rPr lang="fr-FR" sz="1600" b="0" i="0" u="none" strike="noStrike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À étudier</a:t>
                      </a:r>
                    </a:p>
                  </a:txBody>
                  <a:tcPr marL="5358" marR="180000" marT="53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  <a:alpha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415660" y="1412776"/>
            <a:ext cx="41563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Projet de Schéma</a:t>
            </a:r>
          </a:p>
        </p:txBody>
      </p:sp>
    </p:spTree>
    <p:extLst>
      <p:ext uri="{BB962C8B-B14F-4D97-AF65-F5344CB8AC3E}">
        <p14:creationId xmlns:p14="http://schemas.microsoft.com/office/powerpoint/2010/main" val="897672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87657" y="1484784"/>
            <a:ext cx="8568686" cy="4833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Bordeaux Métropole (BM) porteur du projet 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les services hors BM qui procéderont aux substitutions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le Département, en tant que partenaire financier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l’agence de l’eau Adour-Garonne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les services qui pourront continuer à s’alimenter à partir de ressources déficitaires 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dirty="0">
                <a:solidFill>
                  <a:srgbClr val="0077D4"/>
                </a:solidFill>
                <a:latin typeface="+mj-lt"/>
              </a:rPr>
              <a:t>les acteurs de la gestion de l’eau et de l’aménagement du territoire</a:t>
            </a:r>
            <a:br>
              <a:rPr lang="fr-FR" sz="2200" dirty="0">
                <a:solidFill>
                  <a:srgbClr val="0077D4"/>
                </a:solidFill>
                <a:latin typeface="+mj-lt"/>
              </a:rPr>
            </a:br>
            <a:r>
              <a:rPr lang="fr-FR" sz="2200" i="1" dirty="0">
                <a:solidFill>
                  <a:srgbClr val="0077D4"/>
                </a:solidFill>
                <a:latin typeface="+mj-lt"/>
              </a:rPr>
              <a:t>Signataires : Bordeaux Métropole, les services alimentés, Département, EPTB, CLE, Préfet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Un contrat pour qui ?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20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87657" y="1484784"/>
            <a:ext cx="8568686" cy="4679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i="1" dirty="0">
                <a:solidFill>
                  <a:srgbClr val="0077D4"/>
                </a:solidFill>
                <a:latin typeface="+mj-lt"/>
              </a:rPr>
              <a:t>Un engagement de Bordeaux Métropole sur un échéancier de création et mise en service : deuxième semestre 2024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i="1" dirty="0">
                <a:solidFill>
                  <a:srgbClr val="0077D4"/>
                </a:solidFill>
                <a:latin typeface="+mj-lt"/>
              </a:rPr>
              <a:t>Un engagement des services d’eau potable du schéma à réaliser les travaux d’interconnexion avant la mise en service, à importer l'eau et à substituer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i="1" dirty="0">
                <a:solidFill>
                  <a:srgbClr val="0077D4"/>
                </a:solidFill>
                <a:latin typeface="+mj-lt"/>
              </a:rPr>
              <a:t>La confirmation de l’engagement financier du Département et de l’Agence de l’eau Adour-Garonne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200" i="1" dirty="0">
                <a:solidFill>
                  <a:srgbClr val="0077D4"/>
                </a:solidFill>
                <a:latin typeface="+mj-lt"/>
              </a:rPr>
              <a:t>L’engagement de l’Etat à encadrer la substitution par révision des autorisations de prélèvement à hauteur des volumes substitués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Le contenu du contrat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91228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287657" y="1417638"/>
            <a:ext cx="8568686" cy="5284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Un cadre de convention de vente/achat d’eau sur la base :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d’une tarification au forfait basée sur les volumes de substitution ;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d’un prix de vente basé au m</a:t>
            </a:r>
            <a:r>
              <a:rPr lang="fr-FR" sz="2000" i="1" baseline="30000" dirty="0">
                <a:solidFill>
                  <a:srgbClr val="0077D4"/>
                </a:solidFill>
                <a:latin typeface="+mj-lt"/>
              </a:rPr>
              <a:t>3</a:t>
            </a:r>
            <a:r>
              <a:rPr lang="fr-FR" sz="2000" i="1" dirty="0">
                <a:solidFill>
                  <a:srgbClr val="0077D4"/>
                </a:solidFill>
                <a:latin typeface="+mj-lt"/>
              </a:rPr>
              <a:t> sur le coût de production moyen de Bordeaux Métropole (plutôt que sur le coût de production du champ captant) ;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de la redevance prélèvement Agence de l’eau liée au champ captant (oligocène littoral).</a:t>
            </a:r>
          </a:p>
          <a:p>
            <a:pPr>
              <a:lnSpc>
                <a:spcPct val="130000"/>
              </a:lnSpc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i="1" dirty="0">
                <a:solidFill>
                  <a:srgbClr val="0077D4"/>
                </a:solidFill>
                <a:latin typeface="+mj-lt"/>
              </a:rPr>
              <a:t>Le rôle de l’EPTB pour :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garantir la transparence des opérations,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actualiser le schéma opérationnel de substitution (2020),</a:t>
            </a:r>
          </a:p>
          <a:p>
            <a:pPr marL="800100" lvl="1" indent="-342900">
              <a:lnSpc>
                <a:spcPct val="130000"/>
              </a:lnSpc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i="1" dirty="0">
                <a:solidFill>
                  <a:srgbClr val="0077D4"/>
                </a:solidFill>
                <a:latin typeface="+mj-lt"/>
              </a:rPr>
              <a:t>chercher une solution pour un meilleur partage des coûts.</a:t>
            </a:r>
            <a:endParaRPr lang="fr-FR" sz="2400" i="1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>
                <a:solidFill>
                  <a:srgbClr val="0077D4"/>
                </a:solidFill>
              </a:rPr>
              <a:t>Le contenu du contrat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E00E3-DEE3-4217-B4F6-3EC050798811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759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Point consultation sur projet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de contrat de substitution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383845"/>
              </p:ext>
            </p:extLst>
          </p:nvPr>
        </p:nvGraphicFramePr>
        <p:xfrm>
          <a:off x="538008" y="1401315"/>
          <a:ext cx="8426478" cy="50677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21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59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8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69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Service de l'eau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Délibérations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Avec réserves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Bordeaux Métropole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27 avril 2018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SIEA des Portes de l’Entre-deux-Mers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12 novembre 2018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oui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1107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SIAO de Carbon-Blanc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14 janvier 2019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oui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SIAEPANC de Bonnetan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0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13 septembre 2018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oui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 de La Brède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4 décembre 2017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oui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Le Pian-Médoc (CDC Médoc Estuaire)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5 avril 2018 (CDC Médoc Estuaire)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oui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SIEA de </a:t>
                      </a:r>
                      <a:r>
                        <a:rPr lang="fr-FR" sz="1200" dirty="0" err="1">
                          <a:effectLst/>
                        </a:rPr>
                        <a:t>Ludon-Macau-Labarde</a:t>
                      </a:r>
                      <a:r>
                        <a:rPr lang="fr-FR" sz="1200" dirty="0">
                          <a:effectLst/>
                        </a:rPr>
                        <a:t> (CDC Médoc Estuaire)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20 décembre 2017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non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>
                          <a:effectLst/>
                        </a:rPr>
                        <a:t>SIAEP de Léognan-Cadaujac</a:t>
                      </a:r>
                      <a:endParaRPr lang="fr-FR" sz="120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solidFill>
                            <a:srgbClr val="FF0000"/>
                          </a:solidFill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Le 4 décembre 2019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</a:rPr>
                        <a:t>Saucats</a:t>
                      </a:r>
                      <a:endParaRPr lang="fr-FR" sz="1200" dirty="0">
                        <a:effectLst/>
                        <a:latin typeface="Trebuchet MS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15 janvier 2018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non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5669"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SIGDU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CA du 6 décembre 2017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FR" sz="1200" dirty="0">
                          <a:effectLst/>
                          <a:latin typeface="Trebuchet MS"/>
                          <a:ea typeface="Times New Roman"/>
                          <a:cs typeface="Times New Roman"/>
                        </a:rPr>
                        <a:t>non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610794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A venir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7" name="Text Box 15"/>
          <p:cNvSpPr txBox="1">
            <a:spLocks noChangeArrowheads="1"/>
          </p:cNvSpPr>
          <p:nvPr/>
        </p:nvSpPr>
        <p:spPr bwMode="auto">
          <a:xfrm>
            <a:off x="533605" y="1844824"/>
            <a:ext cx="8070843" cy="4021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Échéances :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version consolidée arrêtée fin novembre 2019</a:t>
            </a:r>
          </a:p>
          <a:p>
            <a:pPr marL="342900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examen par les assemblées délibérantes des services d’eau potable : décembre 2019 – janvier 2020</a:t>
            </a:r>
          </a:p>
          <a:p>
            <a:pPr marL="342900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signature : février 2020</a:t>
            </a:r>
          </a:p>
          <a:p>
            <a:pPr marL="342900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élaboration des conventions de vente/achat </a:t>
            </a:r>
            <a:r>
              <a:rPr lang="fr-FR" altLang="fr-FR" sz="2400">
                <a:solidFill>
                  <a:srgbClr val="0077D4"/>
                </a:solidFill>
                <a:latin typeface="+mj-lt"/>
              </a:rPr>
              <a:t>d’eau : avant </a:t>
            </a:r>
            <a:r>
              <a:rPr lang="fr-FR" altLang="fr-FR" sz="2400" dirty="0">
                <a:solidFill>
                  <a:srgbClr val="0077D4"/>
                </a:solidFill>
                <a:latin typeface="+mj-lt"/>
              </a:rPr>
              <a:t>fin 2021</a:t>
            </a:r>
          </a:p>
          <a:p>
            <a:pPr marL="342900" indent="-342900" algn="just">
              <a:spcBef>
                <a:spcPts val="1107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endParaRPr lang="fr-FR" altLang="fr-FR" sz="2400" dirty="0">
              <a:solidFill>
                <a:srgbClr val="0077D4"/>
              </a:solidFill>
              <a:latin typeface="+mj-lt"/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98733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5801</TotalTime>
  <Words>534</Words>
  <Application>Microsoft Office PowerPoint</Application>
  <PresentationFormat>Affichage à l'écran (4:3)</PresentationFormat>
  <Paragraphs>111</Paragraphs>
  <Slides>8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Times New Roman</vt:lpstr>
      <vt:lpstr>Trebuchet MS</vt:lpstr>
      <vt:lpstr>Office Theme</vt:lpstr>
      <vt:lpstr>Projet de champ captant des Landes du Médoc   Le contrat de substitution</vt:lpstr>
      <vt:lpstr>Schéma de substitution</vt:lpstr>
      <vt:lpstr>Volumes et montants des travaux</vt:lpstr>
      <vt:lpstr>Un contrat pour qui ?</vt:lpstr>
      <vt:lpstr>Le contenu du contrat</vt:lpstr>
      <vt:lpstr>Le contenu du contrat</vt:lpstr>
      <vt:lpstr>Point consultation sur projet de contrat de substitution</vt:lpstr>
      <vt:lpstr>A venir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313</cp:revision>
  <cp:lastPrinted>2017-09-19T13:13:35Z</cp:lastPrinted>
  <dcterms:created xsi:type="dcterms:W3CDTF">2015-09-15T19:44:09Z</dcterms:created>
  <dcterms:modified xsi:type="dcterms:W3CDTF">2019-11-29T09:25:48Z</dcterms:modified>
</cp:coreProperties>
</file>