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447" r:id="rId2"/>
    <p:sldId id="541" r:id="rId3"/>
    <p:sldId id="271" r:id="rId4"/>
    <p:sldId id="274" r:id="rId5"/>
    <p:sldId id="646" r:id="rId6"/>
    <p:sldId id="663" r:id="rId7"/>
    <p:sldId id="664" r:id="rId8"/>
    <p:sldId id="666" r:id="rId9"/>
    <p:sldId id="667" r:id="rId10"/>
    <p:sldId id="669" r:id="rId11"/>
    <p:sldId id="670" r:id="rId12"/>
    <p:sldId id="671" r:id="rId13"/>
    <p:sldId id="672" r:id="rId14"/>
    <p:sldId id="647" r:id="rId15"/>
    <p:sldId id="648" r:id="rId16"/>
    <p:sldId id="649" r:id="rId17"/>
    <p:sldId id="651" r:id="rId18"/>
    <p:sldId id="686" r:id="rId19"/>
    <p:sldId id="650" r:id="rId20"/>
    <p:sldId id="652" r:id="rId21"/>
    <p:sldId id="674" r:id="rId22"/>
    <p:sldId id="673" r:id="rId23"/>
    <p:sldId id="675" r:id="rId24"/>
    <p:sldId id="685" r:id="rId25"/>
    <p:sldId id="676" r:id="rId26"/>
    <p:sldId id="678" r:id="rId27"/>
    <p:sldId id="679" r:id="rId28"/>
    <p:sldId id="681" r:id="rId29"/>
    <p:sldId id="680" r:id="rId30"/>
    <p:sldId id="683" r:id="rId31"/>
    <p:sldId id="682" r:id="rId32"/>
    <p:sldId id="684" r:id="rId33"/>
    <p:sldId id="654" r:id="rId3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486"/>
    <a:srgbClr val="0000FF"/>
    <a:srgbClr val="FFCC00"/>
    <a:srgbClr val="FF0000"/>
    <a:srgbClr val="006600"/>
    <a:srgbClr val="006C31"/>
    <a:srgbClr val="00642D"/>
    <a:srgbClr val="333399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98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6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736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Actualisation des besoins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en ressource de substitution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fontScale="92500" lnSpcReduction="10000"/>
          </a:bodyPr>
          <a:lstStyle/>
          <a:p>
            <a:r>
              <a:rPr lang="fr-FR" sz="2400"/>
              <a:t>Commission locale de l'eau</a:t>
            </a:r>
            <a:endParaRPr lang="fr-FR" sz="2400" dirty="0"/>
          </a:p>
          <a:p>
            <a:r>
              <a:rPr lang="fr-FR" sz="2400"/>
              <a:t>Réunion du 2 décembre 2019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900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2"/>
    </mc:Choice>
    <mc:Fallback xmlns="">
      <p:transition spd="slow" advTm="688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C40B1F91-B10D-4386-9067-59442A46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5577218"/>
            <a:ext cx="994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chemeClr val="bg1"/>
                </a:solidFill>
                <a:latin typeface="Trebuchet MS" panose="020B0603020202020204" pitchFamily="34" charset="0"/>
              </a:rPr>
              <a:t>2/3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200">
                <a:solidFill>
                  <a:schemeClr val="bg1"/>
                </a:solidFill>
                <a:latin typeface="Trebuchet MS" panose="020B0603020202020204" pitchFamily="34" charset="0"/>
              </a:rPr>
              <a:t>75 Mm</a:t>
            </a:r>
            <a:r>
              <a:rPr lang="fr-FR" altLang="fr-FR" sz="1200" baseline="3000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Rappel de la disposition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7E7755A-934B-4B2F-870B-522613218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787" y="1393195"/>
            <a:ext cx="7322425" cy="4122467"/>
          </a:xfrm>
          <a:prstGeom prst="rect">
            <a:avLst/>
          </a:prstGeom>
        </p:spPr>
      </p:pic>
      <p:sp>
        <p:nvSpPr>
          <p:cNvPr id="13" name="Text Box 5">
            <a:extLst>
              <a:ext uri="{FF2B5EF4-FFF2-40B4-BE49-F238E27FC236}">
                <a16:creationId xmlns:a16="http://schemas.microsoft.com/office/drawing/2014/main" id="{2AFDCADD-5958-4B7B-8222-1D940C3B2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577218"/>
            <a:ext cx="86423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lvl="1" indent="0" algn="just" fontAlgn="base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fr-FR" altLang="fr-FR" sz="2000" dirty="0">
                <a:solidFill>
                  <a:srgbClr val="333399"/>
                </a:solidFill>
                <a:latin typeface="Gill Sans MT" pitchFamily="34" charset="0"/>
              </a:rPr>
              <a:t>Depuis la révision du SAGE, une actualisation en 2015 sur la base des données de 2012.</a:t>
            </a:r>
          </a:p>
        </p:txBody>
      </p:sp>
    </p:spTree>
    <p:extLst>
      <p:ext uri="{BB962C8B-B14F-4D97-AF65-F5344CB8AC3E}">
        <p14:creationId xmlns:p14="http://schemas.microsoft.com/office/powerpoint/2010/main" val="3212573949"/>
      </p:ext>
    </p:extLst>
  </p:cSld>
  <p:clrMapOvr>
    <a:masterClrMapping/>
  </p:clrMapOvr>
  <p:transition advTm="1933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2679700" y="419258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>
              <a:latin typeface="Gill Sans MT" pitchFamily="34" charset="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389927" y="460289"/>
            <a:ext cx="60982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Méthodologie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EB46C7-BB37-482B-9B2A-8D6C2D7AA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167" y="1906971"/>
            <a:ext cx="7401665" cy="3904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73"/>
    </mc:Choice>
    <mc:Fallback xmlns="">
      <p:transition spd="slow" advTm="1907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2679700" y="419258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>
              <a:latin typeface="Gill Sans MT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4BDAC2C-6B16-4360-A8A4-233213FD4FAE}"/>
              </a:ext>
            </a:extLst>
          </p:cNvPr>
          <p:cNvGrpSpPr/>
          <p:nvPr/>
        </p:nvGrpSpPr>
        <p:grpSpPr>
          <a:xfrm>
            <a:off x="853495" y="1484874"/>
            <a:ext cx="7437010" cy="4172338"/>
            <a:chOff x="1043608" y="2204864"/>
            <a:chExt cx="7437010" cy="417233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BF023CA-403E-48AA-AE10-595E9D2ED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3608" y="2204864"/>
              <a:ext cx="7437010" cy="4172338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DE11C2A8-E19A-4E05-83D8-12F15C6C9CEB}"/>
                </a:ext>
              </a:extLst>
            </p:cNvPr>
            <p:cNvSpPr txBox="1"/>
            <p:nvPr/>
          </p:nvSpPr>
          <p:spPr>
            <a:xfrm>
              <a:off x="6517606" y="2534969"/>
              <a:ext cx="1963012" cy="10772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0070C0"/>
                  </a:solidFill>
                </a:rPr>
                <a:t>Besoin en ressource pour respect des VMPO à 2027/2035</a:t>
              </a:r>
            </a:p>
          </p:txBody>
        </p:sp>
      </p:grpSp>
      <p:sp>
        <p:nvSpPr>
          <p:cNvPr id="7" name="Text Box 4">
            <a:extLst>
              <a:ext uri="{FF2B5EF4-FFF2-40B4-BE49-F238E27FC236}">
                <a16:creationId xmlns:a16="http://schemas.microsoft.com/office/drawing/2014/main" id="{6BD32FC0-87C6-4D47-8086-B3CBD5462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927" y="460289"/>
            <a:ext cx="60982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Méthodologie</a:t>
            </a:r>
          </a:p>
        </p:txBody>
      </p:sp>
    </p:spTree>
    <p:extLst>
      <p:ext uri="{BB962C8B-B14F-4D97-AF65-F5344CB8AC3E}">
        <p14:creationId xmlns:p14="http://schemas.microsoft.com/office/powerpoint/2010/main" val="295231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02"/>
    </mc:Choice>
    <mc:Fallback xmlns="">
      <p:transition spd="slow" advTm="540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7724E-25E0-4E23-8FD8-C0920CC6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800" b="1">
                <a:solidFill>
                  <a:srgbClr val="0077D4"/>
                </a:solidFill>
                <a:ea typeface="+mn-ea"/>
                <a:cs typeface="+mn-cs"/>
              </a:rPr>
              <a:t>Données prises en compte en 2015</a:t>
            </a:r>
            <a:endParaRPr lang="fr-FR" sz="2800" b="1" dirty="0">
              <a:solidFill>
                <a:srgbClr val="0077D4"/>
              </a:solidFill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B46051-E878-4067-BC9C-ACEBA0BE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1B9F483F-46C9-4DDA-A7FC-D7DBA3A42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76" y="1483527"/>
            <a:ext cx="856964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fr-FR" altLang="fr-FR" sz="2000" dirty="0">
                <a:solidFill>
                  <a:srgbClr val="0077D4"/>
                </a:solidFill>
                <a:latin typeface="+mj-lt"/>
              </a:rPr>
              <a:t>Conforme au scénario « INSEE » pour les territoires ruraux et au scénario « Agglomération millionnaire » pour Bordeaux Métropole (27)</a:t>
            </a:r>
          </a:p>
          <a:p>
            <a:pPr lvl="1" algn="just" eaLnBrk="1" hangingPunct="1">
              <a:spcBef>
                <a:spcPct val="0"/>
              </a:spcBef>
              <a:defRPr/>
            </a:pPr>
            <a:endParaRPr lang="fr-FR" altLang="fr-FR" sz="1600" dirty="0">
              <a:solidFill>
                <a:schemeClr val="accent2"/>
              </a:solidFill>
              <a:latin typeface="Gill Sans MT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61D307-D099-4227-9023-1C7983214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58" y="2283504"/>
            <a:ext cx="7617681" cy="422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01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6D5E44-90F7-4550-8FB5-733C170B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Projection des prélèvements</a:t>
            </a:r>
            <a:b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</a:br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à 2027 et 2035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25A43-53BB-4018-B7CC-335207411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7D4"/>
                </a:solidFill>
              </a:rPr>
              <a:t>Prélèvements pour l'AEP :</a:t>
            </a: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</a:rPr>
              <a:t>Projection de la population</a:t>
            </a: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</a:rPr>
              <a:t>Estimation des consommations supplémentaires</a:t>
            </a: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</a:rPr>
              <a:t>Projection des volumes prélevés par unité de gestion du SAGE Nappes profondes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400" dirty="0">
              <a:solidFill>
                <a:srgbClr val="0077D4"/>
              </a:solidFill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7D4"/>
                </a:solidFill>
              </a:rPr>
              <a:t>Autres usages (agriculture, industrie, géothermie, etc.« autres ») : reprises des hypothèses de 2015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BD5EA-1DFE-4943-9C8E-F4F0BA7F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0754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6D5E44-90F7-4550-8FB5-733C170B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Prélèvements pour l’agriculture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25A43-53BB-4018-B7CC-335207411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10821"/>
            <a:ext cx="8229600" cy="3904751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Rappel des principes des analyses 2012-2015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un report des prélèvements agricoles à concurrence de la moyenne 2004-2006, soit 23,5 millions de 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/an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une possibilité d'augmentation de ces prélèvements d'environ 10% dans les unités de gestion non déficitaires.</a:t>
            </a: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BD5EA-1DFE-4943-9C8E-F4F0BA7F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5D0B0DD-C359-426F-93C1-9430D995217E}"/>
              </a:ext>
            </a:extLst>
          </p:cNvPr>
          <p:cNvGrpSpPr/>
          <p:nvPr/>
        </p:nvGrpSpPr>
        <p:grpSpPr>
          <a:xfrm>
            <a:off x="969700" y="3429000"/>
            <a:ext cx="7204597" cy="2439131"/>
            <a:chOff x="957267" y="3568829"/>
            <a:chExt cx="7204597" cy="243913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44D017C-07F1-4191-BF24-E4F6C2F23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739"/>
            <a:stretch/>
          </p:blipFill>
          <p:spPr>
            <a:xfrm>
              <a:off x="957267" y="3568829"/>
              <a:ext cx="7044236" cy="2439131"/>
            </a:xfrm>
            <a:prstGeom prst="rect">
              <a:avLst/>
            </a:prstGeom>
          </p:spPr>
        </p:pic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064821C8-FC30-4C6C-9106-BB02781F30E2}"/>
                </a:ext>
              </a:extLst>
            </p:cNvPr>
            <p:cNvCxnSpPr>
              <a:cxnSpLocks/>
            </p:cNvCxnSpPr>
            <p:nvPr/>
          </p:nvCxnSpPr>
          <p:spPr>
            <a:xfrm>
              <a:off x="4208016" y="3962400"/>
              <a:ext cx="3953848" cy="0"/>
            </a:xfrm>
            <a:prstGeom prst="straightConnector1">
              <a:avLst/>
            </a:prstGeom>
            <a:ln w="381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FCC8296-93E6-4015-8484-0D837BC68540}"/>
              </a:ext>
            </a:extLst>
          </p:cNvPr>
          <p:cNvSpPr txBox="1">
            <a:spLocks/>
          </p:cNvSpPr>
          <p:nvPr/>
        </p:nvSpPr>
        <p:spPr>
          <a:xfrm>
            <a:off x="769433" y="6024601"/>
            <a:ext cx="7605134" cy="440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Report des prélèvements à concurrence de 25 millions de m</a:t>
            </a:r>
            <a:r>
              <a:rPr lang="fr-FR" sz="2000" b="1" baseline="300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3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/an.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FF0000"/>
              </a:solidFill>
              <a:latin typeface="+mj-lt"/>
            </a:endParaRP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FF0000"/>
              </a:solidFill>
              <a:latin typeface="+mj-lt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3076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6D5E44-90F7-4550-8FB5-733C170B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Prélèvements industriels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25A43-53BB-4018-B7CC-335207411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1" y="1417638"/>
            <a:ext cx="8689260" cy="3904751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Répartition des prélèvements industriels par UG du SAGE en 2017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48,7 % dans des UG déficitaires où ils représentent 2,7 % des prélèvements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9,2 % dans des UG à l’équilibre où ils représentent 0,6 % des prélèvements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42,1 % dans des UG non déficitaires où ils représentent 2,7 % des prélèvements.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7D4"/>
              </a:solidFill>
              <a:latin typeface="+mj-lt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BD5EA-1DFE-4943-9C8E-F4F0BA7F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FA7B6F-84BF-4A51-9180-B91F9B903E60}"/>
              </a:ext>
            </a:extLst>
          </p:cNvPr>
          <p:cNvGrpSpPr/>
          <p:nvPr/>
        </p:nvGrpSpPr>
        <p:grpSpPr>
          <a:xfrm>
            <a:off x="716391" y="3720678"/>
            <a:ext cx="7686564" cy="2635672"/>
            <a:chOff x="1247541" y="4030462"/>
            <a:chExt cx="7101119" cy="243492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852B9A8-4A19-43ED-B9A5-E533A2E8D8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5419"/>
            <a:stretch/>
          </p:blipFill>
          <p:spPr>
            <a:xfrm>
              <a:off x="1247541" y="4030462"/>
              <a:ext cx="6922328" cy="2434927"/>
            </a:xfrm>
            <a:prstGeom prst="rect">
              <a:avLst/>
            </a:prstGeom>
          </p:spPr>
        </p:pic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B17F4ECA-447A-41BF-A06F-478295C048C0}"/>
                </a:ext>
              </a:extLst>
            </p:cNvPr>
            <p:cNvCxnSpPr>
              <a:cxnSpLocks/>
            </p:cNvCxnSpPr>
            <p:nvPr/>
          </p:nvCxnSpPr>
          <p:spPr>
            <a:xfrm>
              <a:off x="5026113" y="5064108"/>
              <a:ext cx="3322547" cy="0"/>
            </a:xfrm>
            <a:prstGeom prst="straightConnector1">
              <a:avLst/>
            </a:prstGeom>
            <a:ln w="571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372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6D5E44-90F7-4550-8FB5-733C170B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Prélèvements industriels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25A43-53BB-4018-B7CC-335207411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83968"/>
            <a:ext cx="8229600" cy="3904751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Pour l’analyse en cours, conservation des principes 2012 et 2015 à savoir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un report des prélèvements industriels à concurrence de 4 millions de 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/an,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prévoir la possibilité d'accepter de nouveaux prélèvements dans les nappes profondes, à concurrence d'un million de 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/an, dans le cas où une industrie exigeante en matière de qualité d'eau souhaiterait s'installer dans le département.</a:t>
            </a: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BD5EA-1DFE-4943-9C8E-F4F0BA7F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4450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6D5E44-90F7-4550-8FB5-733C170B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Prélèvements pour la géothermie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25A43-53BB-4018-B7CC-335207411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3904751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Prélèvements pour la géothermie par UG du SAGE en 2017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5,0 % dans des UG déficitaires où ils représentent 0,1 % des prélèvements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95,0 % dans des UG non déficitaires où ils représentent 2,7 % des prélèvements.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7D4"/>
              </a:solidFill>
              <a:latin typeface="+mj-lt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BD5EA-1DFE-4943-9C8E-F4F0BA7F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3C8F563-07F5-4D6E-A551-295CDAEF5CC0}"/>
              </a:ext>
            </a:extLst>
          </p:cNvPr>
          <p:cNvSpPr txBox="1">
            <a:spLocks/>
          </p:cNvSpPr>
          <p:nvPr/>
        </p:nvSpPr>
        <p:spPr>
          <a:xfrm>
            <a:off x="769433" y="6024601"/>
            <a:ext cx="7605134" cy="440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Report des prélèvements à concurrence de 2 millions de m</a:t>
            </a:r>
            <a:r>
              <a:rPr lang="fr-FR" sz="2000" b="1" baseline="300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3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/an.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FF0000"/>
              </a:solidFill>
              <a:latin typeface="+mj-lt"/>
            </a:endParaRP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FF0000"/>
              </a:solidFill>
              <a:latin typeface="+mj-lt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B988AA8-3DA4-44F7-97BE-E9F845CEFB84}"/>
              </a:ext>
            </a:extLst>
          </p:cNvPr>
          <p:cNvGrpSpPr/>
          <p:nvPr/>
        </p:nvGrpSpPr>
        <p:grpSpPr>
          <a:xfrm>
            <a:off x="451747" y="3151573"/>
            <a:ext cx="8240505" cy="2873028"/>
            <a:chOff x="1285757" y="3249226"/>
            <a:chExt cx="7138574" cy="248884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927C5C1-0971-4859-9AA0-AC0988186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4979"/>
            <a:stretch/>
          </p:blipFill>
          <p:spPr>
            <a:xfrm>
              <a:off x="1285757" y="3249226"/>
              <a:ext cx="7039046" cy="2488843"/>
            </a:xfrm>
            <a:prstGeom prst="rect">
              <a:avLst/>
            </a:prstGeom>
          </p:spPr>
        </p:pic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13C39F64-AF47-4FC5-BDFD-7B053C59E57F}"/>
                </a:ext>
              </a:extLst>
            </p:cNvPr>
            <p:cNvCxnSpPr>
              <a:cxnSpLocks/>
            </p:cNvCxnSpPr>
            <p:nvPr/>
          </p:nvCxnSpPr>
          <p:spPr>
            <a:xfrm>
              <a:off x="6036816" y="3759199"/>
              <a:ext cx="2387515" cy="0"/>
            </a:xfrm>
            <a:prstGeom prst="straightConnector1">
              <a:avLst/>
            </a:prstGeom>
            <a:ln w="571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7432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6D5E44-90F7-4550-8FB5-733C170B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Autres prélèvements dont « AEP » privés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25A43-53BB-4018-B7CC-335207411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417638"/>
            <a:ext cx="8653750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Répartition des prélèvements par UG du SAGE en 2017 :</a:t>
            </a: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« AEP privés »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à 67,6 % dans UG déficitaires où ils représentent 1,0 % des prélèvements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à 19,8 % dans UG à l’équilibre où ils représentent 0,3 % des prélèvements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à 12,6 % dans UG non déficitaires où ils représentent 0,2 % des prélèvements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« autres » :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40 % dans UG déficitaires où ils représentent 1,8 % des prélèvements 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19,4 % dans UG à l’équilibre où ils représentent 0,9 % des prélèvements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40,6 % dans UG non déficitaires où ils représentent 2,1 % des prélèvements</a:t>
            </a:r>
          </a:p>
          <a:p>
            <a:pPr lvl="2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7D4"/>
              </a:solidFill>
              <a:latin typeface="+mj-lt"/>
            </a:endParaRPr>
          </a:p>
          <a:p>
            <a:pPr lvl="2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7D4"/>
              </a:solidFill>
              <a:latin typeface="+mj-lt"/>
            </a:endParaRPr>
          </a:p>
          <a:p>
            <a:pPr lvl="2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400" dirty="0">
              <a:solidFill>
                <a:srgbClr val="0077D4"/>
              </a:solidFill>
              <a:latin typeface="+mj-lt"/>
            </a:endParaRP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7D4"/>
              </a:solidFill>
              <a:latin typeface="+mj-lt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BD5EA-1DFE-4943-9C8E-F4F0BA7F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460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95DBF40-2DF7-4CF1-B02D-E0075494AE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12"/>
          <a:stretch/>
        </p:blipFill>
        <p:spPr>
          <a:xfrm>
            <a:off x="394309" y="1417638"/>
            <a:ext cx="8355382" cy="333191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46D5E44-90F7-4550-8FB5-733C170B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</a:rPr>
              <a:t>Autres prélèvements dont « AEP » privés</a:t>
            </a:r>
            <a:endParaRPr lang="fr-FR" sz="2400" b="1" dirty="0">
              <a:solidFill>
                <a:srgbClr val="0077D4"/>
              </a:solidFill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A25A43-53BB-4018-B7CC-335207411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980" y="5049206"/>
            <a:ext cx="7522185" cy="805648"/>
          </a:xfrm>
        </p:spPr>
        <p:txBody>
          <a:bodyPr>
            <a:normAutofit/>
          </a:bodyPr>
          <a:lstStyle/>
          <a:p>
            <a:pPr marL="0" indent="0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Pour l’analyse en cours, report des autres prélèvements à concurrence de 3,5 millions de m</a:t>
            </a:r>
            <a:r>
              <a:rPr lang="fr-FR" sz="2000" b="1" baseline="300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3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/an.</a:t>
            </a:r>
            <a:endParaRPr lang="fr-FR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BD5EA-1DFE-4943-9C8E-F4F0BA7F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60ED77E-BF40-4117-9818-036C4FA54D88}"/>
              </a:ext>
            </a:extLst>
          </p:cNvPr>
          <p:cNvCxnSpPr>
            <a:cxnSpLocks/>
          </p:cNvCxnSpPr>
          <p:nvPr/>
        </p:nvCxnSpPr>
        <p:spPr>
          <a:xfrm>
            <a:off x="5935470" y="2443826"/>
            <a:ext cx="2814221" cy="0"/>
          </a:xfrm>
          <a:prstGeom prst="straightConnector1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636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F75CE-9A08-4343-8358-DEEA3EE4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241" y="203617"/>
            <a:ext cx="6481451" cy="1143000"/>
          </a:xfrm>
        </p:spPr>
        <p:txBody>
          <a:bodyPr/>
          <a:lstStyle/>
          <a:p>
            <a:r>
              <a:rPr lang="fr-FR"/>
              <a:t>Projection des prélèvements par unité de gestion pour les usages autres que l’AEP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FAFC53-7ABD-4EBE-A03F-A15E2CE6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4471CA9-7544-4A80-AC2F-F52D76A65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878175"/>
              </p:ext>
            </p:extLst>
          </p:nvPr>
        </p:nvGraphicFramePr>
        <p:xfrm>
          <a:off x="2472608" y="1346617"/>
          <a:ext cx="6671392" cy="5469089"/>
        </p:xfrm>
        <a:graphic>
          <a:graphicData uri="http://schemas.openxmlformats.org/drawingml/2006/table">
            <a:tbl>
              <a:tblPr firstRow="1" firstCol="1" bandRow="1"/>
              <a:tblGrid>
                <a:gridCol w="790114">
                  <a:extLst>
                    <a:ext uri="{9D8B030D-6E8A-4147-A177-3AD203B41FA5}">
                      <a16:colId xmlns:a16="http://schemas.microsoft.com/office/drawing/2014/main" val="1035354135"/>
                    </a:ext>
                  </a:extLst>
                </a:gridCol>
                <a:gridCol w="1477904">
                  <a:extLst>
                    <a:ext uri="{9D8B030D-6E8A-4147-A177-3AD203B41FA5}">
                      <a16:colId xmlns:a16="http://schemas.microsoft.com/office/drawing/2014/main" val="418829589"/>
                    </a:ext>
                  </a:extLst>
                </a:gridCol>
                <a:gridCol w="883503">
                  <a:extLst>
                    <a:ext uri="{9D8B030D-6E8A-4147-A177-3AD203B41FA5}">
                      <a16:colId xmlns:a16="http://schemas.microsoft.com/office/drawing/2014/main" val="3688103209"/>
                    </a:ext>
                  </a:extLst>
                </a:gridCol>
                <a:gridCol w="930641">
                  <a:extLst>
                    <a:ext uri="{9D8B030D-6E8A-4147-A177-3AD203B41FA5}">
                      <a16:colId xmlns:a16="http://schemas.microsoft.com/office/drawing/2014/main" val="1617392813"/>
                    </a:ext>
                  </a:extLst>
                </a:gridCol>
                <a:gridCol w="960271">
                  <a:extLst>
                    <a:ext uri="{9D8B030D-6E8A-4147-A177-3AD203B41FA5}">
                      <a16:colId xmlns:a16="http://schemas.microsoft.com/office/drawing/2014/main" val="951008957"/>
                    </a:ext>
                  </a:extLst>
                </a:gridCol>
                <a:gridCol w="960271">
                  <a:extLst>
                    <a:ext uri="{9D8B030D-6E8A-4147-A177-3AD203B41FA5}">
                      <a16:colId xmlns:a16="http://schemas.microsoft.com/office/drawing/2014/main" val="1573825458"/>
                    </a:ext>
                  </a:extLst>
                </a:gridCol>
                <a:gridCol w="668688">
                  <a:extLst>
                    <a:ext uri="{9D8B030D-6E8A-4147-A177-3AD203B41FA5}">
                      <a16:colId xmlns:a16="http://schemas.microsoft.com/office/drawing/2014/main" val="1789025064"/>
                    </a:ext>
                  </a:extLst>
                </a:gridCol>
              </a:tblGrid>
              <a:tr h="32908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Nappe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Zone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Agriculture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Industrie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Géothermie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Autres usages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692341"/>
                  </a:ext>
                </a:extLst>
              </a:tr>
              <a:tr h="182079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</a:p>
                  </a:txBody>
                  <a:tcPr marL="45436" marR="4543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486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566003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155555"/>
                  </a:ext>
                </a:extLst>
              </a:tr>
              <a:tr h="2632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792636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890084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296277"/>
                  </a:ext>
                </a:extLst>
              </a:tr>
              <a:tr h="182079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</a:t>
                      </a:r>
                    </a:p>
                  </a:txBody>
                  <a:tcPr marL="45436" marR="4543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895341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268895"/>
                  </a:ext>
                </a:extLst>
              </a:tr>
              <a:tr h="2632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185709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647604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49402"/>
                  </a:ext>
                </a:extLst>
              </a:tr>
              <a:tr h="182079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</a:p>
                  </a:txBody>
                  <a:tcPr marL="45436" marR="4543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345486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237195"/>
                  </a:ext>
                </a:extLst>
              </a:tr>
              <a:tr h="2632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010459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320155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088845"/>
                  </a:ext>
                </a:extLst>
              </a:tr>
              <a:tr h="182079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</a:t>
                      </a:r>
                      <a:r>
                        <a:rPr lang="fr-FR" sz="110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Masstrichtien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037926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160408"/>
                  </a:ext>
                </a:extLst>
              </a:tr>
              <a:tr h="2632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333503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088556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759819"/>
                  </a:ext>
                </a:extLst>
              </a:tr>
              <a:tr h="182079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Cenomano</a:t>
                      </a: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-Turonien</a:t>
                      </a:r>
                    </a:p>
                  </a:txBody>
                  <a:tcPr marL="45436" marR="4543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19450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49193"/>
                  </a:ext>
                </a:extLst>
              </a:tr>
              <a:tr h="2632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523783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424005"/>
                  </a:ext>
                </a:extLst>
              </a:tr>
              <a:tr h="1820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778222"/>
                  </a:ext>
                </a:extLst>
              </a:tr>
              <a:tr h="182079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Prélèvement par usage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35,5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436" marR="45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24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1323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6D5E44-90F7-4550-8FB5-733C170B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Projection des prélèvements AEP</a:t>
            </a:r>
            <a:b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</a:br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à </a:t>
            </a:r>
            <a:r>
              <a:rPr lang="fr-FR" sz="2800" b="1" dirty="0">
                <a:solidFill>
                  <a:srgbClr val="0077D4"/>
                </a:solidFill>
              </a:rPr>
              <a:t>2027 – 2035 </a:t>
            </a:r>
            <a:endParaRPr lang="fr-FR" sz="2800" b="1" dirty="0">
              <a:solidFill>
                <a:srgbClr val="0077D4"/>
              </a:solidFill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BD5EA-1DFE-4943-9C8E-F4F0BA7F4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100F2B6E-3AE5-42A9-8C9F-3193354495EF}"/>
              </a:ext>
            </a:extLst>
          </p:cNvPr>
          <p:cNvSpPr txBox="1">
            <a:spLocks/>
          </p:cNvSpPr>
          <p:nvPr/>
        </p:nvSpPr>
        <p:spPr>
          <a:xfrm>
            <a:off x="377300" y="1646068"/>
            <a:ext cx="8229600" cy="3904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Projection de la population</a:t>
            </a: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77D4"/>
              </a:solidFill>
              <a:latin typeface="+mj-lt"/>
            </a:endParaRP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Estimation des consommations supplémentaires</a:t>
            </a: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77D4"/>
              </a:solidFill>
              <a:latin typeface="+mj-lt"/>
            </a:endParaRP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Prise en compte des objectifs du SAGE NP concernant les pertes sur réseau</a:t>
            </a: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77D4"/>
              </a:solidFill>
              <a:latin typeface="+mj-lt"/>
            </a:endParaRPr>
          </a:p>
          <a:p>
            <a:pPr marL="642938" lvl="1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  <a:latin typeface="+mj-lt"/>
              </a:rPr>
              <a:t>Projection des volumes prélevés par unité de gestion du SAGE Nappes profondes</a:t>
            </a:r>
          </a:p>
        </p:txBody>
      </p:sp>
    </p:spTree>
    <p:extLst>
      <p:ext uri="{BB962C8B-B14F-4D97-AF65-F5344CB8AC3E}">
        <p14:creationId xmlns:p14="http://schemas.microsoft.com/office/powerpoint/2010/main" val="4074922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36180-1C71-45C7-9EFF-E6B18F560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>
                <a:solidFill>
                  <a:srgbClr val="0077D4"/>
                </a:solidFill>
                <a:ea typeface="+mn-ea"/>
                <a:cs typeface="+mn-cs"/>
              </a:rPr>
              <a:t>Les objectifs de population des SCoT</a:t>
            </a:r>
            <a:endParaRPr lang="fr-FR" sz="2800" b="1" dirty="0">
              <a:solidFill>
                <a:srgbClr val="0077D4"/>
              </a:solidFill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8BFF31-19E2-403B-8174-6ECF2E908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15</a:t>
            </a:fld>
            <a:endParaRPr lang="fr-FR" dirty="0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6A610BC8-4D88-4B28-862D-BA1812A7F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37" y="1518281"/>
            <a:ext cx="340176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Prise en compte des objectifs des SCoT approuvés ou en cours d’élaboration (PADD)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Extension des objectifs à 2035</a:t>
            </a:r>
            <a:endParaRPr lang="fr-FR" altLang="fr-FR" sz="1600" b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886379-830C-44A6-8D64-D2BEE37DF7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803" t="12972" b="70511"/>
          <a:stretch/>
        </p:blipFill>
        <p:spPr>
          <a:xfrm>
            <a:off x="223919" y="3988446"/>
            <a:ext cx="3463519" cy="148907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90A8AC0-ECEB-46F7-BBF2-A6B7CF33E22F}"/>
              </a:ext>
            </a:extLst>
          </p:cNvPr>
          <p:cNvGrpSpPr/>
          <p:nvPr/>
        </p:nvGrpSpPr>
        <p:grpSpPr>
          <a:xfrm>
            <a:off x="3713960" y="1518281"/>
            <a:ext cx="5225854" cy="5020631"/>
            <a:chOff x="3713960" y="1518281"/>
            <a:chExt cx="5225854" cy="502063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8BDEB00E-9058-459A-9D3E-7F618FBA32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131" r="24877"/>
            <a:stretch/>
          </p:blipFill>
          <p:spPr>
            <a:xfrm>
              <a:off x="3737499" y="1518281"/>
              <a:ext cx="5070764" cy="5020631"/>
            </a:xfrm>
            <a:prstGeom prst="rect">
              <a:avLst/>
            </a:prstGeom>
            <a:effectLst/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BFCE7A7-BF5A-448F-BF66-4DB46BCCCAEC}"/>
                </a:ext>
              </a:extLst>
            </p:cNvPr>
            <p:cNvSpPr/>
            <p:nvPr/>
          </p:nvSpPr>
          <p:spPr>
            <a:xfrm>
              <a:off x="8540318" y="1953087"/>
              <a:ext cx="399496" cy="10031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E606AFE-7E1B-4884-A5DE-FCEDBC607FB9}"/>
                </a:ext>
              </a:extLst>
            </p:cNvPr>
            <p:cNvSpPr/>
            <p:nvPr/>
          </p:nvSpPr>
          <p:spPr>
            <a:xfrm>
              <a:off x="3713960" y="3263461"/>
              <a:ext cx="399496" cy="10031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37343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36180-1C71-45C7-9EFF-E6B18F560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695269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Projections INSEE - modèle "Omphale"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8BFF31-19E2-403B-8174-6ECF2E908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16</a:t>
            </a:fld>
            <a:endParaRPr lang="fr-FR" dirty="0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6A610BC8-4D88-4B28-862D-BA1812A7F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383" y="1547121"/>
            <a:ext cx="389450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Calculs dans modèle OMPHALE :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par zone de population de 50 000 habitants minimum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sur 12 zones délimitées en fonction des SCoT et des populations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3 projections à 2027 et 2035 (basse, centrale, haute) en fonction de la mortalité, de la fécondité et du solde migratoire</a:t>
            </a:r>
          </a:p>
        </p:txBody>
      </p:sp>
      <p:pic>
        <p:nvPicPr>
          <p:cNvPr id="7" name="Image 6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A689CAD8-096D-4D69-8754-AB02C3B39C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3" b="10263"/>
          <a:stretch/>
        </p:blipFill>
        <p:spPr>
          <a:xfrm>
            <a:off x="4572000" y="1394335"/>
            <a:ext cx="4436857" cy="508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11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36180-1C71-45C7-9EFF-E6B18F560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Projection des populations par SCoT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8BFF31-19E2-403B-8174-6ECF2E908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17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61EE18F-D8D9-4FF9-B386-C79B5D3DD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" y="1488660"/>
            <a:ext cx="4320000" cy="40674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1C89833-A2FA-439E-A701-54B229CF5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88660"/>
            <a:ext cx="4320000" cy="402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35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36180-1C71-45C7-9EFF-E6B18F560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ea typeface="+mn-ea"/>
                <a:cs typeface="+mn-cs"/>
              </a:rPr>
              <a:t>Projection des populations par SCoT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8BFF31-19E2-403B-8174-6ECF2E908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18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80919D8-F82E-46F4-A847-7847B4195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91" y="1687201"/>
            <a:ext cx="4320000" cy="41942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BE504D-CF3E-47FC-8862-41271DD91E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13"/>
          <a:stretch/>
        </p:blipFill>
        <p:spPr>
          <a:xfrm>
            <a:off x="4653909" y="1687201"/>
            <a:ext cx="4320000" cy="411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5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72DE378-1187-4B50-A21F-231158D13AC7}"/>
              </a:ext>
            </a:extLst>
          </p:cNvPr>
          <p:cNvSpPr txBox="1"/>
          <p:nvPr/>
        </p:nvSpPr>
        <p:spPr>
          <a:xfrm>
            <a:off x="2236097" y="470606"/>
            <a:ext cx="6279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>
                <a:solidFill>
                  <a:srgbClr val="0077D4"/>
                </a:solidFill>
                <a:latin typeface="+mj-lt"/>
              </a:rPr>
              <a:t>Hypothèses de population retenues</a:t>
            </a:r>
            <a:endParaRPr lang="fr-FR" sz="2800" b="1" dirty="0">
              <a:solidFill>
                <a:srgbClr val="0077D4"/>
              </a:solidFill>
              <a:latin typeface="+mj-lt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2B471A2-79CC-4CDE-85B4-B89C902A5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309142"/>
              </p:ext>
            </p:extLst>
          </p:nvPr>
        </p:nvGraphicFramePr>
        <p:xfrm>
          <a:off x="310718" y="1396999"/>
          <a:ext cx="8717869" cy="4340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8817">
                  <a:extLst>
                    <a:ext uri="{9D8B030D-6E8A-4147-A177-3AD203B41FA5}">
                      <a16:colId xmlns:a16="http://schemas.microsoft.com/office/drawing/2014/main" val="1821960289"/>
                    </a:ext>
                  </a:extLst>
                </a:gridCol>
                <a:gridCol w="987436">
                  <a:extLst>
                    <a:ext uri="{9D8B030D-6E8A-4147-A177-3AD203B41FA5}">
                      <a16:colId xmlns:a16="http://schemas.microsoft.com/office/drawing/2014/main" val="3575317455"/>
                    </a:ext>
                  </a:extLst>
                </a:gridCol>
                <a:gridCol w="932155">
                  <a:extLst>
                    <a:ext uri="{9D8B030D-6E8A-4147-A177-3AD203B41FA5}">
                      <a16:colId xmlns:a16="http://schemas.microsoft.com/office/drawing/2014/main" val="2629436035"/>
                    </a:ext>
                  </a:extLst>
                </a:gridCol>
                <a:gridCol w="932156">
                  <a:extLst>
                    <a:ext uri="{9D8B030D-6E8A-4147-A177-3AD203B41FA5}">
                      <a16:colId xmlns:a16="http://schemas.microsoft.com/office/drawing/2014/main" val="2277157532"/>
                    </a:ext>
                  </a:extLst>
                </a:gridCol>
                <a:gridCol w="994299">
                  <a:extLst>
                    <a:ext uri="{9D8B030D-6E8A-4147-A177-3AD203B41FA5}">
                      <a16:colId xmlns:a16="http://schemas.microsoft.com/office/drawing/2014/main" val="2705784990"/>
                    </a:ext>
                  </a:extLst>
                </a:gridCol>
                <a:gridCol w="949910">
                  <a:extLst>
                    <a:ext uri="{9D8B030D-6E8A-4147-A177-3AD203B41FA5}">
                      <a16:colId xmlns:a16="http://schemas.microsoft.com/office/drawing/2014/main" val="2486740623"/>
                    </a:ext>
                  </a:extLst>
                </a:gridCol>
                <a:gridCol w="885792">
                  <a:extLst>
                    <a:ext uri="{9D8B030D-6E8A-4147-A177-3AD203B41FA5}">
                      <a16:colId xmlns:a16="http://schemas.microsoft.com/office/drawing/2014/main" val="3886471420"/>
                    </a:ext>
                  </a:extLst>
                </a:gridCol>
                <a:gridCol w="968652">
                  <a:extLst>
                    <a:ext uri="{9D8B030D-6E8A-4147-A177-3AD203B41FA5}">
                      <a16:colId xmlns:a16="http://schemas.microsoft.com/office/drawing/2014/main" val="3597170620"/>
                    </a:ext>
                  </a:extLst>
                </a:gridCol>
                <a:gridCol w="968652">
                  <a:extLst>
                    <a:ext uri="{9D8B030D-6E8A-4147-A177-3AD203B41FA5}">
                      <a16:colId xmlns:a16="http://schemas.microsoft.com/office/drawing/2014/main" val="86763229"/>
                    </a:ext>
                  </a:extLst>
                </a:gridCol>
              </a:tblGrid>
              <a:tr h="113313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SCoT Cubzaguais Nord-Gironde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SCoT Haute Gironde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SCoT Grand Libournais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SCoT Sud-Gironde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SCoT AM Bx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SCoT Sybarval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SCoT Médoc Atlantique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SCoT Médoc 2033</a:t>
                      </a:r>
                      <a:endParaRPr lang="fr-F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254835"/>
                  </a:ext>
                </a:extLst>
              </a:tr>
              <a:tr h="974646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Hypothèse basse</a:t>
                      </a:r>
                      <a:endParaRPr lang="fr-F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Basse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rgbClr val="FF0000"/>
                          </a:solidFill>
                        </a:rPr>
                        <a:t>Objectif SCoT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Basse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Basse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Basse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Basse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Basse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Basse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160358"/>
                  </a:ext>
                </a:extLst>
              </a:tr>
              <a:tr h="1257608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Hypothèse centrale</a:t>
                      </a:r>
                      <a:endParaRPr lang="fr-F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Centrale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Basse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Haute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rgbClr val="FF0000"/>
                          </a:solidFill>
                        </a:rPr>
                        <a:t>Objectif SCoT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Haute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Centrale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Centrale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Haute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0565270"/>
                  </a:ext>
                </a:extLst>
              </a:tr>
              <a:tr h="974646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Hypothèse haute</a:t>
                      </a:r>
                      <a:endParaRPr lang="fr-F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Haute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Haute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rgbClr val="FF0000"/>
                          </a:solidFill>
                        </a:rPr>
                        <a:t>Objectif SCoT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Haute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rgbClr val="FF0000"/>
                          </a:solidFill>
                        </a:rPr>
                        <a:t>Objectif SCoT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Haute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INSEE Haute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rgbClr val="FF0000"/>
                          </a:solidFill>
                        </a:rPr>
                        <a:t>Objectif SCoT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6680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972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72DE378-1187-4B50-A21F-231158D13AC7}"/>
              </a:ext>
            </a:extLst>
          </p:cNvPr>
          <p:cNvSpPr txBox="1"/>
          <p:nvPr/>
        </p:nvSpPr>
        <p:spPr>
          <a:xfrm>
            <a:off x="2393115" y="452133"/>
            <a:ext cx="5717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rgbClr val="0077D4"/>
                </a:solidFill>
                <a:latin typeface="+mj-lt"/>
              </a:rPr>
              <a:t>Projections de population 2035</a:t>
            </a:r>
            <a:endParaRPr lang="fr-FR" sz="2800" b="1" dirty="0">
              <a:solidFill>
                <a:srgbClr val="0077D4"/>
              </a:solidFill>
              <a:latin typeface="+mj-lt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2CE3EC4-4941-4C9E-9AFC-7F3F451D4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38587"/>
              </p:ext>
            </p:extLst>
          </p:nvPr>
        </p:nvGraphicFramePr>
        <p:xfrm>
          <a:off x="351609" y="1387257"/>
          <a:ext cx="8717871" cy="4907621"/>
        </p:xfrm>
        <a:graphic>
          <a:graphicData uri="http://schemas.openxmlformats.org/drawingml/2006/table">
            <a:tbl>
              <a:tblPr/>
              <a:tblGrid>
                <a:gridCol w="2467451">
                  <a:extLst>
                    <a:ext uri="{9D8B030D-6E8A-4147-A177-3AD203B41FA5}">
                      <a16:colId xmlns:a16="http://schemas.microsoft.com/office/drawing/2014/main" val="3830326431"/>
                    </a:ext>
                  </a:extLst>
                </a:gridCol>
                <a:gridCol w="1240541">
                  <a:extLst>
                    <a:ext uri="{9D8B030D-6E8A-4147-A177-3AD203B41FA5}">
                      <a16:colId xmlns:a16="http://schemas.microsoft.com/office/drawing/2014/main" val="1094112839"/>
                    </a:ext>
                  </a:extLst>
                </a:gridCol>
                <a:gridCol w="1593053">
                  <a:extLst>
                    <a:ext uri="{9D8B030D-6E8A-4147-A177-3AD203B41FA5}">
                      <a16:colId xmlns:a16="http://schemas.microsoft.com/office/drawing/2014/main" val="110838538"/>
                    </a:ext>
                  </a:extLst>
                </a:gridCol>
                <a:gridCol w="1740051">
                  <a:extLst>
                    <a:ext uri="{9D8B030D-6E8A-4147-A177-3AD203B41FA5}">
                      <a16:colId xmlns:a16="http://schemas.microsoft.com/office/drawing/2014/main" val="2505440352"/>
                    </a:ext>
                  </a:extLst>
                </a:gridCol>
                <a:gridCol w="1676775">
                  <a:extLst>
                    <a:ext uri="{9D8B030D-6E8A-4147-A177-3AD203B41FA5}">
                      <a16:colId xmlns:a16="http://schemas.microsoft.com/office/drawing/2014/main" val="2982799641"/>
                    </a:ext>
                  </a:extLst>
                </a:gridCol>
              </a:tblGrid>
              <a:tr h="520814"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Population 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Projection basse 2035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Projection centrale 2035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Projection haute 2035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253637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Aire Métropole Bordelaise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984 425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1 108 046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1 176 946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1 279 477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74985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SCoT Bassin d'Arcachon</a:t>
                      </a:r>
                      <a:b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 de l'Eyre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153 812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180 443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186 215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193 340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242720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SCoT Cubzaguais</a:t>
                      </a:r>
                      <a:b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Nord Gironde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54 821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64 559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66 813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69 307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585253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SCoT Grand Libournais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158 723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170 725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183 371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188 359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78478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SCoT Haute Gironde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37 087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41 239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43 678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46 888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733936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SCoT Médoc 2033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58 775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61 507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68 394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502220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ScoT Médoc Atlantique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26 318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29 208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30 235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31 450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479704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SCoT Sud-Gironde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129 432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143 471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152 349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154 338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98452"/>
                  </a:ext>
                </a:extLst>
              </a:tr>
              <a:tr h="40916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1 595 903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1 796 466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1 901 114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2 031 553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229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8436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46D372B-8F41-4A69-BA0D-81BA5E937F4A}"/>
              </a:ext>
            </a:extLst>
          </p:cNvPr>
          <p:cNvSpPr txBox="1"/>
          <p:nvPr/>
        </p:nvSpPr>
        <p:spPr>
          <a:xfrm>
            <a:off x="2330972" y="611931"/>
            <a:ext cx="6475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7D4"/>
                </a:solidFill>
                <a:latin typeface="+mj-lt"/>
              </a:rPr>
              <a:t>Projections de population à 2027 - 2035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D473A8-2E2D-4728-AB5B-2E1E0934C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23" y="1367161"/>
            <a:ext cx="8421126" cy="549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16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72DE378-1187-4B50-A21F-231158D13AC7}"/>
              </a:ext>
            </a:extLst>
          </p:cNvPr>
          <p:cNvSpPr txBox="1"/>
          <p:nvPr/>
        </p:nvSpPr>
        <p:spPr>
          <a:xfrm>
            <a:off x="2237172" y="624159"/>
            <a:ext cx="6676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7D4"/>
                </a:solidFill>
                <a:latin typeface="+mj-lt"/>
              </a:rPr>
              <a:t>Consommation d'un habitant supplémentaire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ECDE72F5-FC56-4BE4-A0EE-59F208E2F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85" y="1408511"/>
            <a:ext cx="846463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Deux hypothèses :</a:t>
            </a: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un nouvel habitant </a:t>
            </a: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(consommation domestique)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47 m</a:t>
            </a:r>
            <a:r>
              <a:rPr lang="fr-FR" altLang="fr-FR" sz="20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/</a:t>
            </a:r>
            <a:r>
              <a:rPr lang="fr-FR" altLang="fr-FR" sz="20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hab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/an</a:t>
            </a: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un nouvel habitant </a:t>
            </a: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(consommation unitaire Logement/économique/collectif)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 : 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57 m</a:t>
            </a:r>
            <a:r>
              <a:rPr lang="fr-FR" altLang="fr-FR" sz="20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/</a:t>
            </a:r>
            <a:r>
              <a:rPr lang="fr-FR" altLang="fr-FR" sz="20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hab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/an (Bx Métropole)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62 (Hors Bordeaux Métropole</a:t>
            </a:r>
          </a:p>
          <a:p>
            <a:pPr lvl="1">
              <a:buClr>
                <a:schemeClr val="accent2"/>
              </a:buClr>
              <a:buSzPct val="100000"/>
            </a:pPr>
            <a:b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</a:br>
            <a:r>
              <a:rPr lang="fr-FR" altLang="fr-FR" sz="2000" i="1" dirty="0">
                <a:solidFill>
                  <a:srgbClr val="0077D4"/>
                </a:solidFill>
                <a:latin typeface="Trebuchet MS" panose="020B0603020202020204" pitchFamily="34" charset="0"/>
              </a:rPr>
              <a:t>Soit 6 scénarios pour l’estimation des prélèvements :</a:t>
            </a:r>
          </a:p>
          <a:p>
            <a:pPr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600" b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4B906F4D-BBE9-4B81-8162-4035ACA6E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95294"/>
              </p:ext>
            </p:extLst>
          </p:nvPr>
        </p:nvGraphicFramePr>
        <p:xfrm>
          <a:off x="823404" y="4447716"/>
          <a:ext cx="7497192" cy="20873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6664">
                  <a:extLst>
                    <a:ext uri="{9D8B030D-6E8A-4147-A177-3AD203B41FA5}">
                      <a16:colId xmlns:a16="http://schemas.microsoft.com/office/drawing/2014/main" val="2499571729"/>
                    </a:ext>
                  </a:extLst>
                </a:gridCol>
                <a:gridCol w="2607076">
                  <a:extLst>
                    <a:ext uri="{9D8B030D-6E8A-4147-A177-3AD203B41FA5}">
                      <a16:colId xmlns:a16="http://schemas.microsoft.com/office/drawing/2014/main" val="2698033478"/>
                    </a:ext>
                  </a:extLst>
                </a:gridCol>
                <a:gridCol w="2543452">
                  <a:extLst>
                    <a:ext uri="{9D8B030D-6E8A-4147-A177-3AD203B41FA5}">
                      <a16:colId xmlns:a16="http://schemas.microsoft.com/office/drawing/2014/main" val="40587989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«Démo Basse – Conso min»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«Démo Centrale – Conso min»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« Démo Haute – Conso min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21661"/>
                  </a:ext>
                </a:extLst>
              </a:tr>
              <a:tr h="691205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Projection population basse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47 m</a:t>
                      </a:r>
                      <a:r>
                        <a:rPr lang="fr-FR" baseline="30000" dirty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fr-FR" baseline="0" dirty="0">
                          <a:solidFill>
                            <a:srgbClr val="0070C0"/>
                          </a:solidFill>
                        </a:rPr>
                        <a:t>/habitant supplémentaire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Projection population centrale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47 m</a:t>
                      </a:r>
                      <a:r>
                        <a:rPr lang="fr-FR" baseline="30000" dirty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fr-FR" baseline="0" dirty="0">
                          <a:solidFill>
                            <a:srgbClr val="0070C0"/>
                          </a:solidFill>
                        </a:rPr>
                        <a:t>/habitant supplémentaire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Projection population haute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47 m</a:t>
                      </a:r>
                      <a:r>
                        <a:rPr lang="fr-FR" baseline="30000" dirty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fr-FR" baseline="0" dirty="0">
                          <a:solidFill>
                            <a:srgbClr val="0070C0"/>
                          </a:solidFill>
                        </a:rPr>
                        <a:t>/habitant supplémentaire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5636"/>
                  </a:ext>
                </a:extLst>
              </a:tr>
              <a:tr h="284386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«Démo Basse–Conso max»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«Démo Centrale – Conso max»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rgbClr val="C00000"/>
                          </a:solidFill>
                        </a:rPr>
                        <a:t>« Démo Haute – Conso max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60754"/>
                  </a:ext>
                </a:extLst>
              </a:tr>
              <a:tr h="784352"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Projection population basse</a:t>
                      </a:r>
                    </a:p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57-62 m</a:t>
                      </a:r>
                      <a:r>
                        <a:rPr lang="fr-FR" baseline="30000" dirty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fr-FR" baseline="0" dirty="0">
                          <a:solidFill>
                            <a:srgbClr val="0070C0"/>
                          </a:solidFill>
                        </a:rPr>
                        <a:t>/habitant supplémentaire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Projection population centrale</a:t>
                      </a:r>
                    </a:p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57-62 m</a:t>
                      </a:r>
                      <a:r>
                        <a:rPr lang="fr-FR" baseline="30000" dirty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fr-FR" baseline="0" dirty="0">
                          <a:solidFill>
                            <a:srgbClr val="0070C0"/>
                          </a:solidFill>
                        </a:rPr>
                        <a:t>/habitant supplémentaire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Projection population haute</a:t>
                      </a:r>
                    </a:p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57-62 m</a:t>
                      </a:r>
                      <a:r>
                        <a:rPr lang="fr-FR" baseline="30000" dirty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fr-FR" baseline="0" dirty="0">
                          <a:solidFill>
                            <a:srgbClr val="0070C0"/>
                          </a:solidFill>
                        </a:rPr>
                        <a:t>/ habitant supplémentaire</a:t>
                      </a:r>
                      <a:endParaRPr lang="fr-FR" b="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1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935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204C68-E138-427E-B4EA-25AFC4F0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Prélèvements AEP à 2027 – 2035</a:t>
            </a:r>
            <a:b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selon les 6 scénarios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28AD14-0627-4C2D-A49F-54F4031D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59DA04C-CD15-4DCD-AF48-EEE2C362B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78" y="1291049"/>
            <a:ext cx="8537857" cy="556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62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>
            <a:extLst>
              <a:ext uri="{FF2B5EF4-FFF2-40B4-BE49-F238E27FC236}">
                <a16:creationId xmlns:a16="http://schemas.microsoft.com/office/drawing/2014/main" id="{ECDE72F5-FC56-4BE4-A0EE-59F208E2F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85" y="1594942"/>
            <a:ext cx="8464630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Ventilation des volumes prélevés sur les unités de gestion :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au prorata des volumes prélevés sur les forages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en intégrant les évolutions suivantes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modification de l’origine des prélèvements depuis 2017 : Saucats, Le Pian-Médoc, Cabanac-et-Villagrains, Le </a:t>
            </a:r>
            <a:r>
              <a:rPr lang="fr-FR" altLang="fr-FR" sz="2000" dirty="0" err="1">
                <a:solidFill>
                  <a:srgbClr val="0077D4"/>
                </a:solidFill>
                <a:latin typeface="Trebuchet MS" panose="020B0603020202020204" pitchFamily="34" charset="0"/>
              </a:rPr>
              <a:t>Tuzan</a:t>
            </a: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contraintes de prélèvements pour Bordeaux Métropole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prélèvements sur l’Oligocène dénoyé limité à 2 millions de m</a:t>
            </a:r>
            <a:r>
              <a:rPr lang="fr-FR" altLang="fr-FR" sz="20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/an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diminution du débit des sources : - 1 % / an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600" b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7CA082E-CF68-429B-BC32-969E7EAB256A}"/>
              </a:ext>
            </a:extLst>
          </p:cNvPr>
          <p:cNvSpPr txBox="1">
            <a:spLocks/>
          </p:cNvSpPr>
          <p:nvPr/>
        </p:nvSpPr>
        <p:spPr>
          <a:xfrm>
            <a:off x="2205348" y="274638"/>
            <a:ext cx="6481451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Ventilation des volumes prélevés</a:t>
            </a:r>
            <a:b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sur les unités de gestion</a:t>
            </a:r>
          </a:p>
        </p:txBody>
      </p:sp>
    </p:spTree>
    <p:extLst>
      <p:ext uri="{BB962C8B-B14F-4D97-AF65-F5344CB8AC3E}">
        <p14:creationId xmlns:p14="http://schemas.microsoft.com/office/powerpoint/2010/main" val="953215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204C68-E138-427E-B4EA-25AFC4F0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Répartition des volumes prélevés à 2035 sur les unités de gestion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28AD14-0627-4C2D-A49F-54F4031D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25</a:t>
            </a:fld>
            <a:endParaRPr lang="fr-FR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F03CA3D-DB4C-4CC0-9941-EC3A74A42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415366"/>
              </p:ext>
            </p:extLst>
          </p:nvPr>
        </p:nvGraphicFramePr>
        <p:xfrm>
          <a:off x="223920" y="1328861"/>
          <a:ext cx="8296272" cy="5425440"/>
        </p:xfrm>
        <a:graphic>
          <a:graphicData uri="http://schemas.openxmlformats.org/drawingml/2006/table">
            <a:tbl>
              <a:tblPr firstRow="1" firstCol="1" bandRow="1"/>
              <a:tblGrid>
                <a:gridCol w="800136">
                  <a:extLst>
                    <a:ext uri="{9D8B030D-6E8A-4147-A177-3AD203B41FA5}">
                      <a16:colId xmlns:a16="http://schemas.microsoft.com/office/drawing/2014/main" val="4029811325"/>
                    </a:ext>
                  </a:extLst>
                </a:gridCol>
                <a:gridCol w="800136">
                  <a:extLst>
                    <a:ext uri="{9D8B030D-6E8A-4147-A177-3AD203B41FA5}">
                      <a16:colId xmlns:a16="http://schemas.microsoft.com/office/drawing/2014/main" val="1751602928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948713404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16425613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568422828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97687702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4393937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627872668"/>
                    </a:ext>
                  </a:extLst>
                </a:gridCol>
              </a:tblGrid>
              <a:tr h="3295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Nappe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Zone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Basse – Conso min»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Centrale – Conso min»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 Démo Haute – Conso min 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Basse–Conso max»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Centrale – Conso max»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 Démo Haute – Conso max 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50129"/>
                  </a:ext>
                </a:extLst>
              </a:tr>
              <a:tr h="164772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</a:p>
                  </a:txBody>
                  <a:tcPr marL="47781" marR="4778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486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3,36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3,39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3,38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3,42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037760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0,46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0,46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251256"/>
                  </a:ext>
                </a:extLst>
              </a:tr>
              <a:tr h="2751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171595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451229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0,52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0,52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540737"/>
                  </a:ext>
                </a:extLst>
              </a:tr>
              <a:tr h="164772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</a:t>
                      </a:r>
                    </a:p>
                  </a:txBody>
                  <a:tcPr marL="47781" marR="4778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43,89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45,74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48,37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44,58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46,85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50,06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813725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8,15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8,29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8,48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8,37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8,55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861854"/>
                  </a:ext>
                </a:extLst>
              </a:tr>
              <a:tr h="2751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657094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036640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248316"/>
                  </a:ext>
                </a:extLst>
              </a:tr>
              <a:tr h="164772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</a:p>
                  </a:txBody>
                  <a:tcPr marL="47781" marR="4778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47,48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49,7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52,19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48,67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51,47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54,59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854367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6,71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6,91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6,83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6,95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989276"/>
                  </a:ext>
                </a:extLst>
              </a:tr>
              <a:tr h="2751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5,25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5,55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6258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5,19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5,42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5,63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47572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289972"/>
                  </a:ext>
                </a:extLst>
              </a:tr>
              <a:tr h="164772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</a:t>
                      </a:r>
                      <a:r>
                        <a:rPr lang="fr-FR" sz="110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Masstrichtien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1" marR="4778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2,02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2,01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b="1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291352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0,32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817614"/>
                  </a:ext>
                </a:extLst>
              </a:tr>
              <a:tr h="2751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0,14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398492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0,49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0,53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0,55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49356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297762"/>
                  </a:ext>
                </a:extLst>
              </a:tr>
              <a:tr h="164772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Cenomano</a:t>
                      </a: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-Turonien</a:t>
                      </a:r>
                    </a:p>
                  </a:txBody>
                  <a:tcPr marL="47781" marR="4778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51799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381036"/>
                  </a:ext>
                </a:extLst>
              </a:tr>
              <a:tr h="27519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0,27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683602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117404"/>
                  </a:ext>
                </a:extLst>
              </a:tr>
              <a:tr h="1647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7781" marR="47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144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521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204C68-E138-427E-B4EA-25AFC4F0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Besoins en ressource de substitution</a:t>
            </a:r>
            <a:b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tous usages à 2035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28AD14-0627-4C2D-A49F-54F4031D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26</a:t>
            </a:fld>
            <a:endParaRPr lang="fr-FR" dirty="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43A9A47-07D5-48BC-A12C-4A3D43DD4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771523"/>
              </p:ext>
            </p:extLst>
          </p:nvPr>
        </p:nvGraphicFramePr>
        <p:xfrm>
          <a:off x="25808" y="1402965"/>
          <a:ext cx="9092384" cy="5442225"/>
        </p:xfrm>
        <a:graphic>
          <a:graphicData uri="http://schemas.openxmlformats.org/drawingml/2006/table">
            <a:tbl>
              <a:tblPr firstRow="1" firstCol="1" bandRow="1"/>
              <a:tblGrid>
                <a:gridCol w="695818">
                  <a:extLst>
                    <a:ext uri="{9D8B030D-6E8A-4147-A177-3AD203B41FA5}">
                      <a16:colId xmlns:a16="http://schemas.microsoft.com/office/drawing/2014/main" val="1295944816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901815617"/>
                    </a:ext>
                  </a:extLst>
                </a:gridCol>
                <a:gridCol w="548566">
                  <a:extLst>
                    <a:ext uri="{9D8B030D-6E8A-4147-A177-3AD203B41FA5}">
                      <a16:colId xmlns:a16="http://schemas.microsoft.com/office/drawing/2014/main" val="218569999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005944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405369668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75202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32535016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85381627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655019338"/>
                    </a:ext>
                  </a:extLst>
                </a:gridCol>
              </a:tblGrid>
              <a:tr h="25614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Nappe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Zone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VMPO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Basse – Conso min»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Centrale – Conso min»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 Démo Haute – Conso min 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Basse–Conso max»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Centrale – Conso max»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 Démo Haute – Conso max 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87556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486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31568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115423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777100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508926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051902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-3,8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821861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9,2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978053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244362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213354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29161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38,3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-12,4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-14,7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-17,2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-13,6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-16,4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-19,6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506828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650760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845877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917908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95541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</a:t>
                      </a: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-Maastricht.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-0,2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-0,2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-0,2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650412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858500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29395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29197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021819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Cenomano</a:t>
                      </a: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-Turonien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104857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599865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486746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978263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47518"/>
                  </a:ext>
                </a:extLst>
              </a:tr>
              <a:tr h="204933"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Besoin en ressources de substitution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13,5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15,9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20,7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14,9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18,4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25,0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099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231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204C68-E138-427E-B4EA-25AFC4F0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598967" cy="1143000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Améliorations des performances des réseaux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28AD14-0627-4C2D-A49F-54F4031D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27</a:t>
            </a:fld>
            <a:endParaRPr lang="fr-FR" dirty="0"/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077F04D-86AB-420B-A9C8-3B627531C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85" y="1408511"/>
            <a:ext cx="8564618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Objectifs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ILP Faible pour les réseaux de densité inférieure à 45 abonné/km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rendement de 82% minimum les densités supérieures à 45 abonné/km</a:t>
            </a: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600" b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2E64571-C445-4105-A07F-3811843F38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682815"/>
              </p:ext>
            </p:extLst>
          </p:nvPr>
        </p:nvGraphicFramePr>
        <p:xfrm>
          <a:off x="239697" y="2718651"/>
          <a:ext cx="3942352" cy="31051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4274">
                  <a:extLst>
                    <a:ext uri="{9D8B030D-6E8A-4147-A177-3AD203B41FA5}">
                      <a16:colId xmlns:a16="http://schemas.microsoft.com/office/drawing/2014/main" val="3580501769"/>
                    </a:ext>
                  </a:extLst>
                </a:gridCol>
                <a:gridCol w="1196197">
                  <a:extLst>
                    <a:ext uri="{9D8B030D-6E8A-4147-A177-3AD203B41FA5}">
                      <a16:colId xmlns:a16="http://schemas.microsoft.com/office/drawing/2014/main" val="3132195940"/>
                    </a:ext>
                  </a:extLst>
                </a:gridCol>
                <a:gridCol w="1951881">
                  <a:extLst>
                    <a:ext uri="{9D8B030D-6E8A-4147-A177-3AD203B41FA5}">
                      <a16:colId xmlns:a16="http://schemas.microsoft.com/office/drawing/2014/main" val="4263354746"/>
                    </a:ext>
                  </a:extLst>
                </a:gridCol>
              </a:tblGrid>
              <a:tr h="38566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Nappe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Zone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Gisement pertes 2035 - Objectif SAGE NP (m</a:t>
                      </a:r>
                      <a:r>
                        <a:rPr lang="fr-FR" sz="1100" baseline="30000" dirty="0">
                          <a:effectLst/>
                        </a:rPr>
                        <a:t>3</a:t>
                      </a:r>
                      <a:r>
                        <a:rPr lang="fr-FR" sz="1100" baseline="0" dirty="0">
                          <a:effectLst/>
                        </a:rPr>
                        <a:t>)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1169988645"/>
                  </a:ext>
                </a:extLst>
              </a:tr>
              <a:tr h="181296">
                <a:tc row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</a:p>
                  </a:txBody>
                  <a:tcPr marL="38457" marR="38457" marT="0" marB="0" anchor="ctr">
                    <a:solidFill>
                      <a:srgbClr val="FAF486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CENTRE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42 832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3971743524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LITTORAL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7 264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3257058157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MEDOC ESTUAIRE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/>
                      <a:endParaRPr lang="fr-FR" sz="1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2470810617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NORD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/>
                      <a:endParaRPr lang="fr-FR" sz="1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3790839043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SUD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21 706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4005874060"/>
                  </a:ext>
                </a:extLst>
              </a:tr>
              <a:tr h="181296">
                <a:tc row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</a:rPr>
                        <a:t>Oligocène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CENTRE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141 026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1627441665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LITTORAL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263 167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300322927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MEDOC ESTUAIRE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2 001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3109665005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bg1"/>
                          </a:solidFill>
                          <a:effectLst/>
                        </a:rPr>
                        <a:t>NORD</a:t>
                      </a:r>
                      <a:endParaRPr lang="fr-FR" sz="110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0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3026301952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SUD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/>
                      <a:endParaRPr lang="fr-FR" sz="1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1191840851"/>
                  </a:ext>
                </a:extLst>
              </a:tr>
              <a:tr h="181296">
                <a:tc row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</a:rPr>
                        <a:t>Eocène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CENTRE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1 920 860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400354351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LITTORAL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506 124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1584688722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MEDOC ESTUAIRE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211 835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3475022111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NORD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4 580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3677479470"/>
                  </a:ext>
                </a:extLst>
              </a:tr>
              <a:tr h="18129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bg1"/>
                          </a:solidFill>
                          <a:effectLst/>
                        </a:rPr>
                        <a:t>SUD</a:t>
                      </a:r>
                      <a:endParaRPr lang="fr-FR" sz="11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57" marR="3845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ctr" defTabSz="432000"/>
                      <a:endParaRPr lang="fr-FR" sz="11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457" marR="38457" marT="0" marB="0" anchor="ctr"/>
                </a:tc>
                <a:extLst>
                  <a:ext uri="{0D108BD9-81ED-4DB2-BD59-A6C34878D82A}">
                    <a16:rowId xmlns:a16="http://schemas.microsoft.com/office/drawing/2014/main" val="637050700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9E2DB83-19DC-4A40-A0F5-BEB47964F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432387"/>
              </p:ext>
            </p:extLst>
          </p:nvPr>
        </p:nvGraphicFramePr>
        <p:xfrm>
          <a:off x="4261282" y="2718652"/>
          <a:ext cx="4639753" cy="25261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1847">
                  <a:extLst>
                    <a:ext uri="{9D8B030D-6E8A-4147-A177-3AD203B41FA5}">
                      <a16:colId xmlns:a16="http://schemas.microsoft.com/office/drawing/2014/main" val="3580501769"/>
                    </a:ext>
                  </a:extLst>
                </a:gridCol>
                <a:gridCol w="1152844">
                  <a:extLst>
                    <a:ext uri="{9D8B030D-6E8A-4147-A177-3AD203B41FA5}">
                      <a16:colId xmlns:a16="http://schemas.microsoft.com/office/drawing/2014/main" val="3132195940"/>
                    </a:ext>
                  </a:extLst>
                </a:gridCol>
                <a:gridCol w="1745062">
                  <a:extLst>
                    <a:ext uri="{9D8B030D-6E8A-4147-A177-3AD203B41FA5}">
                      <a16:colId xmlns:a16="http://schemas.microsoft.com/office/drawing/2014/main" val="4263354746"/>
                    </a:ext>
                  </a:extLst>
                </a:gridCol>
              </a:tblGrid>
              <a:tr h="38483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Nappe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Zone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Gisement pertes 2035- Objectif SAGE NP (m</a:t>
                      </a:r>
                      <a:r>
                        <a:rPr lang="fr-FR" sz="1000" baseline="30000" dirty="0">
                          <a:effectLst/>
                        </a:rPr>
                        <a:t>3</a:t>
                      </a:r>
                      <a:r>
                        <a:rPr lang="fr-FR" sz="1000" baseline="0" dirty="0">
                          <a:effectLst/>
                        </a:rPr>
                        <a:t>)</a:t>
                      </a:r>
                      <a:endParaRPr lang="fr-FR" sz="10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1169988645"/>
                  </a:ext>
                </a:extLst>
              </a:tr>
              <a:tr h="180906">
                <a:tc row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Campano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-Maastrichtien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</a:rPr>
                        <a:t>CENTRE</a:t>
                      </a:r>
                      <a:endParaRPr lang="fr-FR" sz="100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23 901</a:t>
                      </a:r>
                      <a:endParaRPr lang="fr-FR" sz="10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3467632943"/>
                  </a:ext>
                </a:extLst>
              </a:tr>
              <a:tr h="18090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LITTORAL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10 107</a:t>
                      </a:r>
                      <a:endParaRPr lang="fr-FR" sz="10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4288514290"/>
                  </a:ext>
                </a:extLst>
              </a:tr>
              <a:tr h="347019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</a:rPr>
                        <a:t>MEDOC ESTUAIRE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23 176</a:t>
                      </a:r>
                      <a:endParaRPr lang="fr-FR" sz="10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4286008312"/>
                  </a:ext>
                </a:extLst>
              </a:tr>
              <a:tr h="18090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NORD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12 019</a:t>
                      </a:r>
                      <a:endParaRPr lang="fr-FR" sz="10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2818459158"/>
                  </a:ext>
                </a:extLst>
              </a:tr>
              <a:tr h="18090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SUD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3398087660"/>
                  </a:ext>
                </a:extLst>
              </a:tr>
              <a:tr h="180906">
                <a:tc rowSpan="5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 dirty="0" err="1">
                          <a:solidFill>
                            <a:schemeClr val="tx1"/>
                          </a:solidFill>
                          <a:effectLst/>
                        </a:rPr>
                        <a:t>Cénomano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-Turonien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CENTRE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380625744"/>
                  </a:ext>
                </a:extLst>
              </a:tr>
              <a:tr h="18090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LITTORAL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3316459616"/>
                  </a:ext>
                </a:extLst>
              </a:tr>
              <a:tr h="347019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bg1"/>
                          </a:solidFill>
                          <a:effectLst/>
                        </a:rPr>
                        <a:t>MEDOC ESTUAIRE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5 355</a:t>
                      </a:r>
                      <a:endParaRPr lang="fr-FR" sz="10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1225267615"/>
                  </a:ext>
                </a:extLst>
              </a:tr>
              <a:tr h="18090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NORD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2264453726"/>
                  </a:ext>
                </a:extLst>
              </a:tr>
              <a:tr h="180906">
                <a:tc vMerge="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endParaRPr lang="fr-FR" sz="105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91" marR="35391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bg1"/>
                          </a:solidFill>
                          <a:effectLst/>
                        </a:rPr>
                        <a:t>SUD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81" marR="34281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81" marR="34281" marT="0" marB="0" anchor="ctr"/>
                </a:tc>
                <a:extLst>
                  <a:ext uri="{0D108BD9-81ED-4DB2-BD59-A6C34878D82A}">
                    <a16:rowId xmlns:a16="http://schemas.microsoft.com/office/drawing/2014/main" val="1352766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50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204C68-E138-427E-B4EA-25AFC4F0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225" y="141155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  <a:t>Besoins en ressource de substitution à 2035</a:t>
            </a:r>
            <a:b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</a:br>
            <a: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  <a:t> tous usages confondus</a:t>
            </a:r>
            <a:b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</a:br>
            <a: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  <a:t>avec amélioration des réseaux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28AD14-0627-4C2D-A49F-54F4031D5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28</a:t>
            </a:fld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480687C-F7E7-47FA-87F8-2A9A2D8A7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732411"/>
              </p:ext>
            </p:extLst>
          </p:nvPr>
        </p:nvGraphicFramePr>
        <p:xfrm>
          <a:off x="25808" y="1350052"/>
          <a:ext cx="9092384" cy="5442225"/>
        </p:xfrm>
        <a:graphic>
          <a:graphicData uri="http://schemas.openxmlformats.org/drawingml/2006/table">
            <a:tbl>
              <a:tblPr firstRow="1" firstCol="1" bandRow="1"/>
              <a:tblGrid>
                <a:gridCol w="695818">
                  <a:extLst>
                    <a:ext uri="{9D8B030D-6E8A-4147-A177-3AD203B41FA5}">
                      <a16:colId xmlns:a16="http://schemas.microsoft.com/office/drawing/2014/main" val="1295944816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901815617"/>
                    </a:ext>
                  </a:extLst>
                </a:gridCol>
                <a:gridCol w="548566">
                  <a:extLst>
                    <a:ext uri="{9D8B030D-6E8A-4147-A177-3AD203B41FA5}">
                      <a16:colId xmlns:a16="http://schemas.microsoft.com/office/drawing/2014/main" val="2185699996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7005944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405369668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375202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32535016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1853816277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3655019338"/>
                    </a:ext>
                  </a:extLst>
                </a:gridCol>
              </a:tblGrid>
              <a:tr h="25614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Nappe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Zone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VMPO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Basse – Conso min»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Centrale – Conso min»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 Démo Haute – Conso min 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Basse–Conso max»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«Démo Centrale – Conso max»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solidFill>
                            <a:schemeClr val="tx1"/>
                          </a:solidFill>
                        </a:rPr>
                        <a:t>« Démo Haute – Conso max »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87556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486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31568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115423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777100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508926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051902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-3,6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821861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978053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244362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213354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29161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38,3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-12,7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-15,2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-14,5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-17,6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506828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650760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1,8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845877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917908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95541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</a:t>
                      </a: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-Maastricht.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-0,2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-0,2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-0,3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650412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858500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29395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1,4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29197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021819"/>
                  </a:ext>
                </a:extLst>
              </a:tr>
              <a:tr h="128074">
                <a:tc rowSpan="5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fr-FR" sz="1100" dirty="0" err="1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Cenomano</a:t>
                      </a:r>
                      <a:r>
                        <a:rPr lang="fr-FR" sz="1100" dirty="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-Turonien</a:t>
                      </a:r>
                    </a:p>
                  </a:txBody>
                  <a:tcPr marL="37405" marR="374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104857"/>
                  </a:ext>
                </a:extLst>
              </a:tr>
              <a:tr h="20493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599865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MEDOC ESTUAIRE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486746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978263"/>
                  </a:ext>
                </a:extLst>
              </a:tr>
              <a:tr h="1280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11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  <a:endParaRPr lang="fr-FR" sz="11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47518"/>
                  </a:ext>
                </a:extLst>
              </a:tr>
              <a:tr h="204933"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Besoin en ressources de substitution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11,1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13,4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18,1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12,4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15,9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22,5 </a:t>
                      </a:r>
                      <a:endParaRPr lang="fr-FR" sz="1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05" marR="374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099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12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F4B8281-5027-4E90-B82F-CCD4715FC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757849"/>
              </p:ext>
            </p:extLst>
          </p:nvPr>
        </p:nvGraphicFramePr>
        <p:xfrm>
          <a:off x="977402" y="1861844"/>
          <a:ext cx="7231640" cy="3817396"/>
        </p:xfrm>
        <a:graphic>
          <a:graphicData uri="http://schemas.openxmlformats.org/drawingml/2006/table">
            <a:tbl>
              <a:tblPr firstRow="1" firstCol="1" bandRow="1"/>
              <a:tblGrid>
                <a:gridCol w="1152000">
                  <a:extLst>
                    <a:ext uri="{9D8B030D-6E8A-4147-A177-3AD203B41FA5}">
                      <a16:colId xmlns:a16="http://schemas.microsoft.com/office/drawing/2014/main" val="926331190"/>
                    </a:ext>
                  </a:extLst>
                </a:gridCol>
                <a:gridCol w="944500">
                  <a:extLst>
                    <a:ext uri="{9D8B030D-6E8A-4147-A177-3AD203B41FA5}">
                      <a16:colId xmlns:a16="http://schemas.microsoft.com/office/drawing/2014/main" val="2861120770"/>
                    </a:ext>
                  </a:extLst>
                </a:gridCol>
                <a:gridCol w="1027028">
                  <a:extLst>
                    <a:ext uri="{9D8B030D-6E8A-4147-A177-3AD203B41FA5}">
                      <a16:colId xmlns:a16="http://schemas.microsoft.com/office/drawing/2014/main" val="3661384190"/>
                    </a:ext>
                  </a:extLst>
                </a:gridCol>
                <a:gridCol w="1027028">
                  <a:extLst>
                    <a:ext uri="{9D8B030D-6E8A-4147-A177-3AD203B41FA5}">
                      <a16:colId xmlns:a16="http://schemas.microsoft.com/office/drawing/2014/main" val="1822176685"/>
                    </a:ext>
                  </a:extLst>
                </a:gridCol>
                <a:gridCol w="1027028">
                  <a:extLst>
                    <a:ext uri="{9D8B030D-6E8A-4147-A177-3AD203B41FA5}">
                      <a16:colId xmlns:a16="http://schemas.microsoft.com/office/drawing/2014/main" val="1280115971"/>
                    </a:ext>
                  </a:extLst>
                </a:gridCol>
                <a:gridCol w="1027028">
                  <a:extLst>
                    <a:ext uri="{9D8B030D-6E8A-4147-A177-3AD203B41FA5}">
                      <a16:colId xmlns:a16="http://schemas.microsoft.com/office/drawing/2014/main" val="3923029889"/>
                    </a:ext>
                  </a:extLst>
                </a:gridCol>
                <a:gridCol w="1027028">
                  <a:extLst>
                    <a:ext uri="{9D8B030D-6E8A-4147-A177-3AD203B41FA5}">
                      <a16:colId xmlns:a16="http://schemas.microsoft.com/office/drawing/2014/main" val="1116815814"/>
                    </a:ext>
                  </a:extLst>
                </a:gridCol>
              </a:tblGrid>
              <a:tr h="848311"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 millions de m</a:t>
                      </a:r>
                      <a:r>
                        <a:rPr lang="fr-FR" sz="1600" baseline="30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Sans amélioration des pertes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Atteinte objectif amélioration des performances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21196"/>
                  </a:ext>
                </a:extLst>
              </a:tr>
              <a:tr h="42415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162356"/>
                  </a:ext>
                </a:extLst>
              </a:tr>
              <a:tr h="424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«Démo Basse – Conso min»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11,0 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13,5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9,5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866837"/>
                  </a:ext>
                </a:extLst>
              </a:tr>
              <a:tr h="424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«Démo Centrale – Conso min»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15,9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8705533"/>
                  </a:ext>
                </a:extLst>
              </a:tr>
              <a:tr h="424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« Démo Haute – Conso min 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20,7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12,1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488674"/>
                  </a:ext>
                </a:extLst>
              </a:tr>
              <a:tr h="424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«Démo Basse–Conso max»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14,9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10,4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740612"/>
                  </a:ext>
                </a:extLst>
              </a:tr>
              <a:tr h="424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«Démo Centrale – Conso max»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18,4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8529883"/>
                  </a:ext>
                </a:extLst>
              </a:tr>
              <a:tr h="42415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« Démo Haute – Conso max 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fr-F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+mn-lt"/>
                        </a:rPr>
                        <a:t>25,0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348523"/>
                  </a:ext>
                </a:extLst>
              </a:tr>
            </a:tbl>
          </a:graphicData>
        </a:graphic>
      </p:graphicFrame>
      <p:sp>
        <p:nvSpPr>
          <p:cNvPr id="5" name="Titre 1">
            <a:extLst>
              <a:ext uri="{FF2B5EF4-FFF2-40B4-BE49-F238E27FC236}">
                <a16:creationId xmlns:a16="http://schemas.microsoft.com/office/drawing/2014/main" id="{50FBFB78-B25F-4165-AE79-84464DD6866A}"/>
              </a:ext>
            </a:extLst>
          </p:cNvPr>
          <p:cNvSpPr txBox="1">
            <a:spLocks/>
          </p:cNvSpPr>
          <p:nvPr/>
        </p:nvSpPr>
        <p:spPr>
          <a:xfrm>
            <a:off x="2205348" y="274638"/>
            <a:ext cx="6650785" cy="1143000"/>
          </a:xfrm>
          <a:prstGeom prst="rect">
            <a:avLst/>
          </a:prstGeom>
        </p:spPr>
        <p:txBody>
          <a:bodyPr anchor="ctr"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Besoins en ressource de substitution</a:t>
            </a:r>
          </a:p>
          <a:p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à 2027 – 2035</a:t>
            </a:r>
          </a:p>
        </p:txBody>
      </p:sp>
    </p:spTree>
    <p:extLst>
      <p:ext uri="{BB962C8B-B14F-4D97-AF65-F5344CB8AC3E}">
        <p14:creationId xmlns:p14="http://schemas.microsoft.com/office/powerpoint/2010/main" val="3613775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DE1BDB6-501D-4C43-880F-0AC7EA3B1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37" y="1368457"/>
            <a:ext cx="7989904" cy="5214905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1672886-1285-46AC-97AB-BDEC2ABF5078}"/>
              </a:ext>
            </a:extLst>
          </p:cNvPr>
          <p:cNvSpPr/>
          <p:nvPr/>
        </p:nvSpPr>
        <p:spPr>
          <a:xfrm>
            <a:off x="6662057" y="2662286"/>
            <a:ext cx="862148" cy="63354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0D504C3-7A36-496F-9DC4-91BDC99DC7F3}"/>
              </a:ext>
            </a:extLst>
          </p:cNvPr>
          <p:cNvSpPr txBox="1">
            <a:spLocks/>
          </p:cNvSpPr>
          <p:nvPr/>
        </p:nvSpPr>
        <p:spPr>
          <a:xfrm>
            <a:off x="2205348" y="274638"/>
            <a:ext cx="6650785" cy="1143000"/>
          </a:xfrm>
          <a:prstGeom prst="rect">
            <a:avLst/>
          </a:prstGeom>
        </p:spPr>
        <p:txBody>
          <a:bodyPr anchor="ctr"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Besoins en ressource de substitution</a:t>
            </a:r>
          </a:p>
          <a:p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 à 2027 – 2035</a:t>
            </a:r>
          </a:p>
        </p:txBody>
      </p:sp>
    </p:spTree>
    <p:extLst>
      <p:ext uri="{BB962C8B-B14F-4D97-AF65-F5344CB8AC3E}">
        <p14:creationId xmlns:p14="http://schemas.microsoft.com/office/powerpoint/2010/main" val="12455259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21B800B-A276-43EE-80D0-72D870F10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20" y="1409019"/>
            <a:ext cx="7927759" cy="5174343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2A62F60B-1073-41E3-811D-974A1178BC45}"/>
              </a:ext>
            </a:extLst>
          </p:cNvPr>
          <p:cNvSpPr/>
          <p:nvPr/>
        </p:nvSpPr>
        <p:spPr>
          <a:xfrm>
            <a:off x="6661549" y="3050176"/>
            <a:ext cx="862148" cy="63354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ED6EB9F-C4FA-4080-851F-C2D4DFC11354}"/>
              </a:ext>
            </a:extLst>
          </p:cNvPr>
          <p:cNvSpPr txBox="1">
            <a:spLocks/>
          </p:cNvSpPr>
          <p:nvPr/>
        </p:nvSpPr>
        <p:spPr>
          <a:xfrm>
            <a:off x="2205348" y="274638"/>
            <a:ext cx="6650785" cy="1143000"/>
          </a:xfrm>
          <a:prstGeom prst="rect">
            <a:avLst/>
          </a:prstGeom>
        </p:spPr>
        <p:txBody>
          <a:bodyPr anchor="ctr"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  <a:t>Besoins en ressource de substitution</a:t>
            </a:r>
          </a:p>
          <a:p>
            <a: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  <a:t> à 2027 – 2035</a:t>
            </a:r>
            <a:b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</a:br>
            <a:r>
              <a:rPr lang="fr-FR" sz="2000" b="1" dirty="0">
                <a:solidFill>
                  <a:srgbClr val="0077D4"/>
                </a:solidFill>
                <a:ea typeface="+mn-ea"/>
                <a:cs typeface="+mn-cs"/>
              </a:rPr>
              <a:t>Amélioration des réseaux – Objectifs SAGE NP</a:t>
            </a:r>
          </a:p>
        </p:txBody>
      </p:sp>
    </p:spTree>
    <p:extLst>
      <p:ext uri="{BB962C8B-B14F-4D97-AF65-F5344CB8AC3E}">
        <p14:creationId xmlns:p14="http://schemas.microsoft.com/office/powerpoint/2010/main" val="35305621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C52AB7-67D1-45CC-B976-E038CA53F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43892"/>
            <a:ext cx="4484914" cy="50599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52C090B-2416-41F3-9EFF-0326CE38A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30" y="1443892"/>
            <a:ext cx="4249170" cy="505990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4AE1F49-4305-4F41-814A-EE9E64B5B861}"/>
              </a:ext>
            </a:extLst>
          </p:cNvPr>
          <p:cNvSpPr txBox="1"/>
          <p:nvPr/>
        </p:nvSpPr>
        <p:spPr>
          <a:xfrm>
            <a:off x="1741714" y="1654629"/>
            <a:ext cx="1010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2017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331530-BA6E-410D-88DA-1521BBE15CB3}"/>
              </a:ext>
            </a:extLst>
          </p:cNvPr>
          <p:cNvSpPr txBox="1"/>
          <p:nvPr/>
        </p:nvSpPr>
        <p:spPr>
          <a:xfrm>
            <a:off x="7454538" y="1658984"/>
            <a:ext cx="1010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2035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06B1AB5C-0784-4050-959A-172DB8BA1610}"/>
              </a:ext>
            </a:extLst>
          </p:cNvPr>
          <p:cNvSpPr txBox="1">
            <a:spLocks/>
          </p:cNvSpPr>
          <p:nvPr/>
        </p:nvSpPr>
        <p:spPr>
          <a:xfrm>
            <a:off x="2246811" y="413605"/>
            <a:ext cx="6481451" cy="686857"/>
          </a:xfrm>
          <a:prstGeom prst="rect">
            <a:avLst/>
          </a:prstGeom>
        </p:spPr>
        <p:txBody>
          <a:bodyPr anchor="ctr"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rgbClr val="0077D4"/>
                </a:solidFill>
                <a:ea typeface="+mn-ea"/>
                <a:cs typeface="+mn-cs"/>
              </a:rPr>
              <a:t>Projection en dépassement des autorisations par service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A59804-2B99-4E40-AD03-B11B813EC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5360" y="1443891"/>
            <a:ext cx="215265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89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72DE378-1187-4B50-A21F-231158D13AC7}"/>
              </a:ext>
            </a:extLst>
          </p:cNvPr>
          <p:cNvSpPr txBox="1"/>
          <p:nvPr/>
        </p:nvSpPr>
        <p:spPr>
          <a:xfrm>
            <a:off x="2263806" y="351313"/>
            <a:ext cx="637219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j-lt"/>
              </a:rPr>
              <a:t>Nécessité de mieux appréhender</a:t>
            </a:r>
          </a:p>
          <a:p>
            <a:pPr algn="ctr"/>
            <a:r>
              <a:rPr lang="fr-FR" sz="2400" b="1" dirty="0">
                <a:solidFill>
                  <a:srgbClr val="0077D4"/>
                </a:solidFill>
                <a:latin typeface="+mj-lt"/>
              </a:rPr>
              <a:t>les facteurs qui influencent la demande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ECDE72F5-FC56-4BE4-A0EE-59F208E2F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605" y="1351746"/>
            <a:ext cx="8464630" cy="73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Demande domestique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où consomme l’habitant supplémentaire ?</a:t>
            </a:r>
          </a:p>
          <a:p>
            <a:pPr marL="1257300" lvl="2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au domicile</a:t>
            </a:r>
          </a:p>
          <a:p>
            <a:pPr marL="1257300" lvl="2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sur son lieu de travail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quelle évolution de la consommation domestique ?</a:t>
            </a:r>
          </a:p>
          <a:p>
            <a:pPr marL="1257300" lvl="2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économies d’eau</a:t>
            </a:r>
          </a:p>
          <a:p>
            <a:pPr marL="1257300" lvl="2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changement climatique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Les consommations liées à l'activité économique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quelle évolution ?</a:t>
            </a:r>
          </a:p>
          <a:p>
            <a:pPr marL="1257300" lvl="2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impact de l’habitant supplémentaire sur l’activité économique</a:t>
            </a:r>
          </a:p>
          <a:p>
            <a:pPr marL="1257300" lvl="2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dirty="0">
                <a:solidFill>
                  <a:srgbClr val="0077D4"/>
                </a:solidFill>
                <a:latin typeface="Trebuchet MS" panose="020B0603020202020204" pitchFamily="34" charset="0"/>
              </a:rPr>
              <a:t>… ou impact de l’activité économique sur l’augmentation de la population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impact de l’activité touristique</a:t>
            </a:r>
          </a:p>
          <a:p>
            <a:pPr marL="1257300" lvl="2" indent="-342900" algn="r">
              <a:spcBef>
                <a:spcPts val="1800"/>
              </a:spcBef>
              <a:buClr>
                <a:schemeClr val="accent2"/>
              </a:buClr>
              <a:buSzPct val="100000"/>
              <a:buFont typeface="Symbol" panose="05050102010706020507" pitchFamily="18" charset="2"/>
              <a:buChar char="Þ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Travaux de recherche dans le cadre d'un partenariat SMEGREG-ENSEGID-IRSTEA-CNRS</a:t>
            </a:r>
          </a:p>
          <a:p>
            <a:pPr marL="2171700" lvl="4" indent="-342900" algn="r">
              <a:spcBef>
                <a:spcPts val="600"/>
              </a:spcBef>
              <a:buClr>
                <a:schemeClr val="accent2"/>
              </a:buClr>
              <a:buSzPct val="100000"/>
              <a:buFont typeface="Symbol" panose="05050102010706020507" pitchFamily="18" charset="2"/>
              <a:buChar char="Þ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Lien avec le Département dans la perspective de l'élaboration du schéma départemental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600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b="1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endParaRPr lang="fr-FR" altLang="fr-FR" sz="1600" b="1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600" b="1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6957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3005</TotalTime>
  <Words>2506</Words>
  <Application>Microsoft Office PowerPoint</Application>
  <PresentationFormat>Affichage à l'écran (4:3)</PresentationFormat>
  <Paragraphs>1143</Paragraphs>
  <Slides>33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1" baseType="lpstr">
      <vt:lpstr>Arial</vt:lpstr>
      <vt:lpstr>Calibri</vt:lpstr>
      <vt:lpstr>Gill Sans MT</vt:lpstr>
      <vt:lpstr>Symbol</vt:lpstr>
      <vt:lpstr>Times New Roman</vt:lpstr>
      <vt:lpstr>Trebuchet MS</vt:lpstr>
      <vt:lpstr>Wingdings</vt:lpstr>
      <vt:lpstr>Thème1</vt:lpstr>
      <vt:lpstr>Actualisation des besoins en ressource de substitution</vt:lpstr>
      <vt:lpstr>Présentation PowerPoint</vt:lpstr>
      <vt:lpstr>Présentation PowerPoint</vt:lpstr>
      <vt:lpstr>Présentation PowerPoint</vt:lpstr>
      <vt:lpstr>Données prises en compte en 2015</vt:lpstr>
      <vt:lpstr>Projection des prélèvements à 2027 et 2035</vt:lpstr>
      <vt:lpstr>Prélèvements pour l’agriculture</vt:lpstr>
      <vt:lpstr>Prélèvements industriels</vt:lpstr>
      <vt:lpstr>Prélèvements industriels</vt:lpstr>
      <vt:lpstr>Prélèvements pour la géothermie</vt:lpstr>
      <vt:lpstr>Autres prélèvements dont « AEP » privés</vt:lpstr>
      <vt:lpstr>Autres prélèvements dont « AEP » privés</vt:lpstr>
      <vt:lpstr>Projection des prélèvements par unité de gestion pour les usages autres que l’AEP</vt:lpstr>
      <vt:lpstr>Projection des prélèvements AEP à 2027 – 2035 </vt:lpstr>
      <vt:lpstr>Les objectifs de population des SCoT</vt:lpstr>
      <vt:lpstr>Projections INSEE - modèle "Omphale"</vt:lpstr>
      <vt:lpstr>Projection des populations par SCoT</vt:lpstr>
      <vt:lpstr>Projection des populations par SCoT</vt:lpstr>
      <vt:lpstr>Présentation PowerPoint</vt:lpstr>
      <vt:lpstr>Présentation PowerPoint</vt:lpstr>
      <vt:lpstr>Présentation PowerPoint</vt:lpstr>
      <vt:lpstr>Présentation PowerPoint</vt:lpstr>
      <vt:lpstr>Prélèvements AEP à 2027 – 2035 selon les 6 scénarios</vt:lpstr>
      <vt:lpstr>Présentation PowerPoint</vt:lpstr>
      <vt:lpstr>Répartition des volumes prélevés à 2035 sur les unités de gestion</vt:lpstr>
      <vt:lpstr>Besoins en ressource de substitution tous usages à 2035</vt:lpstr>
      <vt:lpstr>Améliorations des performances des réseaux</vt:lpstr>
      <vt:lpstr>Besoins en ressource de substitution à 2035  tous usages confondus avec amélioration des réseaux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Patrick Eisenbeis</cp:lastModifiedBy>
  <cp:revision>178</cp:revision>
  <dcterms:created xsi:type="dcterms:W3CDTF">2018-06-11T08:02:18Z</dcterms:created>
  <dcterms:modified xsi:type="dcterms:W3CDTF">2019-11-29T08:47:11Z</dcterms:modified>
</cp:coreProperties>
</file>