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39"/>
  </p:notesMasterIdLst>
  <p:handoutMasterIdLst>
    <p:handoutMasterId r:id="rId40"/>
  </p:handoutMasterIdLst>
  <p:sldIdLst>
    <p:sldId id="447" r:id="rId2"/>
    <p:sldId id="482" r:id="rId3"/>
    <p:sldId id="487" r:id="rId4"/>
    <p:sldId id="300" r:id="rId5"/>
    <p:sldId id="683" r:id="rId6"/>
    <p:sldId id="684" r:id="rId7"/>
    <p:sldId id="556" r:id="rId8"/>
    <p:sldId id="687" r:id="rId9"/>
    <p:sldId id="685" r:id="rId10"/>
    <p:sldId id="302" r:id="rId11"/>
    <p:sldId id="555" r:id="rId12"/>
    <p:sldId id="303" r:id="rId13"/>
    <p:sldId id="554" r:id="rId14"/>
    <p:sldId id="513" r:id="rId15"/>
    <p:sldId id="552" r:id="rId16"/>
    <p:sldId id="553" r:id="rId17"/>
    <p:sldId id="695" r:id="rId18"/>
    <p:sldId id="696" r:id="rId19"/>
    <p:sldId id="710" r:id="rId20"/>
    <p:sldId id="697" r:id="rId21"/>
    <p:sldId id="541" r:id="rId22"/>
    <p:sldId id="711" r:id="rId23"/>
    <p:sldId id="712" r:id="rId24"/>
    <p:sldId id="699" r:id="rId25"/>
    <p:sldId id="700" r:id="rId26"/>
    <p:sldId id="686" r:id="rId27"/>
    <p:sldId id="689" r:id="rId28"/>
    <p:sldId id="701" r:id="rId29"/>
    <p:sldId id="690" r:id="rId30"/>
    <p:sldId id="707" r:id="rId31"/>
    <p:sldId id="691" r:id="rId32"/>
    <p:sldId id="692" r:id="rId33"/>
    <p:sldId id="703" r:id="rId34"/>
    <p:sldId id="704" r:id="rId35"/>
    <p:sldId id="709" r:id="rId36"/>
    <p:sldId id="705" r:id="rId37"/>
    <p:sldId id="706" r:id="rId3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5" clrIdx="0"/>
  <p:cmAuthor id="2" name="BJdG" initials="B"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66FF33"/>
    <a:srgbClr val="333399"/>
    <a:srgbClr val="0077D4"/>
    <a:srgbClr val="FE5000"/>
    <a:srgbClr val="00FFFF"/>
    <a:srgbClr val="00FF00"/>
    <a:srgbClr val="FF963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4" autoAdjust="0"/>
    <p:restoredTop sz="94660"/>
  </p:normalViewPr>
  <p:slideViewPr>
    <p:cSldViewPr>
      <p:cViewPr varScale="1">
        <p:scale>
          <a:sx n="108" d="100"/>
          <a:sy n="108" d="100"/>
        </p:scale>
        <p:origin x="1698" y="102"/>
      </p:cViewPr>
      <p:guideLst>
        <p:guide orient="horz" pos="2160"/>
        <p:guide pos="2880"/>
      </p:guideLst>
    </p:cSldViewPr>
  </p:slideViewPr>
  <p:notesTextViewPr>
    <p:cViewPr>
      <p:scale>
        <a:sx n="1" d="1"/>
        <a:sy n="1" d="1"/>
      </p:scale>
      <p:origin x="0" y="0"/>
    </p:cViewPr>
  </p:notesTextViewPr>
  <p:sorterViewPr>
    <p:cViewPr>
      <p:scale>
        <a:sx n="180" d="100"/>
        <a:sy n="180" d="100"/>
      </p:scale>
      <p:origin x="0" y="-2262"/>
    </p:cViewPr>
  </p:sorter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Graphique%20dans%20Microsoft%20PowerPoin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rgbClr val="49DF41"/>
              </a:solidFill>
              <a:ln w="19050">
                <a:solidFill>
                  <a:schemeClr val="lt1"/>
                </a:solidFill>
              </a:ln>
              <a:effectLst/>
            </c:spPr>
            <c:extLst>
              <c:ext xmlns:c16="http://schemas.microsoft.com/office/drawing/2014/chart" uri="{C3380CC4-5D6E-409C-BE32-E72D297353CC}">
                <c16:uniqueId val="{00000001-A923-4916-BDA5-2358A30EBC81}"/>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A923-4916-BDA5-2358A30EBC81}"/>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5-A923-4916-BDA5-2358A30EBC81}"/>
              </c:ext>
            </c:extLst>
          </c:dPt>
          <c:dLbls>
            <c:dLbl>
              <c:idx val="0"/>
              <c:layout>
                <c:manualLayout>
                  <c:x val="-0.22053779965790604"/>
                  <c:y val="0.10589944537204578"/>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6356956544481441"/>
                      <c:h val="0.19197135025218698"/>
                    </c:manualLayout>
                  </c15:layout>
                </c:ext>
                <c:ext xmlns:c16="http://schemas.microsoft.com/office/drawing/2014/chart" uri="{C3380CC4-5D6E-409C-BE32-E72D297353CC}">
                  <c16:uniqueId val="{00000001-A923-4916-BDA5-2358A30EBC81}"/>
                </c:ext>
              </c:extLst>
            </c:dLbl>
            <c:dLbl>
              <c:idx val="1"/>
              <c:layout>
                <c:manualLayout>
                  <c:x val="1.8826397531772409E-2"/>
                  <c:y val="-0.16681286919235244"/>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2004875804013178"/>
                      <c:h val="0.25569954439328185"/>
                    </c:manualLayout>
                  </c15:layout>
                </c:ext>
                <c:ext xmlns:c16="http://schemas.microsoft.com/office/drawing/2014/chart" uri="{C3380CC4-5D6E-409C-BE32-E72D297353CC}">
                  <c16:uniqueId val="{00000003-A923-4916-BDA5-2358A30EBC81}"/>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'[Graphique dans Microsoft PowerPoint]Feuil1'!$C$3:$C$5</c:f>
              <c:strCache>
                <c:ptCount val="3"/>
                <c:pt idx="0">
                  <c:v>Diagnostics récupérés</c:v>
                </c:pt>
                <c:pt idx="1">
                  <c:v>Forages Bordeaux Métropole</c:v>
                </c:pt>
                <c:pt idx="2">
                  <c:v>Pas de diag. ou diag. non récupéré</c:v>
                </c:pt>
              </c:strCache>
            </c:strRef>
          </c:cat>
          <c:val>
            <c:numRef>
              <c:f>'[Graphique dans Microsoft PowerPoint]Feuil1'!$B$3:$B$5</c:f>
              <c:numCache>
                <c:formatCode>General</c:formatCode>
                <c:ptCount val="3"/>
                <c:pt idx="0">
                  <c:v>137</c:v>
                </c:pt>
                <c:pt idx="1">
                  <c:v>101</c:v>
                </c:pt>
                <c:pt idx="2">
                  <c:v>134</c:v>
                </c:pt>
              </c:numCache>
            </c:numRef>
          </c:val>
          <c:extLst>
            <c:ext xmlns:c16="http://schemas.microsoft.com/office/drawing/2014/chart" uri="{C3380CC4-5D6E-409C-BE32-E72D297353CC}">
              <c16:uniqueId val="{00000006-A923-4916-BDA5-2358A30EBC81}"/>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28/11/2019</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28/11/2019</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083644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19</a:t>
            </a:fld>
            <a:endParaRPr lang="fr-FR" dirty="0"/>
          </a:p>
        </p:txBody>
      </p:sp>
    </p:spTree>
    <p:extLst>
      <p:ext uri="{BB962C8B-B14F-4D97-AF65-F5344CB8AC3E}">
        <p14:creationId xmlns:p14="http://schemas.microsoft.com/office/powerpoint/2010/main" val="1807691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21</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8825672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262208765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28/11/2019</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27584" y="1196752"/>
            <a:ext cx="8060432" cy="2304256"/>
          </a:xfrm>
        </p:spPr>
        <p:txBody>
          <a:bodyPr>
            <a:normAutofit/>
          </a:bodyPr>
          <a:lstStyle/>
          <a:p>
            <a:pPr>
              <a:spcBef>
                <a:spcPts val="600"/>
              </a:spcBef>
            </a:pPr>
            <a:r>
              <a:rPr lang="fr-FR" sz="3200" dirty="0">
                <a:solidFill>
                  <a:srgbClr val="0077D4"/>
                </a:solidFill>
              </a:rPr>
              <a:t>Actions et études en cours</a:t>
            </a:r>
            <a:br>
              <a:rPr lang="fr-FR" sz="3200" dirty="0">
                <a:solidFill>
                  <a:srgbClr val="0077D4"/>
                </a:solidFill>
              </a:rPr>
            </a:br>
            <a:r>
              <a:rPr lang="fr-FR" sz="3200" dirty="0">
                <a:solidFill>
                  <a:srgbClr val="0077D4"/>
                </a:solidFill>
              </a:rPr>
              <a:t>prévues par le SAGE</a:t>
            </a:r>
            <a:br>
              <a:rPr lang="fr-FR" sz="3200" dirty="0">
                <a:solidFill>
                  <a:srgbClr val="0077D4"/>
                </a:solidFill>
              </a:rPr>
            </a:br>
            <a:r>
              <a:rPr lang="fr-FR" sz="3200" dirty="0">
                <a:solidFill>
                  <a:srgbClr val="0077D4"/>
                </a:solidFill>
              </a:rPr>
              <a:t>et portées par le SMEGREG</a:t>
            </a:r>
          </a:p>
        </p:txBody>
      </p:sp>
      <p:sp>
        <p:nvSpPr>
          <p:cNvPr id="5" name="Sous-titre 2"/>
          <p:cNvSpPr>
            <a:spLocks noGrp="1"/>
          </p:cNvSpPr>
          <p:nvPr>
            <p:ph type="subTitle" idx="1"/>
          </p:nvPr>
        </p:nvSpPr>
        <p:spPr>
          <a:xfrm>
            <a:off x="1637892" y="3886200"/>
            <a:ext cx="6400800" cy="784239"/>
          </a:xfrm>
        </p:spPr>
        <p:txBody>
          <a:bodyPr>
            <a:normAutofit lnSpcReduction="10000"/>
          </a:bodyPr>
          <a:lstStyle/>
          <a:p>
            <a:r>
              <a:rPr lang="fr-FR" dirty="0"/>
              <a:t>Commission locale de l'eau</a:t>
            </a:r>
          </a:p>
          <a:p>
            <a:r>
              <a:rPr lang="fr-FR" dirty="0"/>
              <a:t>Réunion du 2 décembre 2019</a:t>
            </a:r>
          </a:p>
        </p:txBody>
      </p:sp>
    </p:spTree>
    <p:extLst>
      <p:ext uri="{BB962C8B-B14F-4D97-AF65-F5344CB8AC3E}">
        <p14:creationId xmlns:p14="http://schemas.microsoft.com/office/powerpoint/2010/main" val="259007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548679"/>
            <a:ext cx="6624736" cy="576065"/>
          </a:xfrm>
        </p:spPr>
        <p:txBody>
          <a:bodyPr>
            <a:normAutofit/>
          </a:bodyPr>
          <a:lstStyle/>
          <a:p>
            <a:pPr algn="ctr"/>
            <a:r>
              <a:rPr lang="fr-FR" altLang="fr-FR" sz="2400" b="1" dirty="0">
                <a:solidFill>
                  <a:srgbClr val="0077D4"/>
                </a:solidFill>
              </a:rPr>
              <a:t>Actions présentées</a:t>
            </a:r>
            <a:endParaRPr lang="fr-FR" altLang="fr-FR" sz="2000" b="1" dirty="0">
              <a:solidFill>
                <a:srgbClr val="0077D4"/>
              </a:solidFill>
            </a:endParaRPr>
          </a:p>
        </p:txBody>
      </p:sp>
      <p:sp>
        <p:nvSpPr>
          <p:cNvPr id="7" name="Text Box 15"/>
          <p:cNvSpPr txBox="1">
            <a:spLocks noChangeArrowheads="1"/>
          </p:cNvSpPr>
          <p:nvPr/>
        </p:nvSpPr>
        <p:spPr bwMode="auto">
          <a:xfrm>
            <a:off x="395536" y="1370087"/>
            <a:ext cx="8352928" cy="488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Ne seront pas évoquées ici les actions récurrentes de formation, information et sensibilisation (Espace Info Economies d'Eau et programme d'actions pédagogiques "L'eau un enjeu majeur").</a:t>
            </a:r>
          </a:p>
          <a:p>
            <a:pPr algn="just">
              <a:spcBef>
                <a:spcPts val="1107"/>
              </a:spcBef>
              <a:buClr>
                <a:schemeClr val="accent2"/>
              </a:buClr>
              <a:buSzPct val="100000"/>
            </a:pPr>
            <a:r>
              <a:rPr lang="fr-FR" altLang="fr-FR" dirty="0">
                <a:solidFill>
                  <a:srgbClr val="333399"/>
                </a:solidFill>
                <a:latin typeface="Trebuchet MS" panose="020B0603020202020204" pitchFamily="34" charset="0"/>
              </a:rPr>
              <a:t>Seront présentées des actions à rattacher aux dispositions du SAGE suivantes :</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D1 Unités de gestion</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D2 VMPO</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D6 Atlas des zones à enjeu aval</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D22 Connaissance des usages de l'eau</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D40 Actualisation des besoins en ressources de substitution</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D43 Ressources de substitution pour l'AEP</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D46 et 47 Mise en œuvre des projets de substitution</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D74 Etat du parc de forages</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D76 Carte de vulnérabilité des nappes du SAGE</a:t>
            </a:r>
          </a:p>
          <a:p>
            <a:pPr marL="800100" lvl="1"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D98 Tableau de bord du SAGE</a:t>
            </a:r>
            <a:endParaRPr lang="fr-FR" altLang="fr-FR" sz="2000" dirty="0">
              <a:solidFill>
                <a:srgbClr val="333399"/>
              </a:solidFill>
              <a:latin typeface="Trebuchet MS" panose="020B0603020202020204" pitchFamily="34" charset="0"/>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Tree>
    <p:extLst>
      <p:ext uri="{BB962C8B-B14F-4D97-AF65-F5344CB8AC3E}">
        <p14:creationId xmlns:p14="http://schemas.microsoft.com/office/powerpoint/2010/main" val="14796698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normAutofit/>
          </a:bodyPr>
          <a:lstStyle/>
          <a:p>
            <a:pPr>
              <a:spcBef>
                <a:spcPts val="600"/>
              </a:spcBef>
            </a:pPr>
            <a:r>
              <a:rPr lang="fr-FR" sz="3200" dirty="0">
                <a:solidFill>
                  <a:srgbClr val="0077D4"/>
                </a:solidFill>
              </a:rPr>
              <a:t>D1 Unités de gestion</a:t>
            </a:r>
            <a:br>
              <a:rPr lang="fr-FR" sz="3200" dirty="0">
                <a:solidFill>
                  <a:srgbClr val="0077D4"/>
                </a:solidFill>
              </a:rPr>
            </a:br>
            <a:r>
              <a:rPr lang="fr-FR" sz="3200" dirty="0">
                <a:solidFill>
                  <a:srgbClr val="0077D4"/>
                </a:solidFill>
              </a:rPr>
              <a:t>Modification du SAGE</a:t>
            </a:r>
            <a:br>
              <a:rPr lang="fr-FR" sz="3200" dirty="0">
                <a:solidFill>
                  <a:srgbClr val="0077D4"/>
                </a:solidFill>
              </a:rPr>
            </a:br>
            <a:r>
              <a:rPr lang="fr-FR" sz="3200" dirty="0">
                <a:solidFill>
                  <a:srgbClr val="0077D4"/>
                </a:solidFill>
              </a:rPr>
              <a:t>relative à la délimitation de la zone Nord</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2495283914"/>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19" y="1433347"/>
            <a:ext cx="5096903" cy="1275019"/>
          </a:xfrm>
        </p:spPr>
        <p:txBody>
          <a:bodyPr>
            <a:noAutofit/>
          </a:bodyPr>
          <a:lstStyle/>
          <a:p>
            <a:pPr marL="0" indent="0">
              <a:buNone/>
            </a:pPr>
            <a:r>
              <a:rPr lang="fr-FR" sz="2000" dirty="0"/>
              <a:t>Depuis le 1</a:t>
            </a:r>
            <a:r>
              <a:rPr lang="fr-FR" sz="2000" baseline="30000" dirty="0"/>
              <a:t>er</a:t>
            </a:r>
            <a:r>
              <a:rPr lang="fr-FR" sz="2000" dirty="0"/>
              <a:t> janvier 2016, les communes de Salignac, </a:t>
            </a:r>
            <a:r>
              <a:rPr lang="fr-FR" sz="2000" dirty="0" err="1"/>
              <a:t>Aubie</a:t>
            </a:r>
            <a:r>
              <a:rPr lang="fr-FR" sz="2000" dirty="0"/>
              <a:t>-et-</a:t>
            </a:r>
            <a:r>
              <a:rPr lang="fr-FR" sz="2000" dirty="0" err="1"/>
              <a:t>Espessas</a:t>
            </a:r>
            <a:r>
              <a:rPr lang="fr-FR" sz="2000" dirty="0"/>
              <a:t> et Saint Antoine n'en font plus qu'une : Val de </a:t>
            </a:r>
            <a:r>
              <a:rPr lang="fr-FR" sz="2000" dirty="0" err="1"/>
              <a:t>Virvée</a:t>
            </a:r>
            <a:r>
              <a:rPr lang="fr-FR" sz="2000" dirty="0"/>
              <a:t>.</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4</a:t>
            </a:fld>
            <a:endParaRPr lang="fr-FR" dirty="0"/>
          </a:p>
        </p:txBody>
      </p:sp>
      <p:sp>
        <p:nvSpPr>
          <p:cNvPr id="4" name="Titre 3"/>
          <p:cNvSpPr>
            <a:spLocks noGrp="1"/>
          </p:cNvSpPr>
          <p:nvPr>
            <p:ph type="title"/>
          </p:nvPr>
        </p:nvSpPr>
        <p:spPr/>
        <p:txBody>
          <a:bodyPr>
            <a:noAutofit/>
          </a:bodyPr>
          <a:lstStyle/>
          <a:p>
            <a:pPr algn="ctr"/>
            <a:r>
              <a:rPr lang="fr-FR" sz="2800" dirty="0"/>
              <a:t>Constat</a:t>
            </a:r>
          </a:p>
        </p:txBody>
      </p:sp>
      <p:pic>
        <p:nvPicPr>
          <p:cNvPr id="7" name="Image 6">
            <a:extLst>
              <a:ext uri="{FF2B5EF4-FFF2-40B4-BE49-F238E27FC236}">
                <a16:creationId xmlns:a16="http://schemas.microsoft.com/office/drawing/2014/main" id="{7AD88A9F-58ED-4C1C-9CB2-1B395E968053}"/>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320822" y="1704234"/>
            <a:ext cx="3823178" cy="4790352"/>
          </a:xfrm>
          <a:prstGeom prst="rect">
            <a:avLst/>
          </a:prstGeom>
        </p:spPr>
      </p:pic>
      <p:pic>
        <p:nvPicPr>
          <p:cNvPr id="13" name="Image 12">
            <a:extLst>
              <a:ext uri="{FF2B5EF4-FFF2-40B4-BE49-F238E27FC236}">
                <a16:creationId xmlns:a16="http://schemas.microsoft.com/office/drawing/2014/main" id="{87B572C8-AE8A-4A5A-8A0B-6F0DF01AF00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411760" y="2841696"/>
            <a:ext cx="2808311" cy="3518747"/>
          </a:xfrm>
          <a:prstGeom prst="rect">
            <a:avLst/>
          </a:prstGeom>
        </p:spPr>
      </p:pic>
      <p:grpSp>
        <p:nvGrpSpPr>
          <p:cNvPr id="16" name="Groupe 15">
            <a:extLst>
              <a:ext uri="{FF2B5EF4-FFF2-40B4-BE49-F238E27FC236}">
                <a16:creationId xmlns:a16="http://schemas.microsoft.com/office/drawing/2014/main" id="{54B837E9-3DDE-4CAC-B53E-017185F89432}"/>
              </a:ext>
            </a:extLst>
          </p:cNvPr>
          <p:cNvGrpSpPr/>
          <p:nvPr/>
        </p:nvGrpSpPr>
        <p:grpSpPr>
          <a:xfrm>
            <a:off x="5220070" y="3429000"/>
            <a:ext cx="2493489" cy="1584176"/>
            <a:chOff x="4998720" y="3429000"/>
            <a:chExt cx="2714840" cy="1535838"/>
          </a:xfrm>
        </p:grpSpPr>
        <p:sp>
          <p:nvSpPr>
            <p:cNvPr id="14" name="Ellipse 13">
              <a:extLst>
                <a:ext uri="{FF2B5EF4-FFF2-40B4-BE49-F238E27FC236}">
                  <a16:creationId xmlns:a16="http://schemas.microsoft.com/office/drawing/2014/main" id="{68F3D1F4-519D-488F-A27D-2F2EEE035132}"/>
                </a:ext>
              </a:extLst>
            </p:cNvPr>
            <p:cNvSpPr/>
            <p:nvPr/>
          </p:nvSpPr>
          <p:spPr>
            <a:xfrm>
              <a:off x="7162743" y="3429000"/>
              <a:ext cx="550817" cy="550817"/>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5" name="Forme libre : forme 14">
              <a:extLst>
                <a:ext uri="{FF2B5EF4-FFF2-40B4-BE49-F238E27FC236}">
                  <a16:creationId xmlns:a16="http://schemas.microsoft.com/office/drawing/2014/main" id="{6C5EC771-7B93-46A8-B807-2AEECB831E37}"/>
                </a:ext>
              </a:extLst>
            </p:cNvPr>
            <p:cNvSpPr/>
            <p:nvPr/>
          </p:nvSpPr>
          <p:spPr>
            <a:xfrm>
              <a:off x="4998720" y="4032069"/>
              <a:ext cx="2425710" cy="932769"/>
            </a:xfrm>
            <a:custGeom>
              <a:avLst/>
              <a:gdLst>
                <a:gd name="connsiteX0" fmla="*/ 2412274 w 2425710"/>
                <a:gd name="connsiteY0" fmla="*/ 0 h 932769"/>
                <a:gd name="connsiteX1" fmla="*/ 2063931 w 2425710"/>
                <a:gd name="connsiteY1" fmla="*/ 853440 h 932769"/>
                <a:gd name="connsiteX2" fmla="*/ 0 w 2425710"/>
                <a:gd name="connsiteY2" fmla="*/ 844731 h 932769"/>
              </a:gdLst>
              <a:ahLst/>
              <a:cxnLst>
                <a:cxn ang="0">
                  <a:pos x="connsiteX0" y="connsiteY0"/>
                </a:cxn>
                <a:cxn ang="0">
                  <a:pos x="connsiteX1" y="connsiteY1"/>
                </a:cxn>
                <a:cxn ang="0">
                  <a:pos x="connsiteX2" y="connsiteY2"/>
                </a:cxn>
              </a:cxnLst>
              <a:rect l="l" t="t" r="r" b="b"/>
              <a:pathLst>
                <a:path w="2425710" h="932769">
                  <a:moveTo>
                    <a:pt x="2412274" y="0"/>
                  </a:moveTo>
                  <a:cubicBezTo>
                    <a:pt x="2439125" y="356326"/>
                    <a:pt x="2465977" y="712652"/>
                    <a:pt x="2063931" y="853440"/>
                  </a:cubicBezTo>
                  <a:cubicBezTo>
                    <a:pt x="1661885" y="994228"/>
                    <a:pt x="830942" y="919479"/>
                    <a:pt x="0" y="844731"/>
                  </a:cubicBezTo>
                </a:path>
              </a:pathLst>
            </a:custGeom>
            <a:ln w="57150"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grpSp>
      <p:sp>
        <p:nvSpPr>
          <p:cNvPr id="17" name="Espace réservé du contenu 1">
            <a:extLst>
              <a:ext uri="{FF2B5EF4-FFF2-40B4-BE49-F238E27FC236}">
                <a16:creationId xmlns:a16="http://schemas.microsoft.com/office/drawing/2014/main" id="{F3535489-0403-4EFB-9849-16371F3EAB50}"/>
              </a:ext>
            </a:extLst>
          </p:cNvPr>
          <p:cNvSpPr txBox="1">
            <a:spLocks/>
          </p:cNvSpPr>
          <p:nvPr/>
        </p:nvSpPr>
        <p:spPr>
          <a:xfrm>
            <a:off x="223919" y="3842238"/>
            <a:ext cx="2264085" cy="106190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Le zonage du SAGE doit être modifié en conséquence.</a:t>
            </a:r>
          </a:p>
        </p:txBody>
      </p:sp>
    </p:spTree>
    <p:extLst>
      <p:ext uri="{BB962C8B-B14F-4D97-AF65-F5344CB8AC3E}">
        <p14:creationId xmlns:p14="http://schemas.microsoft.com/office/powerpoint/2010/main" val="111740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198" y="1340768"/>
            <a:ext cx="8229601" cy="1368152"/>
          </a:xfrm>
        </p:spPr>
        <p:txBody>
          <a:bodyPr>
            <a:noAutofit/>
          </a:bodyPr>
          <a:lstStyle/>
          <a:p>
            <a:pPr marL="0" indent="0">
              <a:spcBef>
                <a:spcPts val="0"/>
              </a:spcBef>
              <a:buNone/>
            </a:pPr>
            <a:r>
              <a:rPr lang="fr-FR" dirty="0"/>
              <a:t>Contexte géologique</a:t>
            </a:r>
          </a:p>
          <a:p>
            <a:pPr>
              <a:spcBef>
                <a:spcPts val="0"/>
              </a:spcBef>
            </a:pPr>
            <a:r>
              <a:rPr lang="fr-FR" dirty="0"/>
              <a:t>contexte similaire de part et d’autre de la limite actuelle</a:t>
            </a:r>
          </a:p>
          <a:p>
            <a:pPr>
              <a:spcBef>
                <a:spcPts val="0"/>
              </a:spcBef>
            </a:pPr>
            <a:r>
              <a:rPr lang="fr-FR" dirty="0"/>
              <a:t>indication d’une faille supposée en limite sud de la nouvelle commune</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5</a:t>
            </a:fld>
            <a:endParaRPr lang="fr-FR" dirty="0"/>
          </a:p>
        </p:txBody>
      </p:sp>
      <p:sp>
        <p:nvSpPr>
          <p:cNvPr id="4" name="Titre 3"/>
          <p:cNvSpPr>
            <a:spLocks noGrp="1"/>
          </p:cNvSpPr>
          <p:nvPr>
            <p:ph type="title"/>
          </p:nvPr>
        </p:nvSpPr>
        <p:spPr/>
        <p:txBody>
          <a:bodyPr>
            <a:noAutofit/>
          </a:bodyPr>
          <a:lstStyle/>
          <a:p>
            <a:pPr algn="ctr"/>
            <a:r>
              <a:rPr lang="fr-FR" sz="2400" dirty="0"/>
              <a:t>Eléments d’aide à la décision</a:t>
            </a:r>
          </a:p>
        </p:txBody>
      </p:sp>
      <p:pic>
        <p:nvPicPr>
          <p:cNvPr id="11" name="Image 10">
            <a:extLst>
              <a:ext uri="{FF2B5EF4-FFF2-40B4-BE49-F238E27FC236}">
                <a16:creationId xmlns:a16="http://schemas.microsoft.com/office/drawing/2014/main" id="{27BDC95F-91FF-40DF-BE68-ECD7F8E51241}"/>
              </a:ext>
            </a:extLst>
          </p:cNvPr>
          <p:cNvPicPr/>
          <p:nvPr/>
        </p:nvPicPr>
        <p:blipFill rotWithShape="1">
          <a:blip r:embed="rId2" cstate="screen">
            <a:extLst>
              <a:ext uri="{28A0092B-C50C-407E-A947-70E740481C1C}">
                <a14:useLocalDpi xmlns:a14="http://schemas.microsoft.com/office/drawing/2010/main" val="0"/>
              </a:ext>
            </a:extLst>
          </a:blip>
          <a:srcRect t="5711" b="2984"/>
          <a:stretch/>
        </p:blipFill>
        <p:spPr>
          <a:xfrm>
            <a:off x="1204246" y="2234765"/>
            <a:ext cx="6735508" cy="4334052"/>
          </a:xfrm>
          <a:prstGeom prst="rect">
            <a:avLst/>
          </a:prstGeom>
        </p:spPr>
      </p:pic>
    </p:spTree>
    <p:extLst>
      <p:ext uri="{BB962C8B-B14F-4D97-AF65-F5344CB8AC3E}">
        <p14:creationId xmlns:p14="http://schemas.microsoft.com/office/powerpoint/2010/main" val="188156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1340768"/>
            <a:ext cx="8559800" cy="4569520"/>
          </a:xfrm>
        </p:spPr>
        <p:txBody>
          <a:bodyPr>
            <a:noAutofit/>
          </a:bodyPr>
          <a:lstStyle/>
          <a:p>
            <a:pPr marL="0" indent="0">
              <a:buNone/>
            </a:pPr>
            <a:r>
              <a:rPr lang="fr-FR" dirty="0"/>
              <a:t>Contexte hydrogéologique</a:t>
            </a:r>
          </a:p>
          <a:p>
            <a:pPr>
              <a:spcBef>
                <a:spcPts val="0"/>
              </a:spcBef>
            </a:pPr>
            <a:r>
              <a:rPr lang="fr-FR" dirty="0"/>
              <a:t>variation de gradient piézométrique en limite sud de la nouvelle commune</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6</a:t>
            </a:fld>
            <a:endParaRPr lang="fr-FR" dirty="0"/>
          </a:p>
        </p:txBody>
      </p:sp>
      <p:sp>
        <p:nvSpPr>
          <p:cNvPr id="4" name="Titre 3"/>
          <p:cNvSpPr>
            <a:spLocks noGrp="1"/>
          </p:cNvSpPr>
          <p:nvPr>
            <p:ph type="title"/>
          </p:nvPr>
        </p:nvSpPr>
        <p:spPr/>
        <p:txBody>
          <a:bodyPr>
            <a:noAutofit/>
          </a:bodyPr>
          <a:lstStyle/>
          <a:p>
            <a:pPr algn="ctr"/>
            <a:r>
              <a:rPr lang="fr-FR" sz="2400" dirty="0"/>
              <a:t>Eléments d’aide à la décision</a:t>
            </a:r>
          </a:p>
        </p:txBody>
      </p:sp>
      <p:pic>
        <p:nvPicPr>
          <p:cNvPr id="6" name="Image 5">
            <a:extLst>
              <a:ext uri="{FF2B5EF4-FFF2-40B4-BE49-F238E27FC236}">
                <a16:creationId xmlns:a16="http://schemas.microsoft.com/office/drawing/2014/main" id="{DF6C4C5C-910C-4646-8FB5-B00429781838}"/>
              </a:ext>
            </a:extLst>
          </p:cNvPr>
          <p:cNvPicPr/>
          <p:nvPr/>
        </p:nvPicPr>
        <p:blipFill rotWithShape="1">
          <a:blip r:embed="rId2" cstate="screen">
            <a:extLst>
              <a:ext uri="{28A0092B-C50C-407E-A947-70E740481C1C}">
                <a14:useLocalDpi xmlns:a14="http://schemas.microsoft.com/office/drawing/2010/main" val="0"/>
              </a:ext>
            </a:extLst>
          </a:blip>
          <a:srcRect t="5778" b="2995"/>
          <a:stretch/>
        </p:blipFill>
        <p:spPr>
          <a:xfrm>
            <a:off x="1099887" y="1988840"/>
            <a:ext cx="7056229" cy="4536504"/>
          </a:xfrm>
          <a:prstGeom prst="rect">
            <a:avLst/>
          </a:prstGeom>
        </p:spPr>
      </p:pic>
    </p:spTree>
    <p:extLst>
      <p:ext uri="{BB962C8B-B14F-4D97-AF65-F5344CB8AC3E}">
        <p14:creationId xmlns:p14="http://schemas.microsoft.com/office/powerpoint/2010/main" val="333838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2E453F8-A170-41E4-9AB9-EFDDA685E651}"/>
              </a:ext>
            </a:extLst>
          </p:cNvPr>
          <p:cNvSpPr>
            <a:spLocks noGrp="1"/>
          </p:cNvSpPr>
          <p:nvPr>
            <p:ph type="sldNum" sz="quarter" idx="12"/>
          </p:nvPr>
        </p:nvSpPr>
        <p:spPr/>
        <p:txBody>
          <a:bodyPr/>
          <a:lstStyle/>
          <a:p>
            <a:fld id="{7CF807EE-CD1D-4590-8BC8-3307D96355C9}" type="slidenum">
              <a:rPr lang="fr-FR" smtClean="0"/>
              <a:pPr/>
              <a:t>7</a:t>
            </a:fld>
            <a:endParaRPr lang="fr-FR" dirty="0"/>
          </a:p>
        </p:txBody>
      </p:sp>
      <p:pic>
        <p:nvPicPr>
          <p:cNvPr id="6" name="Image 5">
            <a:extLst>
              <a:ext uri="{FF2B5EF4-FFF2-40B4-BE49-F238E27FC236}">
                <a16:creationId xmlns:a16="http://schemas.microsoft.com/office/drawing/2014/main" id="{1F7A60BF-2CB0-444B-9B98-B688283C0043}"/>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270714" y="1845001"/>
            <a:ext cx="2520000" cy="3552398"/>
          </a:xfrm>
          <a:prstGeom prst="rect">
            <a:avLst/>
          </a:prstGeom>
        </p:spPr>
      </p:pic>
      <p:pic>
        <p:nvPicPr>
          <p:cNvPr id="8" name="Image 7">
            <a:extLst>
              <a:ext uri="{FF2B5EF4-FFF2-40B4-BE49-F238E27FC236}">
                <a16:creationId xmlns:a16="http://schemas.microsoft.com/office/drawing/2014/main" id="{21A9B01E-F678-4147-B26B-52F5E0B1EEF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250895" y="1845001"/>
            <a:ext cx="2520000" cy="3552398"/>
          </a:xfrm>
          <a:prstGeom prst="rect">
            <a:avLst/>
          </a:prstGeom>
        </p:spPr>
      </p:pic>
      <p:pic>
        <p:nvPicPr>
          <p:cNvPr id="10" name="Image 9">
            <a:extLst>
              <a:ext uri="{FF2B5EF4-FFF2-40B4-BE49-F238E27FC236}">
                <a16:creationId xmlns:a16="http://schemas.microsoft.com/office/drawing/2014/main" id="{00A73E39-37B2-40A4-A5E4-2D2A91944F9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64355" y="1845001"/>
            <a:ext cx="2520000" cy="3552397"/>
          </a:xfrm>
          <a:prstGeom prst="rect">
            <a:avLst/>
          </a:prstGeom>
        </p:spPr>
      </p:pic>
      <p:sp>
        <p:nvSpPr>
          <p:cNvPr id="12" name="Espace réservé du contenu 1">
            <a:extLst>
              <a:ext uri="{FF2B5EF4-FFF2-40B4-BE49-F238E27FC236}">
                <a16:creationId xmlns:a16="http://schemas.microsoft.com/office/drawing/2014/main" id="{90F00119-FD6A-43D2-A1B2-05D5BF3C9FA2}"/>
              </a:ext>
            </a:extLst>
          </p:cNvPr>
          <p:cNvSpPr>
            <a:spLocks noGrp="1"/>
          </p:cNvSpPr>
          <p:nvPr>
            <p:ph idx="1"/>
          </p:nvPr>
        </p:nvSpPr>
        <p:spPr>
          <a:xfrm>
            <a:off x="241773" y="1451881"/>
            <a:ext cx="2765165" cy="480513"/>
          </a:xfrm>
        </p:spPr>
        <p:txBody>
          <a:bodyPr>
            <a:noAutofit/>
          </a:bodyPr>
          <a:lstStyle/>
          <a:p>
            <a:pPr marL="0" indent="0" algn="ctr">
              <a:buNone/>
            </a:pPr>
            <a:r>
              <a:rPr lang="fr-FR" dirty="0"/>
              <a:t>Avant 2016</a:t>
            </a:r>
          </a:p>
        </p:txBody>
      </p:sp>
      <p:sp>
        <p:nvSpPr>
          <p:cNvPr id="13" name="Espace réservé du contenu 1">
            <a:extLst>
              <a:ext uri="{FF2B5EF4-FFF2-40B4-BE49-F238E27FC236}">
                <a16:creationId xmlns:a16="http://schemas.microsoft.com/office/drawing/2014/main" id="{49D9E314-D287-4023-8FE7-E0C53D203C54}"/>
              </a:ext>
            </a:extLst>
          </p:cNvPr>
          <p:cNvSpPr txBox="1">
            <a:spLocks/>
          </p:cNvSpPr>
          <p:nvPr/>
        </p:nvSpPr>
        <p:spPr>
          <a:xfrm>
            <a:off x="3028146" y="1451881"/>
            <a:ext cx="2965498" cy="480513"/>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Depuis le 1</a:t>
            </a:r>
            <a:r>
              <a:rPr lang="fr-FR" baseline="30000" dirty="0"/>
              <a:t>er</a:t>
            </a:r>
            <a:r>
              <a:rPr lang="fr-FR" dirty="0"/>
              <a:t> janvier 2016</a:t>
            </a:r>
          </a:p>
        </p:txBody>
      </p:sp>
      <p:sp>
        <p:nvSpPr>
          <p:cNvPr id="14" name="Espace réservé du contenu 1">
            <a:extLst>
              <a:ext uri="{FF2B5EF4-FFF2-40B4-BE49-F238E27FC236}">
                <a16:creationId xmlns:a16="http://schemas.microsoft.com/office/drawing/2014/main" id="{2F37BE6B-9DA3-45E4-9264-FE8231421658}"/>
              </a:ext>
            </a:extLst>
          </p:cNvPr>
          <p:cNvSpPr txBox="1">
            <a:spLocks/>
          </p:cNvSpPr>
          <p:nvPr/>
        </p:nvSpPr>
        <p:spPr>
          <a:xfrm>
            <a:off x="6148132" y="1335704"/>
            <a:ext cx="2765165" cy="712867"/>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Proposition de modification</a:t>
            </a:r>
          </a:p>
        </p:txBody>
      </p:sp>
      <p:sp>
        <p:nvSpPr>
          <p:cNvPr id="15" name="Espace réservé du contenu 1">
            <a:extLst>
              <a:ext uri="{FF2B5EF4-FFF2-40B4-BE49-F238E27FC236}">
                <a16:creationId xmlns:a16="http://schemas.microsoft.com/office/drawing/2014/main" id="{7327AFAD-421D-4720-9D4E-E59FEFA8C09C}"/>
              </a:ext>
            </a:extLst>
          </p:cNvPr>
          <p:cNvSpPr txBox="1">
            <a:spLocks/>
          </p:cNvSpPr>
          <p:nvPr/>
        </p:nvSpPr>
        <p:spPr>
          <a:xfrm>
            <a:off x="528450" y="5274704"/>
            <a:ext cx="8524591" cy="63199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Proposition : étendre la zone nord sur toute la commune de Val de </a:t>
            </a:r>
            <a:r>
              <a:rPr lang="fr-FR" dirty="0" err="1"/>
              <a:t>Virvée</a:t>
            </a:r>
            <a:r>
              <a:rPr lang="fr-FR" dirty="0"/>
              <a:t>.</a:t>
            </a:r>
          </a:p>
          <a:p>
            <a:pPr marL="0" indent="0">
              <a:buNone/>
            </a:pPr>
            <a:r>
              <a:rPr lang="fr-FR" dirty="0"/>
              <a:t>Implication : aucun forage éocène, crétacé ou oligocène identifiés donc pas 	de changement d’UG.</a:t>
            </a:r>
          </a:p>
          <a:p>
            <a:pPr marL="0" indent="0" algn="r">
              <a:buFont typeface="Arial"/>
              <a:buNone/>
            </a:pPr>
            <a:endParaRPr lang="fr-FR" dirty="0"/>
          </a:p>
        </p:txBody>
      </p:sp>
      <p:sp>
        <p:nvSpPr>
          <p:cNvPr id="16" name="Titre 3">
            <a:extLst>
              <a:ext uri="{FF2B5EF4-FFF2-40B4-BE49-F238E27FC236}">
                <a16:creationId xmlns:a16="http://schemas.microsoft.com/office/drawing/2014/main" id="{8859D3B0-8D2E-4177-BFB9-35D3F2633444}"/>
              </a:ext>
            </a:extLst>
          </p:cNvPr>
          <p:cNvSpPr>
            <a:spLocks noGrp="1"/>
          </p:cNvSpPr>
          <p:nvPr>
            <p:ph type="title"/>
          </p:nvPr>
        </p:nvSpPr>
        <p:spPr>
          <a:xfrm>
            <a:off x="2198670" y="274638"/>
            <a:ext cx="6488130" cy="978809"/>
          </a:xfrm>
        </p:spPr>
        <p:txBody>
          <a:bodyPr>
            <a:noAutofit/>
          </a:bodyPr>
          <a:lstStyle/>
          <a:p>
            <a:pPr algn="ctr"/>
            <a:r>
              <a:rPr lang="fr-FR" dirty="0"/>
              <a:t>Proposition à soumettre pour avis au</a:t>
            </a:r>
            <a:br>
              <a:rPr lang="fr-FR" dirty="0"/>
            </a:br>
            <a:r>
              <a:rPr lang="fr-FR" sz="2000" b="1" dirty="0"/>
              <a:t>Groupe d’experts hydrogéologues auprès de la CLE*</a:t>
            </a:r>
            <a:endParaRPr lang="fr-FR" b="1" dirty="0"/>
          </a:p>
        </p:txBody>
      </p:sp>
      <p:sp>
        <p:nvSpPr>
          <p:cNvPr id="11" name="Espace réservé du contenu 1">
            <a:extLst>
              <a:ext uri="{FF2B5EF4-FFF2-40B4-BE49-F238E27FC236}">
                <a16:creationId xmlns:a16="http://schemas.microsoft.com/office/drawing/2014/main" id="{8D100BE4-AF4B-4C58-943C-A73ACF5CD99F}"/>
              </a:ext>
            </a:extLst>
          </p:cNvPr>
          <p:cNvSpPr txBox="1">
            <a:spLocks/>
          </p:cNvSpPr>
          <p:nvPr/>
        </p:nvSpPr>
        <p:spPr>
          <a:xfrm>
            <a:off x="2121765" y="6176133"/>
            <a:ext cx="7012377" cy="36044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r">
              <a:buFont typeface="Arial"/>
              <a:buNone/>
            </a:pPr>
            <a:r>
              <a:rPr lang="fr-FR" sz="1400" i="1" dirty="0">
                <a:solidFill>
                  <a:srgbClr val="0077D4"/>
                </a:solidFill>
                <a:latin typeface="+mj-lt"/>
                <a:ea typeface="+mj-ea"/>
                <a:cs typeface="+mj-cs"/>
              </a:rPr>
              <a:t>*composition du groupe d'experts hydrogéologues à actualiser</a:t>
            </a:r>
            <a:endParaRPr lang="fr-FR" sz="1600" i="1" dirty="0"/>
          </a:p>
        </p:txBody>
      </p:sp>
    </p:spTree>
    <p:extLst>
      <p:ext uri="{BB962C8B-B14F-4D97-AF65-F5344CB8AC3E}">
        <p14:creationId xmlns:p14="http://schemas.microsoft.com/office/powerpoint/2010/main" val="150664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D06142D5-4788-44DE-B2DD-AEAB44A15D96}"/>
              </a:ext>
            </a:extLst>
          </p:cNvPr>
          <p:cNvGraphicFramePr>
            <a:graphicFrameLocks noGrp="1"/>
          </p:cNvGraphicFramePr>
          <p:nvPr>
            <p:ph idx="1"/>
            <p:extLst>
              <p:ext uri="{D42A27DB-BD31-4B8C-83A1-F6EECF244321}">
                <p14:modId xmlns:p14="http://schemas.microsoft.com/office/powerpoint/2010/main" val="31992159"/>
              </p:ext>
            </p:extLst>
          </p:nvPr>
        </p:nvGraphicFramePr>
        <p:xfrm>
          <a:off x="296334" y="1574799"/>
          <a:ext cx="8677203" cy="4297680"/>
        </p:xfrm>
        <a:graphic>
          <a:graphicData uri="http://schemas.openxmlformats.org/drawingml/2006/table">
            <a:tbl>
              <a:tblPr firstRow="1" bandRow="1">
                <a:tableStyleId>{5C22544A-7EE6-4342-B048-85BDC9FD1C3A}</a:tableStyleId>
              </a:tblPr>
              <a:tblGrid>
                <a:gridCol w="1179322">
                  <a:extLst>
                    <a:ext uri="{9D8B030D-6E8A-4147-A177-3AD203B41FA5}">
                      <a16:colId xmlns:a16="http://schemas.microsoft.com/office/drawing/2014/main" val="768836915"/>
                    </a:ext>
                  </a:extLst>
                </a:gridCol>
                <a:gridCol w="1152128">
                  <a:extLst>
                    <a:ext uri="{9D8B030D-6E8A-4147-A177-3AD203B41FA5}">
                      <a16:colId xmlns:a16="http://schemas.microsoft.com/office/drawing/2014/main" val="1706495356"/>
                    </a:ext>
                  </a:extLst>
                </a:gridCol>
                <a:gridCol w="864096">
                  <a:extLst>
                    <a:ext uri="{9D8B030D-6E8A-4147-A177-3AD203B41FA5}">
                      <a16:colId xmlns:a16="http://schemas.microsoft.com/office/drawing/2014/main" val="733462786"/>
                    </a:ext>
                  </a:extLst>
                </a:gridCol>
                <a:gridCol w="1080120">
                  <a:extLst>
                    <a:ext uri="{9D8B030D-6E8A-4147-A177-3AD203B41FA5}">
                      <a16:colId xmlns:a16="http://schemas.microsoft.com/office/drawing/2014/main" val="1631139695"/>
                    </a:ext>
                  </a:extLst>
                </a:gridCol>
                <a:gridCol w="648072">
                  <a:extLst>
                    <a:ext uri="{9D8B030D-6E8A-4147-A177-3AD203B41FA5}">
                      <a16:colId xmlns:a16="http://schemas.microsoft.com/office/drawing/2014/main" val="2004286678"/>
                    </a:ext>
                  </a:extLst>
                </a:gridCol>
                <a:gridCol w="1885058">
                  <a:extLst>
                    <a:ext uri="{9D8B030D-6E8A-4147-A177-3AD203B41FA5}">
                      <a16:colId xmlns:a16="http://schemas.microsoft.com/office/drawing/2014/main" val="2357563679"/>
                    </a:ext>
                  </a:extLst>
                </a:gridCol>
                <a:gridCol w="1868407">
                  <a:extLst>
                    <a:ext uri="{9D8B030D-6E8A-4147-A177-3AD203B41FA5}">
                      <a16:colId xmlns:a16="http://schemas.microsoft.com/office/drawing/2014/main" val="3203268640"/>
                    </a:ext>
                  </a:extLst>
                </a:gridCol>
              </a:tblGrid>
              <a:tr h="370840">
                <a:tc>
                  <a:txBody>
                    <a:bodyPr/>
                    <a:lstStyle/>
                    <a:p>
                      <a:pPr algn="ctr"/>
                      <a:r>
                        <a:rPr lang="fr-FR" sz="1400" dirty="0">
                          <a:latin typeface="+mj-lt"/>
                        </a:rPr>
                        <a:t>Code BSS</a:t>
                      </a:r>
                    </a:p>
                  </a:txBody>
                  <a:tcPr anchor="ctr"/>
                </a:tc>
                <a:tc>
                  <a:txBody>
                    <a:bodyPr/>
                    <a:lstStyle/>
                    <a:p>
                      <a:pPr algn="ctr"/>
                      <a:r>
                        <a:rPr lang="fr-FR" sz="1400" dirty="0">
                          <a:latin typeface="+mj-lt"/>
                        </a:rPr>
                        <a:t>Lieu-dit</a:t>
                      </a:r>
                    </a:p>
                  </a:txBody>
                  <a:tcPr anchor="ctr"/>
                </a:tc>
                <a:tc>
                  <a:txBody>
                    <a:bodyPr/>
                    <a:lstStyle/>
                    <a:p>
                      <a:pPr algn="ctr"/>
                      <a:r>
                        <a:rPr lang="fr-FR" sz="1400" dirty="0">
                          <a:latin typeface="+mj-lt"/>
                        </a:rPr>
                        <a:t>Etat</a:t>
                      </a:r>
                    </a:p>
                  </a:txBody>
                  <a:tcPr anchor="ctr"/>
                </a:tc>
                <a:tc>
                  <a:txBody>
                    <a:bodyPr/>
                    <a:lstStyle/>
                    <a:p>
                      <a:pPr algn="ctr"/>
                      <a:r>
                        <a:rPr lang="fr-FR" sz="1400" dirty="0">
                          <a:latin typeface="+mj-lt"/>
                        </a:rPr>
                        <a:t>Usage</a:t>
                      </a:r>
                    </a:p>
                  </a:txBody>
                  <a:tcPr anchor="ctr"/>
                </a:tc>
                <a:tc>
                  <a:txBody>
                    <a:bodyPr/>
                    <a:lstStyle/>
                    <a:p>
                      <a:pPr algn="ctr"/>
                      <a:r>
                        <a:rPr lang="fr-FR" sz="1400" dirty="0">
                          <a:latin typeface="+mj-lt"/>
                        </a:rPr>
                        <a:t>Prof.</a:t>
                      </a:r>
                    </a:p>
                  </a:txBody>
                  <a:tcPr anchor="ctr"/>
                </a:tc>
                <a:tc>
                  <a:txBody>
                    <a:bodyPr/>
                    <a:lstStyle/>
                    <a:p>
                      <a:pPr algn="ctr"/>
                      <a:r>
                        <a:rPr lang="fr-FR" sz="1400" dirty="0">
                          <a:latin typeface="+mj-lt"/>
                        </a:rPr>
                        <a:t>UG avant modification</a:t>
                      </a:r>
                    </a:p>
                  </a:txBody>
                  <a:tcPr anchor="ctr"/>
                </a:tc>
                <a:tc>
                  <a:txBody>
                    <a:bodyPr/>
                    <a:lstStyle/>
                    <a:p>
                      <a:pPr algn="ctr"/>
                      <a:r>
                        <a:rPr lang="fr-FR" sz="1400" b="1" dirty="0">
                          <a:latin typeface="+mj-lt"/>
                        </a:rPr>
                        <a:t>UG après modification</a:t>
                      </a:r>
                    </a:p>
                  </a:txBody>
                  <a:tcPr anchor="ctr"/>
                </a:tc>
                <a:extLst>
                  <a:ext uri="{0D108BD9-81ED-4DB2-BD59-A6C34878D82A}">
                    <a16:rowId xmlns:a16="http://schemas.microsoft.com/office/drawing/2014/main" val="2312600107"/>
                  </a:ext>
                </a:extLst>
              </a:tr>
              <a:tr h="370840">
                <a:tc>
                  <a:txBody>
                    <a:bodyPr/>
                    <a:lstStyle/>
                    <a:p>
                      <a:pPr algn="ctr"/>
                      <a:r>
                        <a:rPr lang="fr-FR" sz="1400" dirty="0">
                          <a:latin typeface="+mj-lt"/>
                        </a:rPr>
                        <a:t>BSS001WXJS</a:t>
                      </a:r>
                    </a:p>
                  </a:txBody>
                  <a:tcPr anchor="ctr"/>
                </a:tc>
                <a:tc>
                  <a:txBody>
                    <a:bodyPr/>
                    <a:lstStyle/>
                    <a:p>
                      <a:pPr algn="ctr"/>
                      <a:r>
                        <a:rPr lang="fr-FR" sz="1400" dirty="0">
                          <a:latin typeface="+mj-lt"/>
                        </a:rPr>
                        <a:t>Château </a:t>
                      </a:r>
                      <a:r>
                        <a:rPr lang="fr-FR" sz="1400" dirty="0" err="1">
                          <a:latin typeface="+mj-lt"/>
                        </a:rPr>
                        <a:t>Flaurie</a:t>
                      </a:r>
                      <a:r>
                        <a:rPr lang="fr-FR" sz="1400" dirty="0">
                          <a:latin typeface="+mj-lt"/>
                        </a:rPr>
                        <a:t>-Aude</a:t>
                      </a:r>
                    </a:p>
                  </a:txBody>
                  <a:tcPr anchor="ctr"/>
                </a:tc>
                <a:tc>
                  <a:txBody>
                    <a:bodyPr/>
                    <a:lstStyle/>
                    <a:p>
                      <a:pPr algn="ctr"/>
                      <a:r>
                        <a:rPr lang="fr-FR" sz="1400" dirty="0">
                          <a:latin typeface="+mj-lt"/>
                        </a:rPr>
                        <a:t>Exploité temp.</a:t>
                      </a:r>
                    </a:p>
                  </a:txBody>
                  <a:tcPr anchor="ctr"/>
                </a:tc>
                <a:tc>
                  <a:txBody>
                    <a:bodyPr/>
                    <a:lstStyle/>
                    <a:p>
                      <a:pPr algn="ctr"/>
                      <a:r>
                        <a:rPr lang="fr-FR" sz="1400" dirty="0">
                          <a:latin typeface="+mj-lt"/>
                        </a:rPr>
                        <a:t>Agriculture</a:t>
                      </a:r>
                    </a:p>
                  </a:txBody>
                  <a:tcPr anchor="ctr"/>
                </a:tc>
                <a:tc>
                  <a:txBody>
                    <a:bodyPr/>
                    <a:lstStyle/>
                    <a:p>
                      <a:pPr algn="ctr"/>
                      <a:r>
                        <a:rPr lang="fr-FR" sz="1400" dirty="0">
                          <a:latin typeface="+mj-lt"/>
                        </a:rPr>
                        <a:t>40</a:t>
                      </a:r>
                    </a:p>
                  </a:txBody>
                  <a:tcPr anchor="ctr"/>
                </a:tc>
                <a:tc>
                  <a:txBody>
                    <a:bodyPr/>
                    <a:lstStyle/>
                    <a:p>
                      <a:pPr algn="ctr"/>
                      <a:r>
                        <a:rPr lang="fr-FR" sz="1400" b="1" dirty="0">
                          <a:latin typeface="+mj-lt"/>
                        </a:rPr>
                        <a:t>Oligocène Centre</a:t>
                      </a:r>
                    </a:p>
                    <a:p>
                      <a:pPr algn="ctr"/>
                      <a:r>
                        <a:rPr lang="fr-FR" sz="1400" b="1" dirty="0">
                          <a:latin typeface="+mj-lt"/>
                        </a:rPr>
                        <a:t>à l’équilibre</a:t>
                      </a:r>
                    </a:p>
                  </a:txBody>
                  <a:tcPr anchor="ctr"/>
                </a:tc>
                <a:tc>
                  <a:txBody>
                    <a:bodyPr/>
                    <a:lstStyle/>
                    <a:p>
                      <a:pPr algn="ctr"/>
                      <a:r>
                        <a:rPr lang="fr-FR" sz="1400" b="1" dirty="0">
                          <a:latin typeface="+mj-lt"/>
                        </a:rPr>
                        <a:t>-</a:t>
                      </a:r>
                      <a:br>
                        <a:rPr lang="fr-FR" sz="1400" b="1" dirty="0">
                          <a:latin typeface="+mj-lt"/>
                        </a:rPr>
                      </a:br>
                      <a:r>
                        <a:rPr lang="fr-FR" sz="1400" b="1" dirty="0">
                          <a:latin typeface="+mj-lt"/>
                        </a:rPr>
                        <a:t>(Oligocène Nord sans VMPO)</a:t>
                      </a:r>
                    </a:p>
                    <a:p>
                      <a:pPr algn="ctr"/>
                      <a:endParaRPr lang="fr-FR" sz="1400" b="1" dirty="0">
                        <a:latin typeface="+mj-lt"/>
                      </a:endParaRPr>
                    </a:p>
                  </a:txBody>
                  <a:tcPr anchor="ctr"/>
                </a:tc>
                <a:extLst>
                  <a:ext uri="{0D108BD9-81ED-4DB2-BD59-A6C34878D82A}">
                    <a16:rowId xmlns:a16="http://schemas.microsoft.com/office/drawing/2014/main" val="3636411288"/>
                  </a:ext>
                </a:extLst>
              </a:tr>
              <a:tr h="370840">
                <a:tc>
                  <a:txBody>
                    <a:bodyPr/>
                    <a:lstStyle/>
                    <a:p>
                      <a:pPr algn="ctr"/>
                      <a:r>
                        <a:rPr lang="fr-FR" sz="1400" dirty="0">
                          <a:latin typeface="+mj-lt"/>
                        </a:rPr>
                        <a:t>BSS001WXKM</a:t>
                      </a:r>
                    </a:p>
                  </a:txBody>
                  <a:tcPr anchor="ctr"/>
                </a:tc>
                <a:tc>
                  <a:txBody>
                    <a:bodyPr/>
                    <a:lstStyle/>
                    <a:p>
                      <a:pPr algn="ctr"/>
                      <a:r>
                        <a:rPr lang="fr-FR" sz="1400" dirty="0" err="1">
                          <a:latin typeface="+mj-lt"/>
                        </a:rPr>
                        <a:t>Soulesse</a:t>
                      </a:r>
                      <a:endParaRPr lang="fr-FR" sz="1400" dirty="0">
                        <a:latin typeface="+mj-lt"/>
                      </a:endParaRPr>
                    </a:p>
                  </a:txBody>
                  <a:tcPr anchor="ctr"/>
                </a:tc>
                <a:tc>
                  <a:txBody>
                    <a:bodyPr/>
                    <a:lstStyle/>
                    <a:p>
                      <a:pPr algn="ctr"/>
                      <a:r>
                        <a:rPr lang="fr-FR" sz="1400" dirty="0">
                          <a:latin typeface="+mj-lt"/>
                        </a:rPr>
                        <a:t>Non exploité</a:t>
                      </a:r>
                    </a:p>
                  </a:txBody>
                  <a:tcPr anchor="ctr"/>
                </a:tc>
                <a:tc>
                  <a:txBody>
                    <a:bodyPr/>
                    <a:lstStyle/>
                    <a:p>
                      <a:pPr algn="ctr"/>
                      <a:r>
                        <a:rPr lang="fr-FR" sz="1400" dirty="0">
                          <a:latin typeface="+mj-lt"/>
                        </a:rPr>
                        <a:t>Individuel</a:t>
                      </a:r>
                    </a:p>
                  </a:txBody>
                  <a:tcPr anchor="ctr"/>
                </a:tc>
                <a:tc>
                  <a:txBody>
                    <a:bodyPr/>
                    <a:lstStyle/>
                    <a:p>
                      <a:pPr algn="ctr"/>
                      <a:r>
                        <a:rPr lang="fr-FR" sz="1400" dirty="0">
                          <a:latin typeface="+mj-lt"/>
                        </a:rPr>
                        <a:t>40</a:t>
                      </a:r>
                    </a:p>
                  </a:txBody>
                  <a:tcPr anchor="ctr"/>
                </a:tc>
                <a:tc>
                  <a:txBody>
                    <a:bodyPr/>
                    <a:lstStyle/>
                    <a:p>
                      <a:pPr algn="ctr"/>
                      <a:r>
                        <a:rPr lang="fr-FR" sz="1400" b="1" dirty="0">
                          <a:latin typeface="+mj-lt"/>
                        </a:rPr>
                        <a:t>Oligocène Centre</a:t>
                      </a:r>
                    </a:p>
                    <a:p>
                      <a:pPr algn="ctr"/>
                      <a:r>
                        <a:rPr lang="fr-FR" sz="1400" b="1" dirty="0">
                          <a:latin typeface="+mj-lt"/>
                        </a:rPr>
                        <a:t>à l’équilibre</a:t>
                      </a:r>
                    </a:p>
                  </a:txBody>
                  <a:tcPr anchor="ctr"/>
                </a:tc>
                <a:tc>
                  <a:txBody>
                    <a:bodyPr/>
                    <a:lstStyle/>
                    <a:p>
                      <a:pPr algn="ctr"/>
                      <a:r>
                        <a:rPr lang="fr-FR" sz="1400" b="1" dirty="0">
                          <a:latin typeface="+mj-lt"/>
                        </a:rPr>
                        <a:t>-</a:t>
                      </a:r>
                      <a:br>
                        <a:rPr lang="fr-FR" sz="1400" b="1" dirty="0">
                          <a:latin typeface="+mj-lt"/>
                        </a:rPr>
                      </a:br>
                      <a:r>
                        <a:rPr lang="fr-FR" sz="1400" b="1" dirty="0">
                          <a:latin typeface="+mj-lt"/>
                        </a:rPr>
                        <a:t>(Oligocène Nord sans VMPO)</a:t>
                      </a:r>
                    </a:p>
                    <a:p>
                      <a:pPr algn="ctr"/>
                      <a:endParaRPr lang="fr-FR" sz="1400" b="1" dirty="0">
                        <a:latin typeface="+mj-lt"/>
                      </a:endParaRPr>
                    </a:p>
                  </a:txBody>
                  <a:tcPr anchor="ctr"/>
                </a:tc>
                <a:extLst>
                  <a:ext uri="{0D108BD9-81ED-4DB2-BD59-A6C34878D82A}">
                    <a16:rowId xmlns:a16="http://schemas.microsoft.com/office/drawing/2014/main" val="2748266774"/>
                  </a:ext>
                </a:extLst>
              </a:tr>
              <a:tr h="370840">
                <a:tc>
                  <a:txBody>
                    <a:bodyPr/>
                    <a:lstStyle/>
                    <a:p>
                      <a:pPr algn="ctr"/>
                      <a:r>
                        <a:rPr lang="fr-FR" sz="1400" dirty="0">
                          <a:latin typeface="+mj-lt"/>
                        </a:rPr>
                        <a:t>BSS001WXKN</a:t>
                      </a:r>
                    </a:p>
                  </a:txBody>
                  <a:tcPr anchor="ctr"/>
                </a:tc>
                <a:tc>
                  <a:txBody>
                    <a:bodyPr/>
                    <a:lstStyle/>
                    <a:p>
                      <a:pPr algn="ctr"/>
                      <a:r>
                        <a:rPr lang="fr-FR" sz="1400" dirty="0">
                          <a:latin typeface="+mj-lt"/>
                        </a:rPr>
                        <a:t>Le Vieux Plantier</a:t>
                      </a:r>
                    </a:p>
                  </a:txBody>
                  <a:tcPr anchor="ctr"/>
                </a:tc>
                <a:tc>
                  <a:txBody>
                    <a:bodyPr/>
                    <a:lstStyle/>
                    <a:p>
                      <a:pPr algn="ctr"/>
                      <a:r>
                        <a:rPr lang="fr-FR" sz="1400" dirty="0">
                          <a:latin typeface="+mj-lt"/>
                        </a:rPr>
                        <a:t>Exploité</a:t>
                      </a:r>
                    </a:p>
                  </a:txBody>
                  <a:tcPr anchor="ctr"/>
                </a:tc>
                <a:tc>
                  <a:txBody>
                    <a:bodyPr/>
                    <a:lstStyle/>
                    <a:p>
                      <a:pPr algn="ctr"/>
                      <a:r>
                        <a:rPr kumimoji="0" lang="fr-FR" sz="1400" b="0" i="0" u="none" strike="noStrike" kern="1200" cap="none" spc="0" normalizeH="0" baseline="0" noProof="0">
                          <a:ln>
                            <a:noFill/>
                          </a:ln>
                          <a:solidFill>
                            <a:prstClr val="black"/>
                          </a:solidFill>
                          <a:effectLst/>
                          <a:uLnTx/>
                          <a:uFillTx/>
                          <a:latin typeface="+mj-lt"/>
                          <a:ea typeface="+mn-ea"/>
                          <a:cs typeface="+mn-cs"/>
                        </a:rPr>
                        <a:t>Individuel</a:t>
                      </a:r>
                      <a:endParaRPr lang="fr-FR" sz="1400" dirty="0">
                        <a:latin typeface="+mj-lt"/>
                      </a:endParaRPr>
                    </a:p>
                  </a:txBody>
                  <a:tcPr anchor="ctr"/>
                </a:tc>
                <a:tc>
                  <a:txBody>
                    <a:bodyPr/>
                    <a:lstStyle/>
                    <a:p>
                      <a:pPr algn="ctr"/>
                      <a:r>
                        <a:rPr lang="fr-FR" sz="1400" dirty="0">
                          <a:latin typeface="+mj-lt"/>
                        </a:rPr>
                        <a:t>16</a:t>
                      </a:r>
                    </a:p>
                  </a:txBody>
                  <a:tcPr anchor="ctr"/>
                </a:tc>
                <a:tc>
                  <a:txBody>
                    <a:bodyPr/>
                    <a:lstStyle/>
                    <a:p>
                      <a:pPr algn="ctr"/>
                      <a:r>
                        <a:rPr lang="fr-FR" sz="1400" dirty="0">
                          <a:latin typeface="+mj-lt"/>
                        </a:rPr>
                        <a:t>-</a:t>
                      </a:r>
                    </a:p>
                    <a:p>
                      <a:pPr algn="ctr"/>
                      <a:r>
                        <a:rPr lang="fr-FR" sz="1400" dirty="0">
                          <a:latin typeface="+mj-lt"/>
                        </a:rPr>
                        <a:t>(Ressource superficielle)</a:t>
                      </a:r>
                    </a:p>
                    <a:p>
                      <a:pPr algn="ctr"/>
                      <a:endParaRPr lang="fr-FR" sz="1400" dirty="0">
                        <a:latin typeface="+mj-lt"/>
                      </a:endParaRP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b="1" dirty="0">
                          <a:latin typeface="+mj-lt"/>
                        </a:rPr>
                        <a:t>- </a:t>
                      </a:r>
                    </a:p>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b="1" dirty="0">
                          <a:latin typeface="+mj-lt"/>
                        </a:rPr>
                        <a:t>(Ressource superficielle)</a:t>
                      </a:r>
                    </a:p>
                    <a:p>
                      <a:pPr marL="0" marR="0" lvl="0" indent="0" algn="ctr" defTabSz="342900" rtl="0" eaLnBrk="1" fontAlgn="auto" latinLnBrk="0" hangingPunct="1">
                        <a:lnSpc>
                          <a:spcPct val="100000"/>
                        </a:lnSpc>
                        <a:spcBef>
                          <a:spcPts val="0"/>
                        </a:spcBef>
                        <a:spcAft>
                          <a:spcPts val="0"/>
                        </a:spcAft>
                        <a:buClrTx/>
                        <a:buSzTx/>
                        <a:buFontTx/>
                        <a:buNone/>
                        <a:tabLst/>
                        <a:defRPr/>
                      </a:pPr>
                      <a:endParaRPr lang="fr-FR" sz="1400" b="1" dirty="0">
                        <a:latin typeface="+mj-lt"/>
                      </a:endParaRPr>
                    </a:p>
                  </a:txBody>
                  <a:tcPr anchor="ctr"/>
                </a:tc>
                <a:extLst>
                  <a:ext uri="{0D108BD9-81ED-4DB2-BD59-A6C34878D82A}">
                    <a16:rowId xmlns:a16="http://schemas.microsoft.com/office/drawing/2014/main" val="1149791023"/>
                  </a:ext>
                </a:extLst>
              </a:tr>
              <a:tr h="370840">
                <a:tc>
                  <a:txBody>
                    <a:bodyPr/>
                    <a:lstStyle/>
                    <a:p>
                      <a:pPr algn="ctr"/>
                      <a:r>
                        <a:rPr lang="fr-FR" sz="1400" dirty="0">
                          <a:latin typeface="+mj-lt"/>
                        </a:rPr>
                        <a:t>BSS001WXKP</a:t>
                      </a:r>
                    </a:p>
                  </a:txBody>
                  <a:tcPr anchor="ctr"/>
                </a:tc>
                <a:tc>
                  <a:txBody>
                    <a:bodyPr/>
                    <a:lstStyle/>
                    <a:p>
                      <a:pPr algn="ctr"/>
                      <a:r>
                        <a:rPr lang="fr-FR" sz="1400" kern="1200" dirty="0">
                          <a:solidFill>
                            <a:schemeClr val="dk1"/>
                          </a:solidFill>
                          <a:latin typeface="+mn-lt"/>
                          <a:ea typeface="+mn-ea"/>
                          <a:cs typeface="+mn-cs"/>
                        </a:rPr>
                        <a:t>Le Vieux Plantier</a:t>
                      </a:r>
                    </a:p>
                  </a:txBody>
                  <a:tcPr anchor="ctr"/>
                </a:tc>
                <a:tc>
                  <a:txBody>
                    <a:bodyPr/>
                    <a:lstStyle/>
                    <a:p>
                      <a:pPr algn="ctr"/>
                      <a:r>
                        <a:rPr lang="fr-FR" sz="1400" dirty="0">
                          <a:latin typeface="+mj-lt"/>
                        </a:rPr>
                        <a:t>?</a:t>
                      </a:r>
                    </a:p>
                  </a:txBody>
                  <a:tcPr anchor="ctr"/>
                </a:tc>
                <a:tc>
                  <a:txBody>
                    <a:bodyPr/>
                    <a:lstStyle/>
                    <a:p>
                      <a:pPr algn="ctr"/>
                      <a:r>
                        <a:rPr kumimoji="0" lang="fr-FR" sz="1400" b="0" i="0" u="none" strike="noStrike" kern="1200" cap="none" spc="0" normalizeH="0" baseline="0" noProof="0" dirty="0">
                          <a:ln>
                            <a:noFill/>
                          </a:ln>
                          <a:solidFill>
                            <a:prstClr val="black"/>
                          </a:solidFill>
                          <a:effectLst/>
                          <a:uLnTx/>
                          <a:uFillTx/>
                          <a:latin typeface="+mj-lt"/>
                          <a:ea typeface="+mn-ea"/>
                          <a:cs typeface="+mn-cs"/>
                        </a:rPr>
                        <a:t>Individuel</a:t>
                      </a:r>
                      <a:endParaRPr lang="fr-FR" sz="1400" dirty="0">
                        <a:latin typeface="+mj-lt"/>
                      </a:endParaRPr>
                    </a:p>
                  </a:txBody>
                  <a:tcPr anchor="ctr"/>
                </a:tc>
                <a:tc>
                  <a:txBody>
                    <a:bodyPr/>
                    <a:lstStyle/>
                    <a:p>
                      <a:pPr algn="ctr"/>
                      <a:r>
                        <a:rPr lang="fr-FR" sz="1400" dirty="0">
                          <a:latin typeface="+mj-lt"/>
                        </a:rPr>
                        <a:t>16</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dirty="0">
                          <a:latin typeface="+mj-lt"/>
                        </a:rPr>
                        <a:t>-</a:t>
                      </a:r>
                    </a:p>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dirty="0">
                          <a:latin typeface="+mj-lt"/>
                        </a:rPr>
                        <a:t>(Ressource superficielle)</a:t>
                      </a:r>
                    </a:p>
                    <a:p>
                      <a:pPr algn="ctr"/>
                      <a:endParaRPr lang="fr-FR" sz="1400" dirty="0">
                        <a:latin typeface="+mj-lt"/>
                      </a:endParaRP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b="1" dirty="0">
                          <a:latin typeface="+mj-lt"/>
                        </a:rPr>
                        <a:t>- </a:t>
                      </a:r>
                    </a:p>
                    <a:p>
                      <a:pPr marL="0" marR="0" lvl="0" indent="0" algn="ctr" defTabSz="342900" rtl="0" eaLnBrk="1" fontAlgn="auto" latinLnBrk="0" hangingPunct="1">
                        <a:lnSpc>
                          <a:spcPct val="100000"/>
                        </a:lnSpc>
                        <a:spcBef>
                          <a:spcPts val="0"/>
                        </a:spcBef>
                        <a:spcAft>
                          <a:spcPts val="0"/>
                        </a:spcAft>
                        <a:buClrTx/>
                        <a:buSzTx/>
                        <a:buFontTx/>
                        <a:buNone/>
                        <a:tabLst/>
                        <a:defRPr/>
                      </a:pPr>
                      <a:r>
                        <a:rPr lang="fr-FR" sz="1400" b="1" dirty="0">
                          <a:latin typeface="+mj-lt"/>
                        </a:rPr>
                        <a:t>(Ressource superficielle)</a:t>
                      </a:r>
                    </a:p>
                    <a:p>
                      <a:pPr algn="ctr"/>
                      <a:endParaRPr lang="fr-FR" sz="1400" b="1" dirty="0">
                        <a:latin typeface="+mj-lt"/>
                      </a:endParaRPr>
                    </a:p>
                  </a:txBody>
                  <a:tcPr anchor="ctr"/>
                </a:tc>
                <a:extLst>
                  <a:ext uri="{0D108BD9-81ED-4DB2-BD59-A6C34878D82A}">
                    <a16:rowId xmlns:a16="http://schemas.microsoft.com/office/drawing/2014/main" val="2726238769"/>
                  </a:ext>
                </a:extLst>
              </a:tr>
            </a:tbl>
          </a:graphicData>
        </a:graphic>
      </p:graphicFrame>
      <p:sp>
        <p:nvSpPr>
          <p:cNvPr id="3" name="Espace réservé du numéro de diapositive 2">
            <a:extLst>
              <a:ext uri="{FF2B5EF4-FFF2-40B4-BE49-F238E27FC236}">
                <a16:creationId xmlns:a16="http://schemas.microsoft.com/office/drawing/2014/main" id="{E40398A5-4E76-4265-9BDC-779B62F16D7D}"/>
              </a:ext>
            </a:extLst>
          </p:cNvPr>
          <p:cNvSpPr>
            <a:spLocks noGrp="1"/>
          </p:cNvSpPr>
          <p:nvPr>
            <p:ph type="sldNum" sz="quarter" idx="12"/>
          </p:nvPr>
        </p:nvSpPr>
        <p:spPr/>
        <p:txBody>
          <a:bodyPr/>
          <a:lstStyle/>
          <a:p>
            <a:fld id="{7CF807EE-CD1D-4590-8BC8-3307D96355C9}" type="slidenum">
              <a:rPr lang="fr-FR" smtClean="0"/>
              <a:pPr/>
              <a:t>8</a:t>
            </a:fld>
            <a:endParaRPr lang="fr-FR" dirty="0"/>
          </a:p>
        </p:txBody>
      </p:sp>
      <p:sp>
        <p:nvSpPr>
          <p:cNvPr id="4" name="Titre 3">
            <a:extLst>
              <a:ext uri="{FF2B5EF4-FFF2-40B4-BE49-F238E27FC236}">
                <a16:creationId xmlns:a16="http://schemas.microsoft.com/office/drawing/2014/main" id="{21A71A38-C02F-47BE-8A1A-6DB017C27B22}"/>
              </a:ext>
            </a:extLst>
          </p:cNvPr>
          <p:cNvSpPr>
            <a:spLocks noGrp="1"/>
          </p:cNvSpPr>
          <p:nvPr>
            <p:ph type="title"/>
          </p:nvPr>
        </p:nvSpPr>
        <p:spPr/>
        <p:txBody>
          <a:bodyPr>
            <a:normAutofit/>
          </a:bodyPr>
          <a:lstStyle/>
          <a:p>
            <a:pPr algn="ctr"/>
            <a:r>
              <a:rPr lang="fr-FR" sz="2400" dirty="0"/>
              <a:t>Implication pour les forages recensés</a:t>
            </a:r>
          </a:p>
        </p:txBody>
      </p:sp>
    </p:spTree>
    <p:extLst>
      <p:ext uri="{BB962C8B-B14F-4D97-AF65-F5344CB8AC3E}">
        <p14:creationId xmlns:p14="http://schemas.microsoft.com/office/powerpoint/2010/main" val="3917785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normAutofit/>
          </a:bodyPr>
          <a:lstStyle/>
          <a:p>
            <a:pPr>
              <a:spcBef>
                <a:spcPts val="600"/>
              </a:spcBef>
            </a:pPr>
            <a:r>
              <a:rPr lang="fr-FR" sz="3200" dirty="0">
                <a:solidFill>
                  <a:srgbClr val="0077D4"/>
                </a:solidFill>
              </a:rPr>
              <a:t>D3 VMPO</a:t>
            </a:r>
            <a:br>
              <a:rPr lang="fr-FR" sz="3200" dirty="0">
                <a:solidFill>
                  <a:srgbClr val="0077D4"/>
                </a:solidFill>
              </a:rPr>
            </a:br>
            <a:r>
              <a:rPr lang="fr-FR" sz="3200" dirty="0">
                <a:solidFill>
                  <a:srgbClr val="0077D4"/>
                </a:solidFill>
              </a:rPr>
              <a:t>Modification du SAGE</a:t>
            </a:r>
            <a:br>
              <a:rPr lang="fr-FR" sz="3200" dirty="0">
                <a:solidFill>
                  <a:srgbClr val="0077D4"/>
                </a:solidFill>
              </a:rPr>
            </a:br>
            <a:r>
              <a:rPr lang="fr-FR" sz="3200" dirty="0">
                <a:solidFill>
                  <a:srgbClr val="0077D4"/>
                </a:solidFill>
              </a:rPr>
              <a:t>Révision des VMPO</a:t>
            </a:r>
            <a:br>
              <a:rPr lang="fr-FR" sz="3200" dirty="0">
                <a:solidFill>
                  <a:srgbClr val="0077D4"/>
                </a:solidFill>
              </a:rPr>
            </a:br>
            <a:r>
              <a:rPr lang="fr-FR" sz="3200" dirty="0">
                <a:solidFill>
                  <a:srgbClr val="0077D4"/>
                </a:solidFill>
              </a:rPr>
              <a:t>pour les zones "nord" et "littoral"</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3793483151"/>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422" y="3518071"/>
            <a:ext cx="8612777" cy="1275019"/>
          </a:xfrm>
        </p:spPr>
        <p:txBody>
          <a:bodyPr>
            <a:noAutofit/>
          </a:bodyPr>
          <a:lstStyle/>
          <a:p>
            <a:pPr marL="0" indent="0">
              <a:buNone/>
            </a:pPr>
            <a:r>
              <a:rPr lang="fr-FR" dirty="0"/>
              <a:t>Les valeurs des VMPO sont arrêtées après :</a:t>
            </a:r>
          </a:p>
          <a:p>
            <a:pPr lvl="0"/>
            <a:r>
              <a:rPr lang="fr-FR" dirty="0"/>
              <a:t>simulation d’un scénario de prélèvement (compte tenu de la dynamique des nappes captives, le scénario doit préciser non seulement les débits prélevés mais aussi, et avec précision, la localisation des prélèvements) ;</a:t>
            </a:r>
          </a:p>
          <a:p>
            <a:pPr lvl="0"/>
            <a:r>
              <a:rPr lang="fr-FR" dirty="0"/>
              <a:t>examen des variations de réserve induites ;</a:t>
            </a:r>
          </a:p>
          <a:p>
            <a:pPr lvl="0"/>
            <a:r>
              <a:rPr lang="fr-FR" dirty="0"/>
              <a:t>jugement à dire d’expert (groupe d'experts hydrogéologues auprès de la CLE*) de l'acceptabilité de ces variations.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10</a:t>
            </a:fld>
            <a:endParaRPr lang="fr-FR" dirty="0"/>
          </a:p>
        </p:txBody>
      </p:sp>
      <p:sp>
        <p:nvSpPr>
          <p:cNvPr id="4" name="Titre 3"/>
          <p:cNvSpPr>
            <a:spLocks noGrp="1"/>
          </p:cNvSpPr>
          <p:nvPr>
            <p:ph type="title"/>
          </p:nvPr>
        </p:nvSpPr>
        <p:spPr/>
        <p:txBody>
          <a:bodyPr>
            <a:normAutofit/>
          </a:bodyPr>
          <a:lstStyle/>
          <a:p>
            <a:pPr algn="ctr"/>
            <a:r>
              <a:rPr lang="fr-FR" sz="2400" dirty="0"/>
              <a:t>Caractère révisable des VMPO</a:t>
            </a:r>
            <a:br>
              <a:rPr lang="fr-FR" sz="2400" dirty="0"/>
            </a:br>
            <a:r>
              <a:rPr lang="fr-FR" sz="2400" dirty="0"/>
              <a:t>Modalités de fixation</a:t>
            </a:r>
          </a:p>
        </p:txBody>
      </p:sp>
      <p:pic>
        <p:nvPicPr>
          <p:cNvPr id="8" name="Image 7">
            <a:extLst>
              <a:ext uri="{FF2B5EF4-FFF2-40B4-BE49-F238E27FC236}">
                <a16:creationId xmlns:a16="http://schemas.microsoft.com/office/drawing/2014/main" id="{8692AD51-8CD7-47D6-9CC7-5517A5462356}"/>
              </a:ext>
            </a:extLst>
          </p:cNvPr>
          <p:cNvPicPr>
            <a:picLocks noChangeAspect="1"/>
          </p:cNvPicPr>
          <p:nvPr/>
        </p:nvPicPr>
        <p:blipFill>
          <a:blip r:embed="rId2"/>
          <a:stretch>
            <a:fillRect/>
          </a:stretch>
        </p:blipFill>
        <p:spPr>
          <a:xfrm>
            <a:off x="348342" y="1510967"/>
            <a:ext cx="8490857" cy="1718861"/>
          </a:xfrm>
          <a:prstGeom prst="rect">
            <a:avLst/>
          </a:prstGeom>
          <a:ln w="38100">
            <a:solidFill>
              <a:schemeClr val="accent6">
                <a:lumMod val="75000"/>
              </a:schemeClr>
            </a:solidFill>
          </a:ln>
        </p:spPr>
      </p:pic>
      <p:sp>
        <p:nvSpPr>
          <p:cNvPr id="11" name="Espace réservé du contenu 1">
            <a:extLst>
              <a:ext uri="{FF2B5EF4-FFF2-40B4-BE49-F238E27FC236}">
                <a16:creationId xmlns:a16="http://schemas.microsoft.com/office/drawing/2014/main" id="{CE395E93-E697-4274-975E-3CDB590CF3BB}"/>
              </a:ext>
            </a:extLst>
          </p:cNvPr>
          <p:cNvSpPr txBox="1">
            <a:spLocks/>
          </p:cNvSpPr>
          <p:nvPr/>
        </p:nvSpPr>
        <p:spPr>
          <a:xfrm rot="1033973">
            <a:off x="5805567" y="2369578"/>
            <a:ext cx="2998797" cy="395639"/>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page 11 du PAGD (tome 2)</a:t>
            </a:r>
          </a:p>
        </p:txBody>
      </p:sp>
      <p:sp>
        <p:nvSpPr>
          <p:cNvPr id="7" name="Espace réservé du contenu 1">
            <a:extLst>
              <a:ext uri="{FF2B5EF4-FFF2-40B4-BE49-F238E27FC236}">
                <a16:creationId xmlns:a16="http://schemas.microsoft.com/office/drawing/2014/main" id="{BCC197F6-B0F2-4A9C-A11D-9F8B3016999A}"/>
              </a:ext>
            </a:extLst>
          </p:cNvPr>
          <p:cNvSpPr txBox="1">
            <a:spLocks/>
          </p:cNvSpPr>
          <p:nvPr/>
        </p:nvSpPr>
        <p:spPr>
          <a:xfrm>
            <a:off x="2121765" y="6176133"/>
            <a:ext cx="7012377" cy="36044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r">
              <a:buFont typeface="Arial"/>
              <a:buNone/>
            </a:pPr>
            <a:r>
              <a:rPr lang="fr-FR" sz="1400" i="1" dirty="0"/>
              <a:t>*composition du groupe d'experts hydrogéologues à actualiser</a:t>
            </a:r>
          </a:p>
        </p:txBody>
      </p:sp>
    </p:spTree>
    <p:extLst>
      <p:ext uri="{BB962C8B-B14F-4D97-AF65-F5344CB8AC3E}">
        <p14:creationId xmlns:p14="http://schemas.microsoft.com/office/powerpoint/2010/main" val="31818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764632" cy="3793065"/>
          </a:xfrm>
        </p:spPr>
        <p:txBody>
          <a:bodyPr>
            <a:noAutofit/>
          </a:bodyPr>
          <a:lstStyle/>
          <a:p>
            <a:pPr marL="0" indent="0">
              <a:spcBef>
                <a:spcPts val="2400"/>
              </a:spcBef>
              <a:buNone/>
            </a:pPr>
            <a:r>
              <a:rPr lang="fr-FR" sz="2400" dirty="0"/>
              <a:t>Révision VMPO :</a:t>
            </a:r>
          </a:p>
          <a:p>
            <a:pPr>
              <a:spcBef>
                <a:spcPts val="1200"/>
              </a:spcBef>
              <a:buClr>
                <a:schemeClr val="accent6">
                  <a:lumMod val="75000"/>
                </a:schemeClr>
              </a:buClr>
            </a:pPr>
            <a:r>
              <a:rPr lang="fr-FR" sz="2400" dirty="0"/>
              <a:t>construction de scénarios (climat, prélèvements) </a:t>
            </a:r>
          </a:p>
          <a:p>
            <a:pPr>
              <a:spcBef>
                <a:spcPts val="1200"/>
              </a:spcBef>
              <a:buClr>
                <a:schemeClr val="accent6">
                  <a:lumMod val="75000"/>
                </a:schemeClr>
              </a:buClr>
            </a:pPr>
            <a:r>
              <a:rPr lang="fr-FR" sz="2400" dirty="0"/>
              <a:t>simulations des scénarios dans le modèle BRGM</a:t>
            </a:r>
          </a:p>
          <a:p>
            <a:pPr>
              <a:spcBef>
                <a:spcPts val="1200"/>
              </a:spcBef>
              <a:buClr>
                <a:schemeClr val="accent6">
                  <a:lumMod val="75000"/>
                </a:schemeClr>
              </a:buClr>
            </a:pPr>
            <a:r>
              <a:rPr lang="fr-FR" sz="2400" dirty="0"/>
              <a:t>examen résultats par groupe d'experts hydrogéologues</a:t>
            </a:r>
          </a:p>
          <a:p>
            <a:pPr>
              <a:spcBef>
                <a:spcPts val="1200"/>
              </a:spcBef>
              <a:buClr>
                <a:schemeClr val="accent6">
                  <a:lumMod val="75000"/>
                </a:schemeClr>
              </a:buClr>
            </a:pPr>
            <a:r>
              <a:rPr lang="fr-FR" sz="2400" dirty="0"/>
              <a:t>propositions à la CLE pour décision</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11</a:t>
            </a:fld>
            <a:endParaRPr lang="fr-FR" dirty="0"/>
          </a:p>
        </p:txBody>
      </p:sp>
      <p:sp>
        <p:nvSpPr>
          <p:cNvPr id="4" name="Titre 3"/>
          <p:cNvSpPr>
            <a:spLocks noGrp="1"/>
          </p:cNvSpPr>
          <p:nvPr>
            <p:ph type="title"/>
          </p:nvPr>
        </p:nvSpPr>
        <p:spPr/>
        <p:txBody>
          <a:bodyPr>
            <a:normAutofit/>
          </a:bodyPr>
          <a:lstStyle/>
          <a:p>
            <a:pPr algn="ctr"/>
            <a:r>
              <a:rPr lang="fr-FR" sz="2800" dirty="0"/>
              <a:t>Méthodologie</a:t>
            </a:r>
          </a:p>
        </p:txBody>
      </p:sp>
      <p:sp>
        <p:nvSpPr>
          <p:cNvPr id="10" name="ZoneTexte 9">
            <a:extLst>
              <a:ext uri="{FF2B5EF4-FFF2-40B4-BE49-F238E27FC236}">
                <a16:creationId xmlns:a16="http://schemas.microsoft.com/office/drawing/2014/main" id="{293B53D8-8833-4753-AA2C-D6D4665ED73A}"/>
              </a:ext>
            </a:extLst>
          </p:cNvPr>
          <p:cNvSpPr txBox="1"/>
          <p:nvPr/>
        </p:nvSpPr>
        <p:spPr>
          <a:xfrm>
            <a:off x="8231165" y="2564904"/>
            <a:ext cx="894101" cy="1508105"/>
          </a:xfrm>
          <a:prstGeom prst="rect">
            <a:avLst/>
          </a:prstGeom>
          <a:noFill/>
        </p:spPr>
        <p:txBody>
          <a:bodyPr wrap="square" rtlCol="0">
            <a:spAutoFit/>
          </a:bodyPr>
          <a:lstStyle/>
          <a:p>
            <a:r>
              <a:rPr lang="fr-FR" sz="2400" dirty="0">
                <a:solidFill>
                  <a:schemeClr val="accent6">
                    <a:lumMod val="75000"/>
                  </a:schemeClr>
                </a:solidFill>
              </a:rPr>
              <a:t>2020</a:t>
            </a:r>
          </a:p>
          <a:p>
            <a:pPr>
              <a:spcBef>
                <a:spcPts val="1200"/>
              </a:spcBef>
            </a:pPr>
            <a:r>
              <a:rPr lang="fr-FR" sz="2400" dirty="0">
                <a:solidFill>
                  <a:schemeClr val="accent6">
                    <a:lumMod val="75000"/>
                  </a:schemeClr>
                </a:solidFill>
              </a:rPr>
              <a:t>2020</a:t>
            </a:r>
          </a:p>
          <a:p>
            <a:pPr>
              <a:spcBef>
                <a:spcPts val="1200"/>
              </a:spcBef>
            </a:pPr>
            <a:r>
              <a:rPr lang="fr-FR" sz="2400" dirty="0">
                <a:solidFill>
                  <a:schemeClr val="accent6">
                    <a:lumMod val="75000"/>
                  </a:schemeClr>
                </a:solidFill>
              </a:rPr>
              <a:t>2020</a:t>
            </a:r>
          </a:p>
        </p:txBody>
      </p:sp>
      <p:sp>
        <p:nvSpPr>
          <p:cNvPr id="11" name="ZoneTexte 10">
            <a:extLst>
              <a:ext uri="{FF2B5EF4-FFF2-40B4-BE49-F238E27FC236}">
                <a16:creationId xmlns:a16="http://schemas.microsoft.com/office/drawing/2014/main" id="{5752234A-CA3C-4ACC-8018-F4E4F8BF3C11}"/>
              </a:ext>
            </a:extLst>
          </p:cNvPr>
          <p:cNvSpPr txBox="1"/>
          <p:nvPr/>
        </p:nvSpPr>
        <p:spPr>
          <a:xfrm>
            <a:off x="7620400" y="2015856"/>
            <a:ext cx="1368152" cy="461665"/>
          </a:xfrm>
          <a:prstGeom prst="rect">
            <a:avLst/>
          </a:prstGeom>
          <a:noFill/>
        </p:spPr>
        <p:txBody>
          <a:bodyPr wrap="square" rtlCol="0">
            <a:spAutoFit/>
          </a:bodyPr>
          <a:lstStyle/>
          <a:p>
            <a:pPr algn="just"/>
            <a:r>
              <a:rPr lang="fr-FR" sz="2400" dirty="0">
                <a:solidFill>
                  <a:schemeClr val="accent6">
                    <a:lumMod val="75000"/>
                  </a:schemeClr>
                </a:solidFill>
              </a:rPr>
              <a:t>en cours</a:t>
            </a:r>
          </a:p>
        </p:txBody>
      </p:sp>
    </p:spTree>
    <p:extLst>
      <p:ext uri="{BB962C8B-B14F-4D97-AF65-F5344CB8AC3E}">
        <p14:creationId xmlns:p14="http://schemas.microsoft.com/office/powerpoint/2010/main" val="19426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901FC2D-592B-4FC2-8DEF-DDE046D64E08}"/>
              </a:ext>
            </a:extLst>
          </p:cNvPr>
          <p:cNvPicPr>
            <a:picLocks noChangeAspect="1"/>
          </p:cNvPicPr>
          <p:nvPr/>
        </p:nvPicPr>
        <p:blipFill rotWithShape="1">
          <a:blip r:embed="rId2"/>
          <a:srcRect t="6627"/>
          <a:stretch/>
        </p:blipFill>
        <p:spPr>
          <a:xfrm>
            <a:off x="832980" y="1417638"/>
            <a:ext cx="8094996" cy="4941741"/>
          </a:xfrm>
          <a:prstGeom prst="rect">
            <a:avLst/>
          </a:prstGeom>
        </p:spPr>
      </p:pic>
      <p:sp>
        <p:nvSpPr>
          <p:cNvPr id="2" name="Espace réservé du contenu 1"/>
          <p:cNvSpPr>
            <a:spLocks noGrp="1"/>
          </p:cNvSpPr>
          <p:nvPr>
            <p:ph idx="1"/>
          </p:nvPr>
        </p:nvSpPr>
        <p:spPr>
          <a:xfrm>
            <a:off x="4197531" y="5154769"/>
            <a:ext cx="4730445" cy="871562"/>
          </a:xfrm>
          <a:solidFill>
            <a:srgbClr val="FFC000"/>
          </a:solidFill>
        </p:spPr>
        <p:txBody>
          <a:bodyPr>
            <a:noAutofit/>
          </a:bodyPr>
          <a:lstStyle/>
          <a:p>
            <a:pPr marL="0" indent="0">
              <a:buNone/>
            </a:pPr>
            <a:r>
              <a:rPr lang="fr-FR" dirty="0"/>
              <a:t>Proposition : compte tenu des liens étroits entre cette UG et l'Eocène centre, pas de modification du classement déficitaire</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12</a:t>
            </a:fld>
            <a:endParaRPr lang="fr-FR" dirty="0"/>
          </a:p>
        </p:txBody>
      </p:sp>
      <p:sp>
        <p:nvSpPr>
          <p:cNvPr id="4" name="Titre 3"/>
          <p:cNvSpPr>
            <a:spLocks noGrp="1"/>
          </p:cNvSpPr>
          <p:nvPr>
            <p:ph type="title"/>
          </p:nvPr>
        </p:nvSpPr>
        <p:spPr/>
        <p:txBody>
          <a:bodyPr>
            <a:noAutofit/>
          </a:bodyPr>
          <a:lstStyle/>
          <a:p>
            <a:pPr algn="ctr"/>
            <a:r>
              <a:rPr lang="fr-FR" sz="2400" dirty="0"/>
              <a:t>Unités de gestion cibles de la révision</a:t>
            </a:r>
            <a:br>
              <a:rPr lang="fr-FR" sz="2400" dirty="0"/>
            </a:br>
            <a:r>
              <a:rPr lang="fr-FR" sz="2400" dirty="0"/>
              <a:t>UG Campano-Maastrichtien centre</a:t>
            </a:r>
          </a:p>
        </p:txBody>
      </p:sp>
    </p:spTree>
    <p:extLst>
      <p:ext uri="{BB962C8B-B14F-4D97-AF65-F5344CB8AC3E}">
        <p14:creationId xmlns:p14="http://schemas.microsoft.com/office/powerpoint/2010/main" val="240396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E23C211-5EEA-4D0D-9B52-5AF628749884}"/>
              </a:ext>
            </a:extLst>
          </p:cNvPr>
          <p:cNvPicPr>
            <a:picLocks noChangeAspect="1"/>
          </p:cNvPicPr>
          <p:nvPr/>
        </p:nvPicPr>
        <p:blipFill rotWithShape="1">
          <a:blip r:embed="rId2"/>
          <a:srcRect t="7084"/>
          <a:stretch/>
        </p:blipFill>
        <p:spPr>
          <a:xfrm>
            <a:off x="798119" y="1417638"/>
            <a:ext cx="8129857" cy="4938712"/>
          </a:xfrm>
          <a:prstGeom prst="rect">
            <a:avLst/>
          </a:prstGeom>
        </p:spPr>
      </p:pic>
      <p:sp>
        <p:nvSpPr>
          <p:cNvPr id="2" name="Espace réservé du contenu 1"/>
          <p:cNvSpPr>
            <a:spLocks noGrp="1"/>
          </p:cNvSpPr>
          <p:nvPr>
            <p:ph idx="1"/>
          </p:nvPr>
        </p:nvSpPr>
        <p:spPr>
          <a:xfrm>
            <a:off x="4197531" y="5154769"/>
            <a:ext cx="4730445" cy="871562"/>
          </a:xfrm>
          <a:solidFill>
            <a:srgbClr val="FFC000"/>
          </a:solidFill>
        </p:spPr>
        <p:txBody>
          <a:bodyPr>
            <a:noAutofit/>
          </a:bodyPr>
          <a:lstStyle/>
          <a:p>
            <a:pPr marL="0" indent="0">
              <a:buNone/>
            </a:pPr>
            <a:r>
              <a:rPr lang="fr-FR" dirty="0"/>
              <a:t>Proposition : compte tenu de l'existence de la ZAR, attendre précisions devenir des eaux du CC des Landes du Médoc</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13</a:t>
            </a:fld>
            <a:endParaRPr lang="fr-FR" dirty="0"/>
          </a:p>
        </p:txBody>
      </p:sp>
      <p:sp>
        <p:nvSpPr>
          <p:cNvPr id="4" name="Titre 3"/>
          <p:cNvSpPr>
            <a:spLocks noGrp="1"/>
          </p:cNvSpPr>
          <p:nvPr>
            <p:ph type="title"/>
          </p:nvPr>
        </p:nvSpPr>
        <p:spPr/>
        <p:txBody>
          <a:bodyPr>
            <a:noAutofit/>
          </a:bodyPr>
          <a:lstStyle/>
          <a:p>
            <a:pPr algn="ctr"/>
            <a:r>
              <a:rPr lang="fr-FR" sz="2400" dirty="0"/>
              <a:t>Unités de gestion cibles de la révision</a:t>
            </a:r>
            <a:br>
              <a:rPr lang="fr-FR" sz="2400" dirty="0"/>
            </a:br>
            <a:r>
              <a:rPr lang="fr-FR" sz="2400" dirty="0"/>
              <a:t>UG Oligocène centre</a:t>
            </a:r>
          </a:p>
        </p:txBody>
      </p:sp>
    </p:spTree>
    <p:extLst>
      <p:ext uri="{BB962C8B-B14F-4D97-AF65-F5344CB8AC3E}">
        <p14:creationId xmlns:p14="http://schemas.microsoft.com/office/powerpoint/2010/main" val="33016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69E00E3-DEE3-4217-B4F6-3EC050798811}" type="slidenum">
              <a:rPr lang="fr-FR" smtClean="0"/>
              <a:t>14</a:t>
            </a:fld>
            <a:endParaRPr lang="fr-FR" dirty="0"/>
          </a:p>
        </p:txBody>
      </p:sp>
      <p:pic>
        <p:nvPicPr>
          <p:cNvPr id="2" name="Image 1">
            <a:extLst>
              <a:ext uri="{FF2B5EF4-FFF2-40B4-BE49-F238E27FC236}">
                <a16:creationId xmlns:a16="http://schemas.microsoft.com/office/drawing/2014/main" id="{C96C38ED-F3F7-45C9-8C46-6BF4516E8A4B}"/>
              </a:ext>
            </a:extLst>
          </p:cNvPr>
          <p:cNvPicPr>
            <a:picLocks noChangeAspect="1"/>
          </p:cNvPicPr>
          <p:nvPr/>
        </p:nvPicPr>
        <p:blipFill rotWithShape="1">
          <a:blip r:embed="rId2"/>
          <a:srcRect t="6835"/>
          <a:stretch/>
        </p:blipFill>
        <p:spPr>
          <a:xfrm>
            <a:off x="786859" y="1397530"/>
            <a:ext cx="8141117" cy="4958820"/>
          </a:xfrm>
          <a:prstGeom prst="rect">
            <a:avLst/>
          </a:prstGeom>
        </p:spPr>
      </p:pic>
      <p:cxnSp>
        <p:nvCxnSpPr>
          <p:cNvPr id="5" name="Connecteur droit avec flèche 4">
            <a:extLst>
              <a:ext uri="{FF2B5EF4-FFF2-40B4-BE49-F238E27FC236}">
                <a16:creationId xmlns:a16="http://schemas.microsoft.com/office/drawing/2014/main" id="{6309D3E5-5A1C-448D-B53B-EB3702B8C251}"/>
              </a:ext>
            </a:extLst>
          </p:cNvPr>
          <p:cNvCxnSpPr/>
          <p:nvPr/>
        </p:nvCxnSpPr>
        <p:spPr>
          <a:xfrm flipV="1">
            <a:off x="8748464" y="1772816"/>
            <a:ext cx="0" cy="2304256"/>
          </a:xfrm>
          <a:prstGeom prst="straightConnector1">
            <a:avLst/>
          </a:prstGeom>
          <a:ln>
            <a:solidFill>
              <a:schemeClr val="accent6">
                <a:lumMod val="75000"/>
              </a:schemeClr>
            </a:solidFill>
            <a:headEnd type="arrow" w="med" len="med"/>
            <a:tailEnd type="arrow" w="med" len="med"/>
          </a:ln>
        </p:spPr>
        <p:style>
          <a:lnRef idx="3">
            <a:schemeClr val="accent5"/>
          </a:lnRef>
          <a:fillRef idx="0">
            <a:schemeClr val="accent5"/>
          </a:fillRef>
          <a:effectRef idx="2">
            <a:schemeClr val="accent5"/>
          </a:effectRef>
          <a:fontRef idx="minor">
            <a:schemeClr val="tx1"/>
          </a:fontRef>
        </p:style>
      </p:cxnSp>
      <p:sp>
        <p:nvSpPr>
          <p:cNvPr id="7" name="Espace réservé du contenu 2">
            <a:extLst>
              <a:ext uri="{FF2B5EF4-FFF2-40B4-BE49-F238E27FC236}">
                <a16:creationId xmlns:a16="http://schemas.microsoft.com/office/drawing/2014/main" id="{4C622F2A-156E-4741-976F-C90280B4C7A3}"/>
              </a:ext>
            </a:extLst>
          </p:cNvPr>
          <p:cNvSpPr>
            <a:spLocks noGrp="1"/>
          </p:cNvSpPr>
          <p:nvPr>
            <p:ph idx="1"/>
          </p:nvPr>
        </p:nvSpPr>
        <p:spPr>
          <a:xfrm>
            <a:off x="7596336" y="2549022"/>
            <a:ext cx="1234478" cy="532656"/>
          </a:xfrm>
        </p:spPr>
        <p:txBody>
          <a:bodyPr>
            <a:normAutofit fontScale="92500"/>
          </a:bodyPr>
          <a:lstStyle/>
          <a:p>
            <a:pPr marL="0" indent="0">
              <a:buNone/>
            </a:pPr>
            <a:r>
              <a:rPr lang="fr-FR" sz="2400" b="1" dirty="0">
                <a:solidFill>
                  <a:schemeClr val="accent6">
                    <a:lumMod val="75000"/>
                  </a:schemeClr>
                </a:solidFill>
              </a:rPr>
              <a:t>12 Mm</a:t>
            </a:r>
            <a:r>
              <a:rPr lang="fr-FR" sz="2400" b="1" baseline="30000" dirty="0">
                <a:solidFill>
                  <a:schemeClr val="accent6">
                    <a:lumMod val="75000"/>
                  </a:schemeClr>
                </a:solidFill>
              </a:rPr>
              <a:t>3</a:t>
            </a:r>
          </a:p>
        </p:txBody>
      </p:sp>
      <p:sp>
        <p:nvSpPr>
          <p:cNvPr id="9" name="Titre 3">
            <a:extLst>
              <a:ext uri="{FF2B5EF4-FFF2-40B4-BE49-F238E27FC236}">
                <a16:creationId xmlns:a16="http://schemas.microsoft.com/office/drawing/2014/main" id="{1B4BF7BB-C679-42C4-AD7B-86CA0CE7F573}"/>
              </a:ext>
            </a:extLst>
          </p:cNvPr>
          <p:cNvSpPr>
            <a:spLocks noGrp="1"/>
          </p:cNvSpPr>
          <p:nvPr>
            <p:ph type="title"/>
          </p:nvPr>
        </p:nvSpPr>
        <p:spPr>
          <a:xfrm>
            <a:off x="2198670" y="274638"/>
            <a:ext cx="6488130" cy="978809"/>
          </a:xfrm>
        </p:spPr>
        <p:txBody>
          <a:bodyPr>
            <a:noAutofit/>
          </a:bodyPr>
          <a:lstStyle/>
          <a:p>
            <a:pPr algn="ctr"/>
            <a:r>
              <a:rPr lang="fr-FR" sz="2400" dirty="0"/>
              <a:t>Unités de gestion cibles de la révision</a:t>
            </a:r>
            <a:br>
              <a:rPr lang="fr-FR" sz="2200" dirty="0">
                <a:solidFill>
                  <a:srgbClr val="0077D4"/>
                </a:solidFill>
              </a:rPr>
            </a:br>
            <a:r>
              <a:rPr lang="fr-FR" sz="2400" dirty="0"/>
              <a:t>UG du Littoral</a:t>
            </a:r>
          </a:p>
        </p:txBody>
      </p:sp>
      <p:sp>
        <p:nvSpPr>
          <p:cNvPr id="10" name="Espace réservé du contenu 1">
            <a:extLst>
              <a:ext uri="{FF2B5EF4-FFF2-40B4-BE49-F238E27FC236}">
                <a16:creationId xmlns:a16="http://schemas.microsoft.com/office/drawing/2014/main" id="{AF44F070-9B26-4C72-8AB1-73218CE34160}"/>
              </a:ext>
            </a:extLst>
          </p:cNvPr>
          <p:cNvSpPr txBox="1">
            <a:spLocks/>
          </p:cNvSpPr>
          <p:nvPr/>
        </p:nvSpPr>
        <p:spPr>
          <a:xfrm>
            <a:off x="1628503" y="2346864"/>
            <a:ext cx="2734492" cy="468486"/>
          </a:xfrm>
          <a:prstGeom prst="rect">
            <a:avLst/>
          </a:prstGeom>
          <a:solidFill>
            <a:schemeClr val="bg1"/>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500"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0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Oligocène littoral</a:t>
            </a:r>
          </a:p>
        </p:txBody>
      </p:sp>
    </p:spTree>
    <p:extLst>
      <p:ext uri="{BB962C8B-B14F-4D97-AF65-F5344CB8AC3E}">
        <p14:creationId xmlns:p14="http://schemas.microsoft.com/office/powerpoint/2010/main" val="356866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A69E00E3-DEE3-4217-B4F6-3EC050798811}" type="slidenum">
              <a:rPr lang="fr-FR" smtClean="0"/>
              <a:t>15</a:t>
            </a:fld>
            <a:endParaRPr lang="fr-FR" dirty="0"/>
          </a:p>
        </p:txBody>
      </p:sp>
      <p:pic>
        <p:nvPicPr>
          <p:cNvPr id="3" name="Image 2">
            <a:extLst>
              <a:ext uri="{FF2B5EF4-FFF2-40B4-BE49-F238E27FC236}">
                <a16:creationId xmlns:a16="http://schemas.microsoft.com/office/drawing/2014/main" id="{AE65F6C5-EF02-4E6C-8CED-4A33B38C8080}"/>
              </a:ext>
            </a:extLst>
          </p:cNvPr>
          <p:cNvPicPr>
            <a:picLocks noChangeAspect="1"/>
          </p:cNvPicPr>
          <p:nvPr/>
        </p:nvPicPr>
        <p:blipFill rotWithShape="1">
          <a:blip r:embed="rId2"/>
          <a:srcRect t="7131"/>
          <a:stretch/>
        </p:blipFill>
        <p:spPr>
          <a:xfrm>
            <a:off x="758437" y="1396004"/>
            <a:ext cx="8169539" cy="4960346"/>
          </a:xfrm>
          <a:prstGeom prst="rect">
            <a:avLst/>
          </a:prstGeom>
        </p:spPr>
      </p:pic>
      <p:sp>
        <p:nvSpPr>
          <p:cNvPr id="7" name="Titre 3">
            <a:extLst>
              <a:ext uri="{FF2B5EF4-FFF2-40B4-BE49-F238E27FC236}">
                <a16:creationId xmlns:a16="http://schemas.microsoft.com/office/drawing/2014/main" id="{BF90F4C1-0926-4854-ADE8-4B6B6BE2F760}"/>
              </a:ext>
            </a:extLst>
          </p:cNvPr>
          <p:cNvSpPr>
            <a:spLocks noGrp="1"/>
          </p:cNvSpPr>
          <p:nvPr>
            <p:ph type="title"/>
          </p:nvPr>
        </p:nvSpPr>
        <p:spPr>
          <a:xfrm>
            <a:off x="2198670" y="274638"/>
            <a:ext cx="6488130" cy="978809"/>
          </a:xfrm>
        </p:spPr>
        <p:txBody>
          <a:bodyPr>
            <a:noAutofit/>
          </a:bodyPr>
          <a:lstStyle/>
          <a:p>
            <a:pPr algn="ctr"/>
            <a:r>
              <a:rPr lang="fr-FR" sz="2400" dirty="0"/>
              <a:t>Unités de gestion cibles de la révision</a:t>
            </a:r>
            <a:br>
              <a:rPr lang="fr-FR" sz="2200" dirty="0">
                <a:solidFill>
                  <a:srgbClr val="0077D4"/>
                </a:solidFill>
              </a:rPr>
            </a:br>
            <a:r>
              <a:rPr lang="fr-FR" sz="2400" dirty="0"/>
              <a:t>UG du Littoral</a:t>
            </a:r>
          </a:p>
        </p:txBody>
      </p:sp>
      <p:sp>
        <p:nvSpPr>
          <p:cNvPr id="8" name="Espace réservé du contenu 1">
            <a:extLst>
              <a:ext uri="{FF2B5EF4-FFF2-40B4-BE49-F238E27FC236}">
                <a16:creationId xmlns:a16="http://schemas.microsoft.com/office/drawing/2014/main" id="{6931217A-1A56-4D99-816F-53EF8BC57E76}"/>
              </a:ext>
            </a:extLst>
          </p:cNvPr>
          <p:cNvSpPr txBox="1">
            <a:spLocks/>
          </p:cNvSpPr>
          <p:nvPr/>
        </p:nvSpPr>
        <p:spPr>
          <a:xfrm>
            <a:off x="1602378" y="1772099"/>
            <a:ext cx="2734492" cy="468486"/>
          </a:xfrm>
          <a:prstGeom prst="rect">
            <a:avLst/>
          </a:prstGeom>
          <a:solidFill>
            <a:schemeClr val="bg1"/>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500"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0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Eocène littoral</a:t>
            </a:r>
          </a:p>
        </p:txBody>
      </p:sp>
      <p:sp>
        <p:nvSpPr>
          <p:cNvPr id="9" name="Espace réservé du contenu 1">
            <a:extLst>
              <a:ext uri="{FF2B5EF4-FFF2-40B4-BE49-F238E27FC236}">
                <a16:creationId xmlns:a16="http://schemas.microsoft.com/office/drawing/2014/main" id="{27CF0BB6-CFD3-47AA-817F-6AD7708161BA}"/>
              </a:ext>
            </a:extLst>
          </p:cNvPr>
          <p:cNvSpPr>
            <a:spLocks noGrp="1"/>
          </p:cNvSpPr>
          <p:nvPr>
            <p:ph idx="1"/>
          </p:nvPr>
        </p:nvSpPr>
        <p:spPr>
          <a:xfrm>
            <a:off x="4197531" y="5154769"/>
            <a:ext cx="4730445" cy="871562"/>
          </a:xfrm>
          <a:solidFill>
            <a:srgbClr val="FFC000"/>
          </a:solidFill>
        </p:spPr>
        <p:txBody>
          <a:bodyPr>
            <a:noAutofit/>
          </a:bodyPr>
          <a:lstStyle/>
          <a:p>
            <a:pPr marL="0" indent="0">
              <a:buNone/>
            </a:pPr>
            <a:r>
              <a:rPr lang="fr-FR" dirty="0"/>
              <a:t>Proposition : révision des VMPO pour les UG du littoral</a:t>
            </a:r>
          </a:p>
        </p:txBody>
      </p:sp>
    </p:spTree>
    <p:extLst>
      <p:ext uri="{BB962C8B-B14F-4D97-AF65-F5344CB8AC3E}">
        <p14:creationId xmlns:p14="http://schemas.microsoft.com/office/powerpoint/2010/main" val="92158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ECE0081-B043-4EE3-AD72-776EC097E12C}"/>
              </a:ext>
            </a:extLst>
          </p:cNvPr>
          <p:cNvPicPr>
            <a:picLocks noChangeAspect="1"/>
          </p:cNvPicPr>
          <p:nvPr/>
        </p:nvPicPr>
        <p:blipFill rotWithShape="1">
          <a:blip r:embed="rId2"/>
          <a:srcRect t="7141"/>
          <a:stretch/>
        </p:blipFill>
        <p:spPr>
          <a:xfrm>
            <a:off x="792651" y="1417319"/>
            <a:ext cx="8135325" cy="4939031"/>
          </a:xfrm>
          <a:prstGeom prst="rect">
            <a:avLst/>
          </a:prstGeom>
        </p:spPr>
      </p:pic>
      <p:sp>
        <p:nvSpPr>
          <p:cNvPr id="4" name="Espace réservé du numéro de diapositive 3"/>
          <p:cNvSpPr>
            <a:spLocks noGrp="1"/>
          </p:cNvSpPr>
          <p:nvPr>
            <p:ph type="sldNum" sz="quarter" idx="12"/>
          </p:nvPr>
        </p:nvSpPr>
        <p:spPr/>
        <p:txBody>
          <a:bodyPr/>
          <a:lstStyle/>
          <a:p>
            <a:fld id="{A69E00E3-DEE3-4217-B4F6-3EC050798811}" type="slidenum">
              <a:rPr lang="fr-FR" smtClean="0"/>
              <a:t>16</a:t>
            </a:fld>
            <a:endParaRPr lang="fr-FR" dirty="0"/>
          </a:p>
        </p:txBody>
      </p:sp>
      <p:sp>
        <p:nvSpPr>
          <p:cNvPr id="7" name="Titre 3">
            <a:extLst>
              <a:ext uri="{FF2B5EF4-FFF2-40B4-BE49-F238E27FC236}">
                <a16:creationId xmlns:a16="http://schemas.microsoft.com/office/drawing/2014/main" id="{BF90F4C1-0926-4854-ADE8-4B6B6BE2F760}"/>
              </a:ext>
            </a:extLst>
          </p:cNvPr>
          <p:cNvSpPr>
            <a:spLocks noGrp="1"/>
          </p:cNvSpPr>
          <p:nvPr>
            <p:ph type="title"/>
          </p:nvPr>
        </p:nvSpPr>
        <p:spPr>
          <a:xfrm>
            <a:off x="2198670" y="274638"/>
            <a:ext cx="6488130" cy="978809"/>
          </a:xfrm>
        </p:spPr>
        <p:txBody>
          <a:bodyPr>
            <a:noAutofit/>
          </a:bodyPr>
          <a:lstStyle/>
          <a:p>
            <a:pPr algn="ctr"/>
            <a:r>
              <a:rPr lang="fr-FR" sz="2400" dirty="0"/>
              <a:t>Unités de gestion cibles de la révision</a:t>
            </a:r>
            <a:br>
              <a:rPr lang="fr-FR" sz="2400" dirty="0"/>
            </a:br>
            <a:r>
              <a:rPr lang="fr-FR" sz="2400" dirty="0"/>
              <a:t>Eocène nord (potentiel de substitution)</a:t>
            </a:r>
          </a:p>
        </p:txBody>
      </p:sp>
      <p:sp>
        <p:nvSpPr>
          <p:cNvPr id="8" name="Espace réservé du contenu 1">
            <a:extLst>
              <a:ext uri="{FF2B5EF4-FFF2-40B4-BE49-F238E27FC236}">
                <a16:creationId xmlns:a16="http://schemas.microsoft.com/office/drawing/2014/main" id="{6931217A-1A56-4D99-816F-53EF8BC57E76}"/>
              </a:ext>
            </a:extLst>
          </p:cNvPr>
          <p:cNvSpPr txBox="1">
            <a:spLocks/>
          </p:cNvSpPr>
          <p:nvPr/>
        </p:nvSpPr>
        <p:spPr>
          <a:xfrm>
            <a:off x="1602378" y="1772099"/>
            <a:ext cx="2734492" cy="468486"/>
          </a:xfrm>
          <a:prstGeom prst="rect">
            <a:avLst/>
          </a:prstGeom>
          <a:solidFill>
            <a:schemeClr val="bg1"/>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500"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0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Eocène nord</a:t>
            </a:r>
          </a:p>
        </p:txBody>
      </p:sp>
      <p:sp>
        <p:nvSpPr>
          <p:cNvPr id="9" name="Espace réservé du contenu 1">
            <a:extLst>
              <a:ext uri="{FF2B5EF4-FFF2-40B4-BE49-F238E27FC236}">
                <a16:creationId xmlns:a16="http://schemas.microsoft.com/office/drawing/2014/main" id="{27CF0BB6-CFD3-47AA-817F-6AD7708161BA}"/>
              </a:ext>
            </a:extLst>
          </p:cNvPr>
          <p:cNvSpPr>
            <a:spLocks noGrp="1"/>
          </p:cNvSpPr>
          <p:nvPr>
            <p:ph idx="1"/>
          </p:nvPr>
        </p:nvSpPr>
        <p:spPr>
          <a:xfrm>
            <a:off x="4197531" y="5154769"/>
            <a:ext cx="4730445" cy="871562"/>
          </a:xfrm>
          <a:solidFill>
            <a:srgbClr val="FFC000"/>
          </a:solidFill>
        </p:spPr>
        <p:txBody>
          <a:bodyPr>
            <a:noAutofit/>
          </a:bodyPr>
          <a:lstStyle/>
          <a:p>
            <a:pPr marL="0" indent="0">
              <a:buNone/>
            </a:pPr>
            <a:r>
              <a:rPr lang="fr-FR" dirty="0"/>
              <a:t>Proposition : révision des VMPO pour l'UG Eocène nord</a:t>
            </a:r>
          </a:p>
        </p:txBody>
      </p:sp>
    </p:spTree>
    <p:extLst>
      <p:ext uri="{BB962C8B-B14F-4D97-AF65-F5344CB8AC3E}">
        <p14:creationId xmlns:p14="http://schemas.microsoft.com/office/powerpoint/2010/main" val="97040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normAutofit/>
          </a:bodyPr>
          <a:lstStyle/>
          <a:p>
            <a:pPr>
              <a:spcBef>
                <a:spcPts val="600"/>
              </a:spcBef>
            </a:pPr>
            <a:r>
              <a:rPr lang="fr-FR" sz="3200" dirty="0">
                <a:solidFill>
                  <a:srgbClr val="0077D4"/>
                </a:solidFill>
              </a:rPr>
              <a:t>D6 Atlas des zones à enjeux aval</a:t>
            </a:r>
            <a:br>
              <a:rPr lang="fr-FR" sz="3200" dirty="0">
                <a:solidFill>
                  <a:srgbClr val="0077D4"/>
                </a:solidFill>
              </a:rPr>
            </a:br>
            <a:r>
              <a:rPr lang="fr-FR" sz="3200" dirty="0">
                <a:solidFill>
                  <a:srgbClr val="0077D4"/>
                </a:solidFill>
              </a:rPr>
              <a:t>Elaboration d'un projet d'atlas - Phase 4</a:t>
            </a:r>
            <a:br>
              <a:rPr lang="fr-FR" sz="3200" dirty="0">
                <a:solidFill>
                  <a:srgbClr val="0077D4"/>
                </a:solidFill>
              </a:rPr>
            </a:br>
            <a:endParaRPr lang="fr-FR" sz="3200" dirty="0">
              <a:solidFill>
                <a:srgbClr val="0077D4"/>
              </a:solidFill>
            </a:endParaRP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866175656"/>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18</a:t>
            </a:fld>
            <a:endParaRPr lang="fr-FR" dirty="0"/>
          </a:p>
        </p:txBody>
      </p:sp>
      <p:sp>
        <p:nvSpPr>
          <p:cNvPr id="4" name="Titre 3"/>
          <p:cNvSpPr>
            <a:spLocks noGrp="1"/>
          </p:cNvSpPr>
          <p:nvPr>
            <p:ph type="title"/>
          </p:nvPr>
        </p:nvSpPr>
        <p:spPr/>
        <p:txBody>
          <a:bodyPr>
            <a:normAutofit/>
          </a:bodyPr>
          <a:lstStyle/>
          <a:p>
            <a:pPr algn="ctr"/>
            <a:r>
              <a:rPr lang="fr-FR" sz="2400" dirty="0"/>
              <a:t>Atlas des zones à enjeux aval</a:t>
            </a:r>
          </a:p>
        </p:txBody>
      </p:sp>
      <p:sp>
        <p:nvSpPr>
          <p:cNvPr id="6" name="Espace réservé du contenu 5">
            <a:extLst>
              <a:ext uri="{FF2B5EF4-FFF2-40B4-BE49-F238E27FC236}">
                <a16:creationId xmlns:a16="http://schemas.microsoft.com/office/drawing/2014/main" id="{1E0E2624-2528-4E68-BF24-47E9144BF672}"/>
              </a:ext>
            </a:extLst>
          </p:cNvPr>
          <p:cNvSpPr>
            <a:spLocks noGrp="1"/>
          </p:cNvSpPr>
          <p:nvPr>
            <p:ph idx="1"/>
          </p:nvPr>
        </p:nvSpPr>
        <p:spPr>
          <a:xfrm>
            <a:off x="1043608" y="4532640"/>
            <a:ext cx="7876472" cy="1960853"/>
          </a:xfrm>
        </p:spPr>
        <p:txBody>
          <a:bodyPr>
            <a:noAutofit/>
          </a:bodyPr>
          <a:lstStyle/>
          <a:p>
            <a:pPr marL="0" indent="0">
              <a:buNone/>
            </a:pPr>
            <a:r>
              <a:rPr lang="fr-FR" dirty="0"/>
              <a:t>Elaboration projet d'Atlas avec le BRGM en 4 phases :</a:t>
            </a:r>
          </a:p>
          <a:p>
            <a:pPr marL="457200" indent="-457200">
              <a:buClr>
                <a:schemeClr val="accent6">
                  <a:lumMod val="75000"/>
                </a:schemeClr>
              </a:buClr>
              <a:buFont typeface="+mj-lt"/>
              <a:buAutoNum type="arabicPeriod"/>
            </a:pPr>
            <a:r>
              <a:rPr lang="fr-FR" dirty="0"/>
              <a:t>identification des zones à enjeux aval potentiels</a:t>
            </a:r>
          </a:p>
          <a:p>
            <a:pPr marL="457200" indent="-457200">
              <a:buClr>
                <a:schemeClr val="accent6">
                  <a:lumMod val="75000"/>
                </a:schemeClr>
              </a:buClr>
              <a:buFont typeface="+mj-lt"/>
              <a:buAutoNum type="arabicPeriod"/>
            </a:pPr>
            <a:r>
              <a:rPr lang="fr-FR" dirty="0"/>
              <a:t>échanges avec les territoires et acquisitions de données</a:t>
            </a:r>
          </a:p>
          <a:p>
            <a:pPr marL="457200" indent="-457200">
              <a:buClr>
                <a:schemeClr val="accent6">
                  <a:lumMod val="75000"/>
                </a:schemeClr>
              </a:buClr>
              <a:buFont typeface="+mj-lt"/>
              <a:buAutoNum type="arabicPeriod"/>
            </a:pPr>
            <a:r>
              <a:rPr lang="fr-FR" dirty="0"/>
              <a:t>échanges avec les territoires et acquisitions de données</a:t>
            </a:r>
          </a:p>
          <a:p>
            <a:pPr marL="457200" indent="-457200">
              <a:buClr>
                <a:schemeClr val="accent6">
                  <a:lumMod val="75000"/>
                </a:schemeClr>
              </a:buClr>
              <a:buFont typeface="+mj-lt"/>
              <a:buAutoNum type="arabicPeriod"/>
            </a:pPr>
            <a:r>
              <a:rPr lang="fr-FR" dirty="0"/>
              <a:t>projet d'Atlas : consultation territoires et présentation à la CLE</a:t>
            </a:r>
          </a:p>
        </p:txBody>
      </p:sp>
      <p:pic>
        <p:nvPicPr>
          <p:cNvPr id="7" name="Image 6">
            <a:extLst>
              <a:ext uri="{FF2B5EF4-FFF2-40B4-BE49-F238E27FC236}">
                <a16:creationId xmlns:a16="http://schemas.microsoft.com/office/drawing/2014/main" id="{BC0F7F3F-9CA8-4B43-832C-C038B354317E}"/>
              </a:ext>
            </a:extLst>
          </p:cNvPr>
          <p:cNvPicPr>
            <a:picLocks noChangeAspect="1"/>
          </p:cNvPicPr>
          <p:nvPr/>
        </p:nvPicPr>
        <p:blipFill>
          <a:blip r:embed="rId2"/>
          <a:stretch>
            <a:fillRect/>
          </a:stretch>
        </p:blipFill>
        <p:spPr>
          <a:xfrm>
            <a:off x="1043608" y="1417206"/>
            <a:ext cx="7524328" cy="3115434"/>
          </a:xfrm>
          <a:prstGeom prst="rect">
            <a:avLst/>
          </a:prstGeom>
        </p:spPr>
      </p:pic>
    </p:spTree>
    <p:extLst>
      <p:ext uri="{BB962C8B-B14F-4D97-AF65-F5344CB8AC3E}">
        <p14:creationId xmlns:p14="http://schemas.microsoft.com/office/powerpoint/2010/main" val="3976265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19</a:t>
            </a:fld>
            <a:endParaRPr lang="fr-FR" dirty="0"/>
          </a:p>
        </p:txBody>
      </p:sp>
      <p:sp>
        <p:nvSpPr>
          <p:cNvPr id="4" name="Titre 3"/>
          <p:cNvSpPr>
            <a:spLocks noGrp="1"/>
          </p:cNvSpPr>
          <p:nvPr>
            <p:ph type="title"/>
          </p:nvPr>
        </p:nvSpPr>
        <p:spPr/>
        <p:txBody>
          <a:bodyPr>
            <a:normAutofit/>
          </a:bodyPr>
          <a:lstStyle/>
          <a:p>
            <a:pPr algn="ctr"/>
            <a:r>
              <a:rPr lang="fr-FR" sz="2400" dirty="0"/>
              <a:t>Atlas des zones à enjeux aval</a:t>
            </a:r>
          </a:p>
        </p:txBody>
      </p:sp>
      <p:pic>
        <p:nvPicPr>
          <p:cNvPr id="5" name="Image 4">
            <a:extLst>
              <a:ext uri="{FF2B5EF4-FFF2-40B4-BE49-F238E27FC236}">
                <a16:creationId xmlns:a16="http://schemas.microsoft.com/office/drawing/2014/main" id="{707E2604-3517-4E82-9804-F98AF1094A70}"/>
              </a:ext>
            </a:extLst>
          </p:cNvPr>
          <p:cNvPicPr>
            <a:picLocks noChangeAspect="1"/>
          </p:cNvPicPr>
          <p:nvPr/>
        </p:nvPicPr>
        <p:blipFill>
          <a:blip r:embed="rId3"/>
          <a:stretch>
            <a:fillRect/>
          </a:stretch>
        </p:blipFill>
        <p:spPr>
          <a:xfrm>
            <a:off x="149802" y="1559380"/>
            <a:ext cx="8844395" cy="2736304"/>
          </a:xfrm>
          <a:prstGeom prst="rect">
            <a:avLst/>
          </a:prstGeom>
        </p:spPr>
      </p:pic>
      <p:sp>
        <p:nvSpPr>
          <p:cNvPr id="8" name="Espace réservé du contenu 1">
            <a:extLst>
              <a:ext uri="{FF2B5EF4-FFF2-40B4-BE49-F238E27FC236}">
                <a16:creationId xmlns:a16="http://schemas.microsoft.com/office/drawing/2014/main" id="{0B8521B2-F0CB-4AAD-B1FF-CC07752E2A01}"/>
              </a:ext>
            </a:extLst>
          </p:cNvPr>
          <p:cNvSpPr>
            <a:spLocks noGrp="1"/>
          </p:cNvSpPr>
          <p:nvPr>
            <p:ph idx="1"/>
          </p:nvPr>
        </p:nvSpPr>
        <p:spPr>
          <a:xfrm>
            <a:off x="3654630" y="5898911"/>
            <a:ext cx="4716017" cy="365125"/>
          </a:xfrm>
        </p:spPr>
        <p:txBody>
          <a:bodyPr>
            <a:noAutofit/>
          </a:bodyPr>
          <a:lstStyle/>
          <a:p>
            <a:pPr marL="0" indent="0" algn="ctr">
              <a:buNone/>
            </a:pPr>
            <a:r>
              <a:rPr lang="fr-FR" dirty="0"/>
              <a:t>Aide Agence : 50% du cout HT SMEGREG</a:t>
            </a:r>
          </a:p>
        </p:txBody>
      </p:sp>
      <p:sp>
        <p:nvSpPr>
          <p:cNvPr id="9" name="Espace réservé du contenu 1">
            <a:extLst>
              <a:ext uri="{FF2B5EF4-FFF2-40B4-BE49-F238E27FC236}">
                <a16:creationId xmlns:a16="http://schemas.microsoft.com/office/drawing/2014/main" id="{AA7EA775-6A86-4AA8-8CFD-D4A178CE3165}"/>
              </a:ext>
            </a:extLst>
          </p:cNvPr>
          <p:cNvSpPr txBox="1">
            <a:spLocks/>
          </p:cNvSpPr>
          <p:nvPr/>
        </p:nvSpPr>
        <p:spPr>
          <a:xfrm rot="19966879">
            <a:off x="670196" y="5081353"/>
            <a:ext cx="3129841" cy="6992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1875"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3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125"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975"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7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fr-FR" sz="2400" dirty="0"/>
              <a:t>Propositions à la CLE courant 2020</a:t>
            </a:r>
          </a:p>
        </p:txBody>
      </p:sp>
      <p:pic>
        <p:nvPicPr>
          <p:cNvPr id="10" name="Image 9">
            <a:extLst>
              <a:ext uri="{FF2B5EF4-FFF2-40B4-BE49-F238E27FC236}">
                <a16:creationId xmlns:a16="http://schemas.microsoft.com/office/drawing/2014/main" id="{36169E6D-F6CD-4317-B6BD-297897C348C7}"/>
              </a:ext>
            </a:extLst>
          </p:cNvPr>
          <p:cNvPicPr>
            <a:picLocks noChangeAspect="1"/>
          </p:cNvPicPr>
          <p:nvPr/>
        </p:nvPicPr>
        <p:blipFill>
          <a:blip r:embed="rId4"/>
          <a:stretch>
            <a:fillRect/>
          </a:stretch>
        </p:blipFill>
        <p:spPr>
          <a:xfrm>
            <a:off x="3870654" y="4656177"/>
            <a:ext cx="4283968" cy="1227202"/>
          </a:xfrm>
          <a:prstGeom prst="rect">
            <a:avLst/>
          </a:prstGeom>
        </p:spPr>
      </p:pic>
    </p:spTree>
    <p:extLst>
      <p:ext uri="{BB962C8B-B14F-4D97-AF65-F5344CB8AC3E}">
        <p14:creationId xmlns:p14="http://schemas.microsoft.com/office/powerpoint/2010/main" val="3251827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340768"/>
            <a:ext cx="8064896" cy="2304256"/>
          </a:xfrm>
        </p:spPr>
        <p:txBody>
          <a:bodyPr>
            <a:normAutofit/>
          </a:bodyPr>
          <a:lstStyle/>
          <a:p>
            <a:pPr>
              <a:spcBef>
                <a:spcPts val="600"/>
              </a:spcBef>
            </a:pPr>
            <a:r>
              <a:rPr lang="fr-FR" sz="3200" dirty="0">
                <a:solidFill>
                  <a:srgbClr val="0077D4"/>
                </a:solidFill>
              </a:rPr>
              <a:t>D22 Connaissance des usages de l'eau</a:t>
            </a:r>
            <a:br>
              <a:rPr lang="fr-FR" sz="3200" dirty="0">
                <a:solidFill>
                  <a:srgbClr val="0077D4"/>
                </a:solidFill>
              </a:rPr>
            </a:br>
            <a:r>
              <a:rPr lang="fr-FR" sz="3200" dirty="0">
                <a:solidFill>
                  <a:srgbClr val="0077D4"/>
                </a:solidFill>
              </a:rPr>
              <a:t>Etude centrales à béton prêt à l'emploi</a:t>
            </a:r>
            <a:br>
              <a:rPr lang="fr-FR" sz="3200" dirty="0">
                <a:solidFill>
                  <a:srgbClr val="0077D4"/>
                </a:solidFill>
              </a:rPr>
            </a:br>
            <a:r>
              <a:rPr lang="fr-FR" sz="3200" dirty="0">
                <a:solidFill>
                  <a:srgbClr val="0077D4"/>
                </a:solidFill>
              </a:rPr>
              <a:t>Projet d'étude viniculture</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3201576792"/>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21</a:t>
            </a:fld>
            <a:endParaRPr lang="fr-FR" dirty="0">
              <a:solidFill>
                <a:srgbClr val="E1E805"/>
              </a:solidFill>
            </a:endParaRPr>
          </a:p>
        </p:txBody>
      </p:sp>
      <p:sp>
        <p:nvSpPr>
          <p:cNvPr id="16" name="Text Box 15">
            <a:extLst>
              <a:ext uri="{FF2B5EF4-FFF2-40B4-BE49-F238E27FC236}">
                <a16:creationId xmlns:a16="http://schemas.microsoft.com/office/drawing/2014/main" id="{C40B1F91-B10D-4386-9067-59442A46C36A}"/>
              </a:ext>
            </a:extLst>
          </p:cNvPr>
          <p:cNvSpPr txBox="1">
            <a:spLocks noChangeArrowheads="1"/>
          </p:cNvSpPr>
          <p:nvPr/>
        </p:nvSpPr>
        <p:spPr bwMode="auto">
          <a:xfrm>
            <a:off x="5796136" y="5577218"/>
            <a:ext cx="9940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r">
              <a:spcBef>
                <a:spcPts val="2400"/>
              </a:spcBef>
              <a:buClr>
                <a:schemeClr val="accent2"/>
              </a:buClr>
              <a:buSzPct val="100000"/>
            </a:pPr>
            <a:r>
              <a:rPr lang="fr-FR" altLang="fr-FR" sz="2000" dirty="0">
                <a:solidFill>
                  <a:schemeClr val="bg1"/>
                </a:solidFill>
                <a:latin typeface="Trebuchet MS" panose="020B0603020202020204" pitchFamily="34" charset="0"/>
              </a:rPr>
              <a:t>2/3</a:t>
            </a:r>
          </a:p>
          <a:p>
            <a:pPr>
              <a:buClr>
                <a:schemeClr val="accent2"/>
              </a:buClr>
              <a:buSzPct val="100000"/>
            </a:pPr>
            <a:r>
              <a:rPr lang="fr-FR" altLang="fr-FR" sz="1200" dirty="0">
                <a:solidFill>
                  <a:schemeClr val="bg1"/>
                </a:solidFill>
                <a:latin typeface="Trebuchet MS" panose="020B0603020202020204" pitchFamily="34" charset="0"/>
              </a:rPr>
              <a:t>75 Mm</a:t>
            </a:r>
            <a:r>
              <a:rPr lang="fr-FR" altLang="fr-FR" sz="1200" baseline="30000" dirty="0">
                <a:solidFill>
                  <a:schemeClr val="bg1"/>
                </a:solidFill>
                <a:latin typeface="Trebuchet MS" panose="020B0603020202020204" pitchFamily="34" charset="0"/>
              </a:rPr>
              <a:t>3</a:t>
            </a:r>
            <a:r>
              <a:rPr lang="fr-FR" altLang="fr-FR" sz="1200" dirty="0">
                <a:solidFill>
                  <a:schemeClr val="bg1"/>
                </a:solidFill>
                <a:latin typeface="Trebuchet MS" panose="020B0603020202020204" pitchFamily="34" charset="0"/>
              </a:rPr>
              <a:t>/an</a:t>
            </a:r>
          </a:p>
        </p:txBody>
      </p:sp>
      <p:sp>
        <p:nvSpPr>
          <p:cNvPr id="18" name="Rectangle 11">
            <a:extLst>
              <a:ext uri="{FF2B5EF4-FFF2-40B4-BE49-F238E27FC236}">
                <a16:creationId xmlns:a16="http://schemas.microsoft.com/office/drawing/2014/main" id="{BE30C272-2C36-46AB-8752-1B3FC8A7368F}"/>
              </a:ext>
            </a:extLst>
          </p:cNvPr>
          <p:cNvSpPr>
            <a:spLocks noChangeArrowheads="1"/>
          </p:cNvSpPr>
          <p:nvPr/>
        </p:nvSpPr>
        <p:spPr bwMode="auto">
          <a:xfrm>
            <a:off x="2339752" y="188640"/>
            <a:ext cx="601186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47" tIns="45673" rIns="91347" bIns="45673"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None/>
            </a:pPr>
            <a:r>
              <a:rPr lang="fr-FR" altLang="fr-FR" sz="2800" b="1" dirty="0">
                <a:solidFill>
                  <a:srgbClr val="0077D4"/>
                </a:solidFill>
                <a:latin typeface="+mj-lt"/>
              </a:rPr>
              <a:t>Connaissance des usages de l'eau</a:t>
            </a:r>
          </a:p>
        </p:txBody>
      </p:sp>
      <p:sp>
        <p:nvSpPr>
          <p:cNvPr id="13" name="Text Box 5">
            <a:extLst>
              <a:ext uri="{FF2B5EF4-FFF2-40B4-BE49-F238E27FC236}">
                <a16:creationId xmlns:a16="http://schemas.microsoft.com/office/drawing/2014/main" id="{2AFDCADD-5958-4B7B-8222-1D940C3B23B5}"/>
              </a:ext>
            </a:extLst>
          </p:cNvPr>
          <p:cNvSpPr txBox="1">
            <a:spLocks noChangeArrowheads="1"/>
          </p:cNvSpPr>
          <p:nvPr/>
        </p:nvSpPr>
        <p:spPr bwMode="auto">
          <a:xfrm>
            <a:off x="250825" y="3009108"/>
            <a:ext cx="86423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lvl="1" indent="0" algn="just" fontAlgn="base">
              <a:spcBef>
                <a:spcPct val="0"/>
              </a:spcBef>
              <a:spcAft>
                <a:spcPct val="0"/>
              </a:spcAft>
              <a:buClr>
                <a:schemeClr val="accent6">
                  <a:lumMod val="75000"/>
                </a:schemeClr>
              </a:buClr>
              <a:buNone/>
              <a:defRPr/>
            </a:pPr>
            <a:r>
              <a:rPr lang="fr-FR" altLang="fr-FR" sz="2000" dirty="0">
                <a:solidFill>
                  <a:srgbClr val="333399"/>
                </a:solidFill>
                <a:latin typeface="Gill Sans MT" pitchFamily="34" charset="0"/>
              </a:rPr>
              <a:t>Objectifs :</a:t>
            </a:r>
          </a:p>
          <a:p>
            <a:pPr lvl="1" algn="just" fontAlgn="base">
              <a:spcBef>
                <a:spcPct val="0"/>
              </a:spcBef>
              <a:spcAft>
                <a:spcPct val="0"/>
              </a:spcAft>
              <a:buClr>
                <a:schemeClr val="accent6">
                  <a:lumMod val="75000"/>
                </a:schemeClr>
              </a:buClr>
              <a:buFont typeface="Arial" panose="020B0604020202020204" pitchFamily="34" charset="0"/>
              <a:buChar char="•"/>
              <a:defRPr/>
            </a:pPr>
            <a:r>
              <a:rPr lang="fr-FR" altLang="fr-FR" sz="2000" dirty="0">
                <a:solidFill>
                  <a:srgbClr val="333399"/>
                </a:solidFill>
                <a:latin typeface="Gill Sans MT" pitchFamily="34" charset="0"/>
              </a:rPr>
              <a:t>vérifier l'adéquation qualité de l'eau usage</a:t>
            </a:r>
          </a:p>
          <a:p>
            <a:pPr lvl="1" algn="just" fontAlgn="base">
              <a:spcBef>
                <a:spcPct val="0"/>
              </a:spcBef>
              <a:spcAft>
                <a:spcPct val="0"/>
              </a:spcAft>
              <a:buClr>
                <a:schemeClr val="accent6">
                  <a:lumMod val="75000"/>
                </a:schemeClr>
              </a:buClr>
              <a:buFont typeface="Arial" panose="020B0604020202020204" pitchFamily="34" charset="0"/>
              <a:buChar char="•"/>
              <a:defRPr/>
            </a:pPr>
            <a:r>
              <a:rPr lang="fr-FR" altLang="fr-FR" sz="2000" dirty="0">
                <a:solidFill>
                  <a:srgbClr val="333399"/>
                </a:solidFill>
                <a:latin typeface="Gill Sans MT" pitchFamily="34" charset="0"/>
              </a:rPr>
              <a:t>évaluer le gisement de substitution ou d'économie d'eau</a:t>
            </a:r>
          </a:p>
          <a:p>
            <a:pPr lvl="1" algn="just" fontAlgn="base">
              <a:spcBef>
                <a:spcPct val="0"/>
              </a:spcBef>
              <a:spcAft>
                <a:spcPct val="0"/>
              </a:spcAft>
              <a:buClr>
                <a:schemeClr val="accent6">
                  <a:lumMod val="75000"/>
                </a:schemeClr>
              </a:buClr>
              <a:buFont typeface="Arial" panose="020B0604020202020204" pitchFamily="34" charset="0"/>
              <a:buChar char="•"/>
              <a:defRPr/>
            </a:pPr>
            <a:r>
              <a:rPr lang="fr-FR" altLang="fr-FR" sz="2000" dirty="0">
                <a:solidFill>
                  <a:srgbClr val="333399"/>
                </a:solidFill>
                <a:latin typeface="Gill Sans MT" pitchFamily="34" charset="0"/>
              </a:rPr>
              <a:t>proposer des actions</a:t>
            </a:r>
          </a:p>
          <a:p>
            <a:pPr marL="457200" lvl="1" indent="0" algn="just" fontAlgn="base">
              <a:spcBef>
                <a:spcPct val="0"/>
              </a:spcBef>
              <a:spcAft>
                <a:spcPct val="0"/>
              </a:spcAft>
              <a:buClr>
                <a:schemeClr val="accent6">
                  <a:lumMod val="75000"/>
                </a:schemeClr>
              </a:buClr>
              <a:buNone/>
              <a:defRPr/>
            </a:pPr>
            <a:endParaRPr lang="fr-FR" altLang="fr-FR" sz="2000" dirty="0">
              <a:solidFill>
                <a:srgbClr val="333399"/>
              </a:solidFill>
              <a:latin typeface="Gill Sans MT" pitchFamily="34" charset="0"/>
            </a:endParaRPr>
          </a:p>
          <a:p>
            <a:pPr marL="457200" lvl="1" indent="0" algn="just" fontAlgn="base">
              <a:spcBef>
                <a:spcPct val="0"/>
              </a:spcBef>
              <a:spcAft>
                <a:spcPct val="0"/>
              </a:spcAft>
              <a:buClr>
                <a:schemeClr val="accent6">
                  <a:lumMod val="75000"/>
                </a:schemeClr>
              </a:buClr>
              <a:buNone/>
              <a:defRPr/>
            </a:pPr>
            <a:r>
              <a:rPr lang="fr-FR" altLang="fr-FR" sz="2000" dirty="0">
                <a:solidFill>
                  <a:srgbClr val="333399"/>
                </a:solidFill>
                <a:latin typeface="Gill Sans MT" pitchFamily="34" charset="0"/>
              </a:rPr>
              <a:t>Deux opérations :</a:t>
            </a:r>
          </a:p>
          <a:p>
            <a:pPr lvl="1" algn="just" fontAlgn="base">
              <a:spcBef>
                <a:spcPct val="0"/>
              </a:spcBef>
              <a:spcAft>
                <a:spcPct val="0"/>
              </a:spcAft>
              <a:buClr>
                <a:schemeClr val="accent6">
                  <a:lumMod val="75000"/>
                </a:schemeClr>
              </a:buClr>
              <a:buFont typeface="Arial" panose="020B0604020202020204" pitchFamily="34" charset="0"/>
              <a:buChar char="•"/>
              <a:defRPr/>
            </a:pPr>
            <a:r>
              <a:rPr lang="fr-FR" altLang="fr-FR" sz="2000" dirty="0">
                <a:solidFill>
                  <a:srgbClr val="333399"/>
                </a:solidFill>
                <a:latin typeface="Gill Sans MT" pitchFamily="34" charset="0"/>
              </a:rPr>
              <a:t>en cours sur les centrales à béton</a:t>
            </a:r>
          </a:p>
          <a:p>
            <a:pPr lvl="1" algn="just" fontAlgn="base">
              <a:spcBef>
                <a:spcPct val="0"/>
              </a:spcBef>
              <a:spcAft>
                <a:spcPct val="0"/>
              </a:spcAft>
              <a:buClr>
                <a:schemeClr val="accent6">
                  <a:lumMod val="75000"/>
                </a:schemeClr>
              </a:buClr>
              <a:buFont typeface="Arial" panose="020B0604020202020204" pitchFamily="34" charset="0"/>
              <a:buChar char="•"/>
              <a:defRPr/>
            </a:pPr>
            <a:r>
              <a:rPr lang="fr-FR" altLang="fr-FR" sz="2000" dirty="0">
                <a:solidFill>
                  <a:srgbClr val="333399"/>
                </a:solidFill>
                <a:latin typeface="Gill Sans MT" pitchFamily="34" charset="0"/>
              </a:rPr>
              <a:t>proposée sur la viniculture (plutôt au chais que dans les champs)</a:t>
            </a:r>
          </a:p>
        </p:txBody>
      </p:sp>
      <p:pic>
        <p:nvPicPr>
          <p:cNvPr id="2" name="Image 1">
            <a:extLst>
              <a:ext uri="{FF2B5EF4-FFF2-40B4-BE49-F238E27FC236}">
                <a16:creationId xmlns:a16="http://schemas.microsoft.com/office/drawing/2014/main" id="{764DB371-2F62-434D-B368-B615CC6BC2A9}"/>
              </a:ext>
            </a:extLst>
          </p:cNvPr>
          <p:cNvPicPr>
            <a:picLocks noChangeAspect="1"/>
          </p:cNvPicPr>
          <p:nvPr/>
        </p:nvPicPr>
        <p:blipFill rotWithShape="1">
          <a:blip r:embed="rId3"/>
          <a:srcRect b="45949"/>
          <a:stretch/>
        </p:blipFill>
        <p:spPr>
          <a:xfrm>
            <a:off x="144016" y="1412776"/>
            <a:ext cx="8855968" cy="1143001"/>
          </a:xfrm>
          <a:prstGeom prst="rect">
            <a:avLst/>
          </a:prstGeom>
        </p:spPr>
      </p:pic>
    </p:spTree>
    <p:extLst>
      <p:ext uri="{BB962C8B-B14F-4D97-AF65-F5344CB8AC3E}">
        <p14:creationId xmlns:p14="http://schemas.microsoft.com/office/powerpoint/2010/main" val="3212573949"/>
      </p:ext>
    </p:extLst>
  </p:cSld>
  <p:clrMapOvr>
    <a:masterClrMapping/>
  </p:clrMapOvr>
  <p:transition advTm="1933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6D5E44-90F7-4550-8FB5-733C170BC5F6}"/>
              </a:ext>
            </a:extLst>
          </p:cNvPr>
          <p:cNvSpPr>
            <a:spLocks noGrp="1"/>
          </p:cNvSpPr>
          <p:nvPr>
            <p:ph type="title"/>
          </p:nvPr>
        </p:nvSpPr>
        <p:spPr/>
        <p:txBody>
          <a:bodyPr>
            <a:normAutofit/>
          </a:bodyPr>
          <a:lstStyle/>
          <a:p>
            <a:pPr algn="ctr"/>
            <a:r>
              <a:rPr lang="fr-FR" sz="2800" b="1" dirty="0">
                <a:solidFill>
                  <a:srgbClr val="0077D4"/>
                </a:solidFill>
                <a:ea typeface="+mn-ea"/>
                <a:cs typeface="+mn-cs"/>
              </a:rPr>
              <a:t>Centrales à béton prêt à l'emploi</a:t>
            </a:r>
          </a:p>
        </p:txBody>
      </p:sp>
      <p:sp>
        <p:nvSpPr>
          <p:cNvPr id="3" name="Espace réservé du contenu 2">
            <a:extLst>
              <a:ext uri="{FF2B5EF4-FFF2-40B4-BE49-F238E27FC236}">
                <a16:creationId xmlns:a16="http://schemas.microsoft.com/office/drawing/2014/main" id="{AEA25A43-53BB-4018-B7CC-335207411681}"/>
              </a:ext>
            </a:extLst>
          </p:cNvPr>
          <p:cNvSpPr>
            <a:spLocks noGrp="1"/>
          </p:cNvSpPr>
          <p:nvPr>
            <p:ph idx="1"/>
          </p:nvPr>
        </p:nvSpPr>
        <p:spPr>
          <a:xfrm>
            <a:off x="479881" y="1520788"/>
            <a:ext cx="8229600" cy="3816423"/>
          </a:xfrm>
        </p:spPr>
        <p:txBody>
          <a:bodyPr>
            <a:noAutofit/>
          </a:bodyPr>
          <a:lstStyle/>
          <a:p>
            <a:pPr marL="0" indent="0">
              <a:buClr>
                <a:schemeClr val="accent6">
                  <a:lumMod val="75000"/>
                </a:schemeClr>
              </a:buClr>
              <a:buNone/>
            </a:pPr>
            <a:r>
              <a:rPr lang="fr-FR" sz="2000" dirty="0">
                <a:solidFill>
                  <a:srgbClr val="0077D4"/>
                </a:solidFill>
                <a:latin typeface="+mj-lt"/>
              </a:rPr>
              <a:t>Etude en cours</a:t>
            </a:r>
          </a:p>
          <a:p>
            <a:pPr marL="0" indent="0">
              <a:spcBef>
                <a:spcPts val="1200"/>
              </a:spcBef>
              <a:buClr>
                <a:schemeClr val="accent6">
                  <a:lumMod val="75000"/>
                </a:schemeClr>
              </a:buClr>
              <a:buNone/>
            </a:pPr>
            <a:r>
              <a:rPr lang="fr-FR" sz="2000" dirty="0">
                <a:solidFill>
                  <a:srgbClr val="0077D4"/>
                </a:solidFill>
              </a:rPr>
              <a:t>Durée / échéance : 6 mois / fin 1</a:t>
            </a:r>
            <a:r>
              <a:rPr lang="fr-FR" sz="2000" baseline="30000" dirty="0">
                <a:solidFill>
                  <a:srgbClr val="0077D4"/>
                </a:solidFill>
              </a:rPr>
              <a:t>er</a:t>
            </a:r>
            <a:r>
              <a:rPr lang="fr-FR" sz="2000" dirty="0">
                <a:solidFill>
                  <a:srgbClr val="0077D4"/>
                </a:solidFill>
              </a:rPr>
              <a:t> semestre 2020</a:t>
            </a:r>
          </a:p>
          <a:p>
            <a:pPr marL="0" indent="0">
              <a:spcBef>
                <a:spcPts val="1200"/>
              </a:spcBef>
              <a:buClr>
                <a:schemeClr val="accent6">
                  <a:lumMod val="75000"/>
                </a:schemeClr>
              </a:buClr>
              <a:buNone/>
            </a:pPr>
            <a:r>
              <a:rPr lang="fr-FR" sz="2000" dirty="0">
                <a:solidFill>
                  <a:srgbClr val="0077D4"/>
                </a:solidFill>
                <a:latin typeface="+mj-lt"/>
              </a:rPr>
              <a:t>Contenu :</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visite des 47 centrales à béton du département</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recueil des consommations d'eau</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identification de l’origine de l’eau</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bilan des prélèvements / usages</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établissements de ratios de références</a:t>
            </a:r>
          </a:p>
          <a:p>
            <a:pPr lvl="1">
              <a:spcBef>
                <a:spcPts val="0"/>
              </a:spcBef>
              <a:buClr>
                <a:schemeClr val="accent6">
                  <a:lumMod val="75000"/>
                </a:schemeClr>
              </a:buClr>
              <a:buFont typeface="Arial" panose="020B0604020202020204" pitchFamily="34" charset="0"/>
              <a:buChar char="•"/>
            </a:pPr>
            <a:r>
              <a:rPr lang="fr-FR" sz="2000" dirty="0">
                <a:solidFill>
                  <a:srgbClr val="0077D4"/>
                </a:solidFill>
                <a:latin typeface="+mj-lt"/>
              </a:rPr>
              <a:t>propositions d’actions d’économie d’eau site par site</a:t>
            </a:r>
          </a:p>
          <a:p>
            <a:pPr marL="0" indent="0">
              <a:spcBef>
                <a:spcPts val="1200"/>
              </a:spcBef>
              <a:buClr>
                <a:schemeClr val="accent6">
                  <a:lumMod val="75000"/>
                </a:schemeClr>
              </a:buClr>
              <a:buNone/>
            </a:pPr>
            <a:r>
              <a:rPr lang="fr-FR" sz="2000" dirty="0">
                <a:solidFill>
                  <a:srgbClr val="0077D4"/>
                </a:solidFill>
                <a:latin typeface="+mj-lt"/>
              </a:rPr>
              <a:t>Prestataire : AKVO</a:t>
            </a:r>
          </a:p>
          <a:p>
            <a:pPr marL="0" indent="0">
              <a:spcBef>
                <a:spcPts val="1200"/>
              </a:spcBef>
              <a:buClr>
                <a:schemeClr val="accent6">
                  <a:lumMod val="75000"/>
                </a:schemeClr>
              </a:buClr>
              <a:buNone/>
            </a:pPr>
            <a:r>
              <a:rPr lang="fr-FR" sz="2000" dirty="0">
                <a:solidFill>
                  <a:srgbClr val="0077D4"/>
                </a:solidFill>
                <a:latin typeface="+mj-lt"/>
              </a:rPr>
              <a:t>Réalisation en partenariat avec le profession (UNICEM)</a:t>
            </a:r>
            <a:endParaRPr lang="fr-FR" sz="2800" dirty="0">
              <a:solidFill>
                <a:srgbClr val="0077D4"/>
              </a:solidFill>
              <a:latin typeface="+mj-lt"/>
            </a:endParaRPr>
          </a:p>
        </p:txBody>
      </p:sp>
      <p:sp>
        <p:nvSpPr>
          <p:cNvPr id="4" name="Espace réservé du numéro de diapositive 3">
            <a:extLst>
              <a:ext uri="{FF2B5EF4-FFF2-40B4-BE49-F238E27FC236}">
                <a16:creationId xmlns:a16="http://schemas.microsoft.com/office/drawing/2014/main" id="{2B8BD5EA-1DFE-4943-9C8E-F4F0BA7F4BAE}"/>
              </a:ext>
            </a:extLst>
          </p:cNvPr>
          <p:cNvSpPr>
            <a:spLocks noGrp="1"/>
          </p:cNvSpPr>
          <p:nvPr>
            <p:ph type="sldNum" sz="quarter" idx="12"/>
          </p:nvPr>
        </p:nvSpPr>
        <p:spPr/>
        <p:txBody>
          <a:bodyPr/>
          <a:lstStyle/>
          <a:p>
            <a:fld id="{A69E00E3-DEE3-4217-B4F6-3EC050798811}" type="slidenum">
              <a:rPr lang="fr-FR" smtClean="0"/>
              <a:t>22</a:t>
            </a:fld>
            <a:endParaRPr lang="fr-FR" dirty="0"/>
          </a:p>
        </p:txBody>
      </p:sp>
    </p:spTree>
    <p:extLst>
      <p:ext uri="{BB962C8B-B14F-4D97-AF65-F5344CB8AC3E}">
        <p14:creationId xmlns:p14="http://schemas.microsoft.com/office/powerpoint/2010/main" val="1517241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6D5E44-90F7-4550-8FB5-733C170BC5F6}"/>
              </a:ext>
            </a:extLst>
          </p:cNvPr>
          <p:cNvSpPr>
            <a:spLocks noGrp="1"/>
          </p:cNvSpPr>
          <p:nvPr>
            <p:ph type="title"/>
          </p:nvPr>
        </p:nvSpPr>
        <p:spPr/>
        <p:txBody>
          <a:bodyPr>
            <a:normAutofit/>
          </a:bodyPr>
          <a:lstStyle/>
          <a:p>
            <a:pPr algn="ctr"/>
            <a:r>
              <a:rPr lang="fr-FR" sz="2800" b="1" dirty="0">
                <a:solidFill>
                  <a:srgbClr val="0077D4"/>
                </a:solidFill>
                <a:ea typeface="+mn-ea"/>
                <a:cs typeface="+mn-cs"/>
              </a:rPr>
              <a:t>Etude Activité </a:t>
            </a:r>
            <a:r>
              <a:rPr lang="fr-FR" sz="2800" b="1" dirty="0" err="1">
                <a:solidFill>
                  <a:srgbClr val="0077D4"/>
                </a:solidFill>
                <a:ea typeface="+mn-ea"/>
                <a:cs typeface="+mn-cs"/>
              </a:rPr>
              <a:t>Viti-viniculture</a:t>
            </a:r>
            <a:endParaRPr lang="fr-FR" sz="2800" b="1" dirty="0">
              <a:solidFill>
                <a:srgbClr val="0077D4"/>
              </a:solidFill>
              <a:ea typeface="+mn-ea"/>
              <a:cs typeface="+mn-cs"/>
            </a:endParaRPr>
          </a:p>
        </p:txBody>
      </p:sp>
      <p:sp>
        <p:nvSpPr>
          <p:cNvPr id="3" name="Espace réservé du contenu 2">
            <a:extLst>
              <a:ext uri="{FF2B5EF4-FFF2-40B4-BE49-F238E27FC236}">
                <a16:creationId xmlns:a16="http://schemas.microsoft.com/office/drawing/2014/main" id="{AEA25A43-53BB-4018-B7CC-335207411681}"/>
              </a:ext>
            </a:extLst>
          </p:cNvPr>
          <p:cNvSpPr>
            <a:spLocks noGrp="1"/>
          </p:cNvSpPr>
          <p:nvPr>
            <p:ph idx="1"/>
          </p:nvPr>
        </p:nvSpPr>
        <p:spPr>
          <a:xfrm>
            <a:off x="457200" y="1417638"/>
            <a:ext cx="8229600" cy="5165724"/>
          </a:xfrm>
        </p:spPr>
        <p:txBody>
          <a:bodyPr>
            <a:noAutofit/>
          </a:bodyPr>
          <a:lstStyle/>
          <a:p>
            <a:pPr>
              <a:spcBef>
                <a:spcPts val="0"/>
              </a:spcBef>
              <a:buClr>
                <a:schemeClr val="accent6">
                  <a:lumMod val="75000"/>
                </a:schemeClr>
              </a:buClr>
              <a:buFont typeface="Arial" panose="020B0604020202020204" pitchFamily="34" charset="0"/>
              <a:buChar char="•"/>
            </a:pPr>
            <a:r>
              <a:rPr lang="fr-FR" sz="2000" dirty="0">
                <a:solidFill>
                  <a:srgbClr val="0077D4"/>
                </a:solidFill>
              </a:rPr>
              <a:t>Etude proposée pour le programme SMEGREG 2020-2021</a:t>
            </a:r>
          </a:p>
          <a:p>
            <a:pPr>
              <a:spcBef>
                <a:spcPts val="1200"/>
              </a:spcBef>
              <a:buClr>
                <a:schemeClr val="accent6">
                  <a:lumMod val="75000"/>
                </a:schemeClr>
              </a:buClr>
              <a:buFont typeface="Arial" panose="020B0604020202020204" pitchFamily="34" charset="0"/>
              <a:buChar char="•"/>
            </a:pPr>
            <a:r>
              <a:rPr lang="fr-FR" sz="2000" dirty="0">
                <a:solidFill>
                  <a:srgbClr val="0077D4"/>
                </a:solidFill>
              </a:rPr>
              <a:t>Durée : un an (à cheval 2020-2021)</a:t>
            </a:r>
          </a:p>
          <a:p>
            <a:pPr>
              <a:spcBef>
                <a:spcPts val="1200"/>
              </a:spcBef>
              <a:buClr>
                <a:schemeClr val="accent6">
                  <a:lumMod val="75000"/>
                </a:schemeClr>
              </a:buClr>
              <a:buFont typeface="Arial" panose="020B0604020202020204" pitchFamily="34" charset="0"/>
              <a:buChar char="•"/>
            </a:pPr>
            <a:r>
              <a:rPr lang="fr-FR" sz="2000" dirty="0">
                <a:solidFill>
                  <a:srgbClr val="0077D4"/>
                </a:solidFill>
                <a:latin typeface="+mj-lt"/>
              </a:rPr>
              <a:t>Contenu :</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inventaire des sites d'activité viti-vinicole (château, caves,… )</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établissement d'une typologie de sites</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identification d'un échantillon représentatif pour chaque type</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visite de l'échantillon</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identification de l'origine de l'eau (vérif. adéquation eau-usage)</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étude des consommations / propositions d'actions sur site</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vérification des ratios utilisés / nouveaux ratios</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extrapolation à l'ensemble des sites</a:t>
            </a:r>
          </a:p>
          <a:p>
            <a:pPr lvl="1">
              <a:spcBef>
                <a:spcPts val="300"/>
              </a:spcBef>
              <a:buClr>
                <a:schemeClr val="accent6">
                  <a:lumMod val="75000"/>
                </a:schemeClr>
              </a:buClr>
              <a:buFont typeface="Arial" panose="020B0604020202020204" pitchFamily="34" charset="0"/>
              <a:buChar char="•"/>
            </a:pPr>
            <a:r>
              <a:rPr lang="fr-FR" sz="2000" dirty="0">
                <a:solidFill>
                  <a:srgbClr val="0077D4"/>
                </a:solidFill>
                <a:latin typeface="+mj-lt"/>
              </a:rPr>
              <a:t>propositions d'actions hiérarchisées</a:t>
            </a:r>
          </a:p>
        </p:txBody>
      </p:sp>
      <p:sp>
        <p:nvSpPr>
          <p:cNvPr id="4" name="Espace réservé du numéro de diapositive 3">
            <a:extLst>
              <a:ext uri="{FF2B5EF4-FFF2-40B4-BE49-F238E27FC236}">
                <a16:creationId xmlns:a16="http://schemas.microsoft.com/office/drawing/2014/main" id="{2B8BD5EA-1DFE-4943-9C8E-F4F0BA7F4BAE}"/>
              </a:ext>
            </a:extLst>
          </p:cNvPr>
          <p:cNvSpPr>
            <a:spLocks noGrp="1"/>
          </p:cNvSpPr>
          <p:nvPr>
            <p:ph type="sldNum" sz="quarter" idx="12"/>
          </p:nvPr>
        </p:nvSpPr>
        <p:spPr/>
        <p:txBody>
          <a:bodyPr/>
          <a:lstStyle/>
          <a:p>
            <a:fld id="{A69E00E3-DEE3-4217-B4F6-3EC050798811}" type="slidenum">
              <a:rPr lang="fr-FR" smtClean="0"/>
              <a:t>23</a:t>
            </a:fld>
            <a:endParaRPr lang="fr-FR" dirty="0"/>
          </a:p>
        </p:txBody>
      </p:sp>
    </p:spTree>
    <p:extLst>
      <p:ext uri="{BB962C8B-B14F-4D97-AF65-F5344CB8AC3E}">
        <p14:creationId xmlns:p14="http://schemas.microsoft.com/office/powerpoint/2010/main" val="3840356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340768"/>
            <a:ext cx="8064896" cy="2304256"/>
          </a:xfrm>
        </p:spPr>
        <p:txBody>
          <a:bodyPr>
            <a:normAutofit/>
          </a:bodyPr>
          <a:lstStyle/>
          <a:p>
            <a:pPr>
              <a:spcBef>
                <a:spcPts val="600"/>
              </a:spcBef>
            </a:pPr>
            <a:r>
              <a:rPr lang="fr-FR" sz="3200" dirty="0">
                <a:solidFill>
                  <a:srgbClr val="0077D4"/>
                </a:solidFill>
              </a:rPr>
              <a:t>D40 Actualisation des besoins</a:t>
            </a:r>
            <a:br>
              <a:rPr lang="fr-FR" sz="3200" dirty="0">
                <a:solidFill>
                  <a:srgbClr val="0077D4"/>
                </a:solidFill>
              </a:rPr>
            </a:br>
            <a:r>
              <a:rPr lang="fr-FR" sz="3200" dirty="0">
                <a:solidFill>
                  <a:srgbClr val="0077D4"/>
                </a:solidFill>
              </a:rPr>
              <a:t>en ressources de substitution</a:t>
            </a:r>
            <a:br>
              <a:rPr lang="fr-FR" sz="3200" dirty="0">
                <a:solidFill>
                  <a:srgbClr val="0077D4"/>
                </a:solidFill>
              </a:rPr>
            </a:br>
            <a:r>
              <a:rPr lang="fr-FR" sz="3200" dirty="0">
                <a:solidFill>
                  <a:srgbClr val="0077D4"/>
                </a:solidFill>
              </a:rPr>
              <a:t>Deuxième actualisation</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1966174588"/>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65611" y="1916832"/>
            <a:ext cx="8612777" cy="1275019"/>
          </a:xfrm>
        </p:spPr>
        <p:txBody>
          <a:bodyPr>
            <a:noAutofit/>
          </a:bodyPr>
          <a:lstStyle/>
          <a:p>
            <a:pPr marL="0" indent="0">
              <a:buNone/>
            </a:pPr>
            <a:r>
              <a:rPr lang="fr-FR" dirty="0"/>
              <a:t>Deux volets dans cette étude :</a:t>
            </a:r>
          </a:p>
          <a:p>
            <a:pPr>
              <a:spcBef>
                <a:spcPts val="1200"/>
              </a:spcBef>
              <a:buClr>
                <a:schemeClr val="accent6">
                  <a:lumMod val="75000"/>
                </a:schemeClr>
              </a:buClr>
            </a:pPr>
            <a:r>
              <a:rPr lang="fr-FR" dirty="0"/>
              <a:t>l'actualisation proprement dite, réalisée en interne SMEGREG</a:t>
            </a:r>
          </a:p>
          <a:p>
            <a:pPr>
              <a:spcBef>
                <a:spcPts val="1200"/>
              </a:spcBef>
              <a:buClr>
                <a:schemeClr val="accent6">
                  <a:lumMod val="75000"/>
                </a:schemeClr>
              </a:buClr>
            </a:pPr>
            <a:endParaRPr lang="fr-FR" dirty="0"/>
          </a:p>
          <a:p>
            <a:pPr>
              <a:spcBef>
                <a:spcPts val="1200"/>
              </a:spcBef>
              <a:buClr>
                <a:schemeClr val="accent6">
                  <a:lumMod val="75000"/>
                </a:schemeClr>
              </a:buClr>
            </a:pPr>
            <a:endParaRPr lang="fr-FR" dirty="0"/>
          </a:p>
          <a:p>
            <a:pPr>
              <a:spcBef>
                <a:spcPts val="1200"/>
              </a:spcBef>
              <a:buClr>
                <a:schemeClr val="accent6">
                  <a:lumMod val="75000"/>
                </a:schemeClr>
              </a:buClr>
            </a:pPr>
            <a:r>
              <a:rPr lang="fr-FR" dirty="0"/>
              <a:t>un travail de recherche en partie externalisé (</a:t>
            </a:r>
            <a:r>
              <a:rPr lang="fr-FR" sz="1600" dirty="0"/>
              <a:t>IRSTEA/CNRS/ENSEGID/SMEGREG</a:t>
            </a:r>
            <a:r>
              <a:rPr lang="fr-FR" dirty="0"/>
              <a:t>) d'identification des méthodes et outils prospectifs pour l'évaluation de la demande en eau potable (outils mobilisables pour l'élaboration du schéma départemental).</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25</a:t>
            </a:fld>
            <a:endParaRPr lang="fr-FR" dirty="0"/>
          </a:p>
        </p:txBody>
      </p:sp>
      <p:sp>
        <p:nvSpPr>
          <p:cNvPr id="4" name="Titre 3"/>
          <p:cNvSpPr>
            <a:spLocks noGrp="1"/>
          </p:cNvSpPr>
          <p:nvPr>
            <p:ph type="title"/>
          </p:nvPr>
        </p:nvSpPr>
        <p:spPr/>
        <p:txBody>
          <a:bodyPr>
            <a:normAutofit/>
          </a:bodyPr>
          <a:lstStyle/>
          <a:p>
            <a:pPr algn="ctr"/>
            <a:r>
              <a:rPr lang="fr-FR" sz="2400" dirty="0"/>
              <a:t>Actualisation des besoins</a:t>
            </a:r>
            <a:br>
              <a:rPr lang="fr-FR" sz="2400" dirty="0"/>
            </a:br>
            <a:r>
              <a:rPr lang="fr-FR" sz="2400" dirty="0"/>
              <a:t>en ressources de substitution</a:t>
            </a:r>
          </a:p>
        </p:txBody>
      </p:sp>
      <p:sp>
        <p:nvSpPr>
          <p:cNvPr id="5" name="Titre 1">
            <a:extLst>
              <a:ext uri="{FF2B5EF4-FFF2-40B4-BE49-F238E27FC236}">
                <a16:creationId xmlns:a16="http://schemas.microsoft.com/office/drawing/2014/main" id="{9D3F3882-7395-44AC-814B-CEE8D4A1C62E}"/>
              </a:ext>
            </a:extLst>
          </p:cNvPr>
          <p:cNvSpPr txBox="1">
            <a:spLocks/>
          </p:cNvSpPr>
          <p:nvPr/>
        </p:nvSpPr>
        <p:spPr>
          <a:xfrm>
            <a:off x="2051719" y="2708920"/>
            <a:ext cx="5040560" cy="593367"/>
          </a:xfrm>
          <a:prstGeom prst="rect">
            <a:avLst/>
          </a:prstGeom>
          <a:solidFill>
            <a:srgbClr val="FFFF00"/>
          </a:solidFill>
        </p:spPr>
        <p:txBody>
          <a:bodyPr vert="horz" lIns="91440" tIns="45720" rIns="91440" bIns="45720" rtlCol="0" anchor="ctr">
            <a:normAutofit/>
          </a:bodyPr>
          <a:lstStyle>
            <a:lvl1pPr algn="ctr" defTabSz="457200" rtl="0" eaLnBrk="1" latinLnBrk="0" hangingPunct="1">
              <a:spcBef>
                <a:spcPct val="0"/>
              </a:spcBef>
              <a:buNone/>
              <a:defRPr sz="3500" kern="1200">
                <a:solidFill>
                  <a:srgbClr val="FF0000"/>
                </a:solidFill>
                <a:latin typeface="+mj-lt"/>
                <a:ea typeface="+mj-ea"/>
                <a:cs typeface="+mj-cs"/>
              </a:defRPr>
            </a:lvl1pPr>
          </a:lstStyle>
          <a:p>
            <a:pPr>
              <a:spcBef>
                <a:spcPts val="600"/>
              </a:spcBef>
            </a:pPr>
            <a:r>
              <a:rPr lang="fr-FR" sz="3200" dirty="0">
                <a:solidFill>
                  <a:srgbClr val="0077D4"/>
                </a:solidFill>
              </a:rPr>
              <a:t>Cf. diaporama spécifique</a:t>
            </a:r>
          </a:p>
        </p:txBody>
      </p:sp>
    </p:spTree>
    <p:extLst>
      <p:ext uri="{BB962C8B-B14F-4D97-AF65-F5344CB8AC3E}">
        <p14:creationId xmlns:p14="http://schemas.microsoft.com/office/powerpoint/2010/main" val="2233265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normAutofit/>
          </a:bodyPr>
          <a:lstStyle/>
          <a:p>
            <a:pPr>
              <a:spcBef>
                <a:spcPts val="600"/>
              </a:spcBef>
            </a:pPr>
            <a:r>
              <a:rPr lang="fr-FR" sz="3200" dirty="0">
                <a:solidFill>
                  <a:srgbClr val="0077D4"/>
                </a:solidFill>
              </a:rPr>
              <a:t>D43 Ressources de substitution pour l'AEP</a:t>
            </a:r>
            <a:br>
              <a:rPr lang="fr-FR" sz="3200" dirty="0">
                <a:solidFill>
                  <a:srgbClr val="0077D4"/>
                </a:solidFill>
              </a:rPr>
            </a:br>
            <a:r>
              <a:rPr lang="fr-FR" sz="3200" dirty="0">
                <a:solidFill>
                  <a:srgbClr val="0077D4"/>
                </a:solidFill>
              </a:rPr>
              <a:t>Etude des ressources  mobilisables pour l’AEP dans l’Est du département</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763606409"/>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F117D0C-E60B-4146-A441-5A2133001404}"/>
              </a:ext>
            </a:extLst>
          </p:cNvPr>
          <p:cNvSpPr>
            <a:spLocks noGrp="1"/>
          </p:cNvSpPr>
          <p:nvPr>
            <p:ph type="sldNum" sz="quarter" idx="12"/>
          </p:nvPr>
        </p:nvSpPr>
        <p:spPr/>
        <p:txBody>
          <a:bodyPr/>
          <a:lstStyle/>
          <a:p>
            <a:fld id="{7CF807EE-CD1D-4590-8BC8-3307D96355C9}" type="slidenum">
              <a:rPr lang="fr-FR" smtClean="0"/>
              <a:pPr/>
              <a:t>27</a:t>
            </a:fld>
            <a:endParaRPr lang="fr-FR" dirty="0"/>
          </a:p>
        </p:txBody>
      </p:sp>
      <p:sp>
        <p:nvSpPr>
          <p:cNvPr id="4" name="Titre 3">
            <a:extLst>
              <a:ext uri="{FF2B5EF4-FFF2-40B4-BE49-F238E27FC236}">
                <a16:creationId xmlns:a16="http://schemas.microsoft.com/office/drawing/2014/main" id="{2DA2AC6D-5D7B-4DBD-9832-2B7EF91CF9C8}"/>
              </a:ext>
            </a:extLst>
          </p:cNvPr>
          <p:cNvSpPr>
            <a:spLocks noGrp="1"/>
          </p:cNvSpPr>
          <p:nvPr>
            <p:ph type="title"/>
          </p:nvPr>
        </p:nvSpPr>
        <p:spPr/>
        <p:txBody>
          <a:bodyPr>
            <a:normAutofit/>
          </a:bodyPr>
          <a:lstStyle/>
          <a:p>
            <a:pPr algn="ctr"/>
            <a:r>
              <a:rPr lang="fr-FR" sz="2800" dirty="0"/>
              <a:t>Présentation de l’étude</a:t>
            </a:r>
          </a:p>
        </p:txBody>
      </p:sp>
      <p:pic>
        <p:nvPicPr>
          <p:cNvPr id="6" name="Image 5" descr="Une image contenant texte, carte&#10;&#10;Description générée automatiquement">
            <a:extLst>
              <a:ext uri="{FF2B5EF4-FFF2-40B4-BE49-F238E27FC236}">
                <a16:creationId xmlns:a16="http://schemas.microsoft.com/office/drawing/2014/main" id="{0619030E-42A1-4D18-B8E9-5281F39AFD0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384803" y="1405464"/>
            <a:ext cx="3625711" cy="5144029"/>
          </a:xfrm>
          <a:prstGeom prst="rect">
            <a:avLst/>
          </a:prstGeom>
        </p:spPr>
      </p:pic>
      <p:sp>
        <p:nvSpPr>
          <p:cNvPr id="2" name="Espace réservé du contenu 1">
            <a:extLst>
              <a:ext uri="{FF2B5EF4-FFF2-40B4-BE49-F238E27FC236}">
                <a16:creationId xmlns:a16="http://schemas.microsoft.com/office/drawing/2014/main" id="{D1949E24-BC86-4528-9A2C-A4D8712948F4}"/>
              </a:ext>
            </a:extLst>
          </p:cNvPr>
          <p:cNvSpPr>
            <a:spLocks noGrp="1"/>
          </p:cNvSpPr>
          <p:nvPr>
            <p:ph idx="1"/>
          </p:nvPr>
        </p:nvSpPr>
        <p:spPr>
          <a:xfrm>
            <a:off x="395536" y="1436283"/>
            <a:ext cx="5249333" cy="4451278"/>
          </a:xfrm>
        </p:spPr>
        <p:txBody>
          <a:bodyPr>
            <a:noAutofit/>
          </a:bodyPr>
          <a:lstStyle/>
          <a:p>
            <a:pPr marL="0" indent="0">
              <a:buNone/>
            </a:pPr>
            <a:r>
              <a:rPr lang="fr-FR" sz="1800" dirty="0"/>
              <a:t>Objectifs de l’étude</a:t>
            </a:r>
          </a:p>
          <a:p>
            <a:pPr>
              <a:buClr>
                <a:schemeClr val="accent6">
                  <a:lumMod val="75000"/>
                </a:schemeClr>
              </a:buClr>
            </a:pPr>
            <a:r>
              <a:rPr lang="fr-FR" sz="1800" b="1" dirty="0"/>
              <a:t>identifier</a:t>
            </a:r>
            <a:r>
              <a:rPr lang="fr-FR" sz="1800" dirty="0"/>
              <a:t> </a:t>
            </a:r>
            <a:r>
              <a:rPr lang="fr-FR" sz="1800" b="1" dirty="0"/>
              <a:t>les ressources</a:t>
            </a:r>
            <a:r>
              <a:rPr lang="fr-FR" sz="1800" dirty="0"/>
              <a:t> </a:t>
            </a:r>
            <a:r>
              <a:rPr lang="fr-FR" sz="1800" b="1" dirty="0"/>
              <a:t>mobilisables</a:t>
            </a:r>
            <a:r>
              <a:rPr lang="fr-FR" sz="1800" dirty="0"/>
              <a:t> pour l’AEP en complément ou substitution aux captages existants (zones prioritaires)</a:t>
            </a:r>
          </a:p>
          <a:p>
            <a:pPr>
              <a:buClr>
                <a:schemeClr val="accent6">
                  <a:lumMod val="75000"/>
                </a:schemeClr>
              </a:buClr>
            </a:pPr>
            <a:r>
              <a:rPr lang="fr-FR" sz="1800" b="1" dirty="0"/>
              <a:t>évaluer leurs disponibilités</a:t>
            </a:r>
          </a:p>
          <a:p>
            <a:pPr>
              <a:buClr>
                <a:schemeClr val="accent6">
                  <a:lumMod val="75000"/>
                </a:schemeClr>
              </a:buClr>
            </a:pPr>
            <a:r>
              <a:rPr lang="fr-FR" sz="1800" dirty="0"/>
              <a:t>préciser les </a:t>
            </a:r>
            <a:r>
              <a:rPr lang="fr-FR" sz="1800" b="1" dirty="0"/>
              <a:t>investigations</a:t>
            </a:r>
            <a:r>
              <a:rPr lang="fr-FR" sz="1800" dirty="0"/>
              <a:t> à prévoir</a:t>
            </a:r>
          </a:p>
          <a:p>
            <a:pPr>
              <a:buClr>
                <a:schemeClr val="accent6">
                  <a:lumMod val="75000"/>
                </a:schemeClr>
              </a:buClr>
            </a:pPr>
            <a:r>
              <a:rPr lang="fr-FR" sz="1800" dirty="0"/>
              <a:t>proposer des </a:t>
            </a:r>
            <a:r>
              <a:rPr lang="fr-FR" sz="1800" b="1" dirty="0"/>
              <a:t>modalités de mobilisation</a:t>
            </a:r>
            <a:endParaRPr lang="fr-FR" sz="1800" dirty="0"/>
          </a:p>
          <a:p>
            <a:pPr>
              <a:buClr>
                <a:schemeClr val="accent6">
                  <a:lumMod val="75000"/>
                </a:schemeClr>
              </a:buClr>
            </a:pPr>
            <a:r>
              <a:rPr lang="fr-FR" sz="1800" b="1" dirty="0"/>
              <a:t>hiérarchiser</a:t>
            </a:r>
            <a:r>
              <a:rPr lang="fr-FR" sz="1800" dirty="0"/>
              <a:t> les propositions</a:t>
            </a:r>
          </a:p>
          <a:p>
            <a:pPr marL="0" indent="0">
              <a:spcBef>
                <a:spcPts val="1200"/>
              </a:spcBef>
              <a:buNone/>
            </a:pPr>
            <a:r>
              <a:rPr lang="fr-FR" sz="1800" dirty="0"/>
              <a:t>Phasage :</a:t>
            </a:r>
          </a:p>
          <a:p>
            <a:pPr marL="457200" indent="-457200">
              <a:buClr>
                <a:schemeClr val="accent6">
                  <a:lumMod val="75000"/>
                </a:schemeClr>
              </a:buClr>
              <a:buFont typeface="+mj-lt"/>
              <a:buAutoNum type="arabicPeriod"/>
            </a:pPr>
            <a:r>
              <a:rPr lang="fr-FR" sz="1800" dirty="0"/>
              <a:t>Identification (</a:t>
            </a:r>
            <a:r>
              <a:rPr lang="fr-FR" sz="1800" i="1" dirty="0"/>
              <a:t>en cours</a:t>
            </a:r>
            <a:r>
              <a:rPr lang="fr-FR" sz="1800" dirty="0"/>
              <a:t>)</a:t>
            </a:r>
          </a:p>
          <a:p>
            <a:pPr marL="457200" indent="-457200">
              <a:buClr>
                <a:schemeClr val="accent6">
                  <a:lumMod val="75000"/>
                </a:schemeClr>
              </a:buClr>
              <a:buFont typeface="+mj-lt"/>
              <a:buAutoNum type="arabicPeriod"/>
            </a:pPr>
            <a:r>
              <a:rPr lang="fr-FR" sz="1800" dirty="0"/>
              <a:t>Caractérisation de la ressource</a:t>
            </a:r>
          </a:p>
          <a:p>
            <a:pPr marL="457200" indent="-457200">
              <a:buClr>
                <a:schemeClr val="accent6">
                  <a:lumMod val="75000"/>
                </a:schemeClr>
              </a:buClr>
              <a:buFont typeface="+mj-lt"/>
              <a:buAutoNum type="arabicPeriod"/>
            </a:pPr>
            <a:r>
              <a:rPr lang="fr-FR" sz="1800" dirty="0"/>
              <a:t>Contraintes et estimations coûts</a:t>
            </a:r>
          </a:p>
          <a:p>
            <a:pPr marL="457200" indent="-457200">
              <a:buClr>
                <a:schemeClr val="accent6">
                  <a:lumMod val="75000"/>
                </a:schemeClr>
              </a:buClr>
              <a:buFont typeface="+mj-lt"/>
              <a:buAutoNum type="arabicPeriod"/>
            </a:pPr>
            <a:r>
              <a:rPr lang="fr-FR" sz="1800" dirty="0"/>
              <a:t>Proposition et synthèse</a:t>
            </a:r>
          </a:p>
          <a:p>
            <a:pPr marL="0" indent="0">
              <a:spcBef>
                <a:spcPts val="1200"/>
              </a:spcBef>
              <a:buNone/>
            </a:pPr>
            <a:r>
              <a:rPr lang="fr-FR" sz="1800" dirty="0"/>
              <a:t>			</a:t>
            </a:r>
            <a:r>
              <a:rPr lang="fr-FR" sz="1800" i="1" dirty="0"/>
              <a:t>Prestataire : ANTEA</a:t>
            </a:r>
          </a:p>
          <a:p>
            <a:pPr marL="0" indent="0">
              <a:spcBef>
                <a:spcPts val="0"/>
              </a:spcBef>
              <a:buNone/>
            </a:pPr>
            <a:r>
              <a:rPr lang="fr-FR" sz="1800" i="1" dirty="0"/>
              <a:t>			Échéance : fin 2020</a:t>
            </a:r>
          </a:p>
        </p:txBody>
      </p:sp>
    </p:spTree>
    <p:extLst>
      <p:ext uri="{BB962C8B-B14F-4D97-AF65-F5344CB8AC3E}">
        <p14:creationId xmlns:p14="http://schemas.microsoft.com/office/powerpoint/2010/main" val="392095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340768"/>
            <a:ext cx="8064896" cy="2304256"/>
          </a:xfrm>
        </p:spPr>
        <p:txBody>
          <a:bodyPr>
            <a:normAutofit/>
          </a:bodyPr>
          <a:lstStyle/>
          <a:p>
            <a:pPr>
              <a:spcBef>
                <a:spcPts val="600"/>
              </a:spcBef>
            </a:pPr>
            <a:r>
              <a:rPr lang="fr-FR" sz="3200" dirty="0">
                <a:solidFill>
                  <a:srgbClr val="0077D4"/>
                </a:solidFill>
              </a:rPr>
              <a:t>D46 et 47 Mise en œuvre</a:t>
            </a:r>
            <a:br>
              <a:rPr lang="fr-FR" sz="3200" dirty="0">
                <a:solidFill>
                  <a:srgbClr val="0077D4"/>
                </a:solidFill>
              </a:rPr>
            </a:br>
            <a:r>
              <a:rPr lang="fr-FR" sz="3200" dirty="0">
                <a:solidFill>
                  <a:srgbClr val="0077D4"/>
                </a:solidFill>
              </a:rPr>
              <a:t>des projets de substitution</a:t>
            </a:r>
            <a:br>
              <a:rPr lang="fr-FR" sz="3200" dirty="0">
                <a:solidFill>
                  <a:srgbClr val="0077D4"/>
                </a:solidFill>
              </a:rPr>
            </a:br>
            <a:r>
              <a:rPr lang="fr-FR" sz="3200" dirty="0">
                <a:solidFill>
                  <a:srgbClr val="0077D4"/>
                </a:solidFill>
              </a:rPr>
              <a:t>Projet de contrat de substitution à partir du Champ captant des Landes du Médoc</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
        <p:nvSpPr>
          <p:cNvPr id="4" name="Titre 1">
            <a:extLst>
              <a:ext uri="{FF2B5EF4-FFF2-40B4-BE49-F238E27FC236}">
                <a16:creationId xmlns:a16="http://schemas.microsoft.com/office/drawing/2014/main" id="{3D41792F-30C7-4148-A739-791E5102E0F4}"/>
              </a:ext>
            </a:extLst>
          </p:cNvPr>
          <p:cNvSpPr txBox="1">
            <a:spLocks/>
          </p:cNvSpPr>
          <p:nvPr/>
        </p:nvSpPr>
        <p:spPr>
          <a:xfrm>
            <a:off x="2318012" y="4797152"/>
            <a:ext cx="5040560" cy="593367"/>
          </a:xfrm>
          <a:prstGeom prst="rect">
            <a:avLst/>
          </a:prstGeom>
          <a:solidFill>
            <a:srgbClr val="FFFF00"/>
          </a:solidFill>
        </p:spPr>
        <p:txBody>
          <a:bodyPr vert="horz" lIns="91440" tIns="45720" rIns="91440" bIns="45720" rtlCol="0" anchor="ctr">
            <a:normAutofit/>
          </a:bodyPr>
          <a:lstStyle>
            <a:lvl1pPr algn="ctr" defTabSz="457200" rtl="0" eaLnBrk="1" latinLnBrk="0" hangingPunct="1">
              <a:spcBef>
                <a:spcPct val="0"/>
              </a:spcBef>
              <a:buNone/>
              <a:defRPr sz="3500" kern="1200">
                <a:solidFill>
                  <a:srgbClr val="FF0000"/>
                </a:solidFill>
                <a:latin typeface="+mj-lt"/>
                <a:ea typeface="+mj-ea"/>
                <a:cs typeface="+mj-cs"/>
              </a:defRPr>
            </a:lvl1pPr>
          </a:lstStyle>
          <a:p>
            <a:pPr>
              <a:spcBef>
                <a:spcPts val="600"/>
              </a:spcBef>
            </a:pPr>
            <a:r>
              <a:rPr lang="fr-FR" sz="3200" dirty="0">
                <a:solidFill>
                  <a:srgbClr val="0077D4"/>
                </a:solidFill>
              </a:rPr>
              <a:t>Cf. diaporama spécifique</a:t>
            </a:r>
          </a:p>
        </p:txBody>
      </p:sp>
    </p:spTree>
    <p:extLst>
      <p:ext uri="{BB962C8B-B14F-4D97-AF65-F5344CB8AC3E}">
        <p14:creationId xmlns:p14="http://schemas.microsoft.com/office/powerpoint/2010/main" val="2242792200"/>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normAutofit/>
          </a:bodyPr>
          <a:lstStyle/>
          <a:p>
            <a:pPr>
              <a:spcBef>
                <a:spcPts val="600"/>
              </a:spcBef>
            </a:pPr>
            <a:r>
              <a:rPr lang="fr-FR" sz="3200" dirty="0">
                <a:solidFill>
                  <a:srgbClr val="0077D4"/>
                </a:solidFill>
              </a:rPr>
              <a:t>Point sur les études en lien avec la disposition 74 : état du parc d’ouvrages</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4177238007"/>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E1AC4B29-ECE9-4D73-8BB6-9D88625BA01E}"/>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l="16410" t="7765" r="65728" b="2831"/>
          <a:stretch/>
        </p:blipFill>
        <p:spPr bwMode="auto">
          <a:xfrm rot="1398752">
            <a:off x="5352073" y="1831000"/>
            <a:ext cx="2978553" cy="4192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numéro de diapositive 2">
            <a:extLst>
              <a:ext uri="{FF2B5EF4-FFF2-40B4-BE49-F238E27FC236}">
                <a16:creationId xmlns:a16="http://schemas.microsoft.com/office/drawing/2014/main" id="{8F6DF7D6-5A6F-461D-A150-60F1CEABC407}"/>
              </a:ext>
            </a:extLst>
          </p:cNvPr>
          <p:cNvSpPr>
            <a:spLocks noGrp="1"/>
          </p:cNvSpPr>
          <p:nvPr>
            <p:ph type="sldNum" sz="quarter" idx="12"/>
          </p:nvPr>
        </p:nvSpPr>
        <p:spPr/>
        <p:txBody>
          <a:bodyPr/>
          <a:lstStyle/>
          <a:p>
            <a:fld id="{7CF807EE-CD1D-4590-8BC8-3307D96355C9}" type="slidenum">
              <a:rPr lang="fr-FR" smtClean="0"/>
              <a:pPr/>
              <a:t>30</a:t>
            </a:fld>
            <a:endParaRPr lang="fr-FR" dirty="0"/>
          </a:p>
        </p:txBody>
      </p:sp>
      <p:sp>
        <p:nvSpPr>
          <p:cNvPr id="4" name="Titre 3">
            <a:extLst>
              <a:ext uri="{FF2B5EF4-FFF2-40B4-BE49-F238E27FC236}">
                <a16:creationId xmlns:a16="http://schemas.microsoft.com/office/drawing/2014/main" id="{696DC0DA-E30B-461A-972D-BD7A015F1B12}"/>
              </a:ext>
            </a:extLst>
          </p:cNvPr>
          <p:cNvSpPr>
            <a:spLocks noGrp="1"/>
          </p:cNvSpPr>
          <p:nvPr>
            <p:ph type="title"/>
          </p:nvPr>
        </p:nvSpPr>
        <p:spPr/>
        <p:txBody>
          <a:bodyPr>
            <a:normAutofit/>
          </a:bodyPr>
          <a:lstStyle/>
          <a:p>
            <a:pPr algn="ctr"/>
            <a:r>
              <a:rPr lang="fr-FR" sz="2400" dirty="0"/>
              <a:t>Etude confiée au BRGM</a:t>
            </a:r>
          </a:p>
        </p:txBody>
      </p:sp>
      <p:sp>
        <p:nvSpPr>
          <p:cNvPr id="7" name="Text Box 15">
            <a:extLst>
              <a:ext uri="{FF2B5EF4-FFF2-40B4-BE49-F238E27FC236}">
                <a16:creationId xmlns:a16="http://schemas.microsoft.com/office/drawing/2014/main" id="{616FE13E-CF56-4A9F-8C65-222C9F094AA8}"/>
              </a:ext>
            </a:extLst>
          </p:cNvPr>
          <p:cNvSpPr txBox="1">
            <a:spLocks noChangeArrowheads="1"/>
          </p:cNvSpPr>
          <p:nvPr/>
        </p:nvSpPr>
        <p:spPr bwMode="auto">
          <a:xfrm>
            <a:off x="263316" y="1412776"/>
            <a:ext cx="5244788"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800"/>
              </a:spcBef>
              <a:buClr>
                <a:schemeClr val="accent2"/>
              </a:buClr>
              <a:buSzPct val="100000"/>
            </a:pPr>
            <a:r>
              <a:rPr lang="fr-FR" altLang="fr-FR" sz="2000" dirty="0">
                <a:solidFill>
                  <a:srgbClr val="333399"/>
                </a:solidFill>
                <a:latin typeface="Trebuchet MS" panose="020B0603020202020204" pitchFamily="34" charset="0"/>
              </a:rPr>
              <a:t>Etude "quantitative" BRGM confiée au BRGM</a:t>
            </a:r>
          </a:p>
          <a:p>
            <a:pPr algn="just">
              <a:spcBef>
                <a:spcPts val="1800"/>
              </a:spcBef>
              <a:buClr>
                <a:schemeClr val="accent2"/>
              </a:buClr>
              <a:buSzPct val="100000"/>
            </a:pPr>
            <a:r>
              <a:rPr lang="fr-FR" altLang="fr-FR" sz="2000" dirty="0">
                <a:solidFill>
                  <a:srgbClr val="333399"/>
                </a:solidFill>
                <a:latin typeface="Trebuchet MS" panose="020B0603020202020204" pitchFamily="34" charset="0"/>
              </a:rPr>
              <a:t>Conclusions dans rapport </a:t>
            </a:r>
            <a:r>
              <a:rPr lang="fr-FR" altLang="fr-FR" sz="2000" dirty="0">
                <a:solidFill>
                  <a:srgbClr val="333399"/>
                </a:solidFill>
                <a:latin typeface="Trebuchet MS" panose="020B0603020202020204" pitchFamily="34" charset="0"/>
                <a:sym typeface="Wingdings" panose="05000000000000000000" pitchFamily="2" charset="2"/>
              </a:rPr>
              <a:t>RP-66959-FR présentées à la CLE le 25 juin 2018</a:t>
            </a:r>
          </a:p>
          <a:p>
            <a:pPr algn="just">
              <a:spcBef>
                <a:spcPts val="1800"/>
              </a:spcBef>
              <a:buClr>
                <a:schemeClr val="accent2"/>
              </a:buClr>
              <a:buSzPct val="100000"/>
            </a:pPr>
            <a:r>
              <a:rPr lang="fr-FR" altLang="fr-FR" sz="2000" i="1" dirty="0">
                <a:solidFill>
                  <a:srgbClr val="333399"/>
                </a:solidFill>
                <a:latin typeface="Trebuchet MS" panose="020B0603020202020204" pitchFamily="34" charset="0"/>
              </a:rPr>
              <a:t>En synthèse :</a:t>
            </a:r>
          </a:p>
          <a:p>
            <a:pPr marL="342900" indent="-342900" algn="just">
              <a:buClr>
                <a:schemeClr val="accent2"/>
              </a:buClr>
              <a:buSzPct val="100000"/>
              <a:buFont typeface="Arial" panose="020B0604020202020204" pitchFamily="34" charset="0"/>
              <a:buChar char="•"/>
            </a:pPr>
            <a:r>
              <a:rPr lang="fr-FR" altLang="fr-FR" i="1" dirty="0">
                <a:solidFill>
                  <a:srgbClr val="333399"/>
                </a:solidFill>
                <a:latin typeface="Trebuchet MS" panose="020B0603020202020204" pitchFamily="34" charset="0"/>
              </a:rPr>
              <a:t>risque si conjonction de deux facteurs : défaut de réalisation / entretien + traversée de plusieurs ressources</a:t>
            </a:r>
          </a:p>
          <a:p>
            <a:pPr marL="342900" indent="-342900" algn="just">
              <a:buClr>
                <a:schemeClr val="accent2"/>
              </a:buClr>
              <a:buSzPct val="100000"/>
              <a:buFont typeface="Arial" panose="020B0604020202020204" pitchFamily="34" charset="0"/>
              <a:buChar char="•"/>
            </a:pPr>
            <a:r>
              <a:rPr lang="fr-FR" altLang="fr-FR" i="1" dirty="0">
                <a:solidFill>
                  <a:srgbClr val="333399"/>
                </a:solidFill>
                <a:latin typeface="Trebuchet MS" panose="020B0603020202020204" pitchFamily="34" charset="0"/>
              </a:rPr>
              <a:t>analyse sur 4 723 forages (non comblés, non rebouchés) : 7 critères objectifs (3 sur l'état du forage et 4 sur son environnement)</a:t>
            </a:r>
          </a:p>
          <a:p>
            <a:pPr marL="342900" indent="-342900" algn="just">
              <a:buClr>
                <a:schemeClr val="accent2"/>
              </a:buClr>
              <a:buSzPct val="100000"/>
              <a:buFont typeface="Arial" panose="020B0604020202020204" pitchFamily="34" charset="0"/>
              <a:buChar char="•"/>
            </a:pPr>
            <a:r>
              <a:rPr lang="fr-FR" altLang="fr-FR" i="1" dirty="0">
                <a:solidFill>
                  <a:srgbClr val="333399"/>
                </a:solidFill>
                <a:latin typeface="Trebuchet MS" panose="020B0603020202020204" pitchFamily="34" charset="0"/>
              </a:rPr>
              <a:t>hiérarchisation par grille d'analyse :</a:t>
            </a:r>
          </a:p>
          <a:p>
            <a:pPr marL="800100" lvl="1" indent="-342900" algn="just">
              <a:buClr>
                <a:schemeClr val="accent2"/>
              </a:buClr>
              <a:buSzPct val="100000"/>
              <a:buFont typeface="Wingdings" panose="05000000000000000000" pitchFamily="2" charset="2"/>
              <a:buChar char="ü"/>
            </a:pPr>
            <a:r>
              <a:rPr lang="fr-FR" altLang="fr-FR" i="1" dirty="0">
                <a:solidFill>
                  <a:srgbClr val="333399"/>
                </a:solidFill>
                <a:latin typeface="Trebuchet MS" panose="020B0603020202020204" pitchFamily="34" charset="0"/>
              </a:rPr>
              <a:t>60 forages à risque théorique "très élevé" </a:t>
            </a:r>
          </a:p>
          <a:p>
            <a:pPr marL="800100" lvl="1" indent="-342900" algn="just">
              <a:buClr>
                <a:schemeClr val="accent2"/>
              </a:buClr>
              <a:buSzPct val="100000"/>
              <a:buFont typeface="Wingdings" panose="05000000000000000000" pitchFamily="2" charset="2"/>
              <a:buChar char="ü"/>
            </a:pPr>
            <a:r>
              <a:rPr lang="fr-FR" altLang="fr-FR" i="1" dirty="0">
                <a:solidFill>
                  <a:srgbClr val="333399"/>
                </a:solidFill>
                <a:latin typeface="Trebuchet MS" panose="020B0603020202020204" pitchFamily="34" charset="0"/>
              </a:rPr>
              <a:t>605 forages à risque théorique "élevé"</a:t>
            </a:r>
          </a:p>
          <a:p>
            <a:pPr marL="342900" indent="-342900" algn="just">
              <a:buClr>
                <a:schemeClr val="accent2"/>
              </a:buClr>
              <a:buSzPct val="100000"/>
              <a:buFont typeface="Arial" panose="020B0604020202020204" pitchFamily="34" charset="0"/>
              <a:buChar char="•"/>
            </a:pPr>
            <a:r>
              <a:rPr lang="fr-FR" altLang="fr-FR" i="1" dirty="0">
                <a:solidFill>
                  <a:srgbClr val="333399"/>
                </a:solidFill>
                <a:latin typeface="Trebuchet MS" panose="020B0603020202020204" pitchFamily="34" charset="0"/>
              </a:rPr>
              <a:t>perspectives : validation par enquête ou investigations in situ</a:t>
            </a:r>
          </a:p>
        </p:txBody>
      </p:sp>
    </p:spTree>
    <p:extLst>
      <p:ext uri="{BB962C8B-B14F-4D97-AF65-F5344CB8AC3E}">
        <p14:creationId xmlns:p14="http://schemas.microsoft.com/office/powerpoint/2010/main" val="3793599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2E00F50-76F1-4E75-B663-76FA2B3B6F1E}"/>
              </a:ext>
            </a:extLst>
          </p:cNvPr>
          <p:cNvSpPr>
            <a:spLocks noGrp="1"/>
          </p:cNvSpPr>
          <p:nvPr>
            <p:ph idx="1"/>
          </p:nvPr>
        </p:nvSpPr>
        <p:spPr>
          <a:xfrm>
            <a:off x="457200" y="1412776"/>
            <a:ext cx="8229600" cy="4451278"/>
          </a:xfrm>
        </p:spPr>
        <p:txBody>
          <a:bodyPr>
            <a:noAutofit/>
          </a:bodyPr>
          <a:lstStyle/>
          <a:p>
            <a:pPr marL="0" indent="0">
              <a:buNone/>
            </a:pPr>
            <a:r>
              <a:rPr lang="fr-FR" sz="2000" b="1" dirty="0">
                <a:solidFill>
                  <a:srgbClr val="0070C0"/>
                </a:solidFill>
              </a:rPr>
              <a:t>Expérimentation de l’outil </a:t>
            </a:r>
            <a:r>
              <a:rPr lang="fr-FR" sz="2000" b="1" dirty="0" err="1">
                <a:solidFill>
                  <a:srgbClr val="0070C0"/>
                </a:solidFill>
              </a:rPr>
              <a:t>WellWatch</a:t>
            </a:r>
            <a:endParaRPr lang="fr-FR" sz="2000" b="1" dirty="0">
              <a:solidFill>
                <a:srgbClr val="0070C0"/>
              </a:solidFill>
            </a:endParaRPr>
          </a:p>
          <a:p>
            <a:pPr>
              <a:spcBef>
                <a:spcPts val="0"/>
              </a:spcBef>
              <a:buClr>
                <a:schemeClr val="accent6">
                  <a:lumMod val="75000"/>
                </a:schemeClr>
              </a:buClr>
            </a:pPr>
            <a:r>
              <a:rPr lang="fr-FR" sz="1800" dirty="0">
                <a:solidFill>
                  <a:srgbClr val="0070C0"/>
                </a:solidFill>
              </a:rPr>
              <a:t>Outil de suivi à J+1 des données d’exploitations (niveau d’eau, débit, pression, consommation électrique, etc.)</a:t>
            </a:r>
          </a:p>
          <a:p>
            <a:pPr>
              <a:spcBef>
                <a:spcPts val="0"/>
              </a:spcBef>
              <a:buClr>
                <a:schemeClr val="accent6">
                  <a:lumMod val="75000"/>
                </a:schemeClr>
              </a:buClr>
            </a:pPr>
            <a:r>
              <a:rPr lang="fr-FR" sz="1800" dirty="0">
                <a:solidFill>
                  <a:srgbClr val="0070C0"/>
                </a:solidFill>
              </a:rPr>
              <a:t>Données exploitables pour 16 ouvrages/20 inscrits</a:t>
            </a:r>
          </a:p>
          <a:p>
            <a:pPr>
              <a:spcBef>
                <a:spcPts val="0"/>
              </a:spcBef>
              <a:buClr>
                <a:schemeClr val="accent6">
                  <a:lumMod val="75000"/>
                </a:schemeClr>
              </a:buClr>
            </a:pPr>
            <a:r>
              <a:rPr lang="fr-FR" sz="1800" dirty="0">
                <a:solidFill>
                  <a:srgbClr val="0070C0"/>
                </a:solidFill>
              </a:rPr>
              <a:t>Fin du projet : mi-2020</a:t>
            </a:r>
          </a:p>
          <a:p>
            <a:pPr marL="0" indent="0">
              <a:spcBef>
                <a:spcPts val="1200"/>
              </a:spcBef>
              <a:buNone/>
            </a:pPr>
            <a:r>
              <a:rPr lang="fr-FR" sz="2000" b="1" dirty="0">
                <a:solidFill>
                  <a:srgbClr val="0070C0"/>
                </a:solidFill>
              </a:rPr>
              <a:t>Evaluation du dépérissement d’un forage et des risques pour la ressource</a:t>
            </a:r>
          </a:p>
          <a:p>
            <a:pPr>
              <a:spcBef>
                <a:spcPts val="0"/>
              </a:spcBef>
              <a:buClr>
                <a:schemeClr val="accent6">
                  <a:lumMod val="75000"/>
                </a:schemeClr>
              </a:buClr>
            </a:pPr>
            <a:r>
              <a:rPr lang="fr-FR" sz="1800" dirty="0">
                <a:solidFill>
                  <a:srgbClr val="0070C0"/>
                </a:solidFill>
              </a:rPr>
              <a:t>Réunion du comité technique (composé d’une vingtaine d’experts) :</a:t>
            </a:r>
          </a:p>
          <a:p>
            <a:pPr lvl="1">
              <a:spcBef>
                <a:spcPts val="0"/>
              </a:spcBef>
              <a:buClr>
                <a:schemeClr val="accent6">
                  <a:lumMod val="75000"/>
                </a:schemeClr>
              </a:buClr>
              <a:buFont typeface="Wingdings" panose="05000000000000000000" pitchFamily="2" charset="2"/>
              <a:buChar char="ü"/>
            </a:pPr>
            <a:r>
              <a:rPr lang="fr-FR" sz="1800" dirty="0">
                <a:solidFill>
                  <a:srgbClr val="0070C0"/>
                </a:solidFill>
              </a:rPr>
              <a:t>le 23 octobre 2018</a:t>
            </a:r>
          </a:p>
          <a:p>
            <a:pPr lvl="1">
              <a:spcBef>
                <a:spcPts val="0"/>
              </a:spcBef>
              <a:buClr>
                <a:schemeClr val="accent6">
                  <a:lumMod val="75000"/>
                </a:schemeClr>
              </a:buClr>
              <a:buFont typeface="Wingdings" panose="05000000000000000000" pitchFamily="2" charset="2"/>
              <a:buChar char="ü"/>
            </a:pPr>
            <a:r>
              <a:rPr lang="fr-FR" sz="1800" dirty="0">
                <a:solidFill>
                  <a:srgbClr val="0070C0"/>
                </a:solidFill>
              </a:rPr>
              <a:t>le 16 décembre 2019 (à venir)</a:t>
            </a:r>
          </a:p>
          <a:p>
            <a:pPr>
              <a:spcBef>
                <a:spcPts val="0"/>
              </a:spcBef>
              <a:buClr>
                <a:schemeClr val="accent6">
                  <a:lumMod val="75000"/>
                </a:schemeClr>
              </a:buClr>
            </a:pPr>
            <a:r>
              <a:rPr lang="fr-FR" sz="1800" dirty="0">
                <a:solidFill>
                  <a:srgbClr val="0070C0"/>
                </a:solidFill>
              </a:rPr>
              <a:t>Objectifs :</a:t>
            </a:r>
          </a:p>
          <a:p>
            <a:pPr lvl="1">
              <a:spcBef>
                <a:spcPts val="0"/>
              </a:spcBef>
              <a:buClr>
                <a:schemeClr val="accent6">
                  <a:lumMod val="75000"/>
                </a:schemeClr>
              </a:buClr>
              <a:buFont typeface="Wingdings" panose="05000000000000000000" pitchFamily="2" charset="2"/>
              <a:buChar char="ü"/>
            </a:pPr>
            <a:r>
              <a:rPr lang="fr-FR" sz="1800" dirty="0">
                <a:solidFill>
                  <a:srgbClr val="0070C0"/>
                </a:solidFill>
              </a:rPr>
              <a:t>valider une grille d’analyse des variables explicatives du </a:t>
            </a:r>
            <a:r>
              <a:rPr lang="fr-FR" sz="1800" b="1" dirty="0">
                <a:solidFill>
                  <a:srgbClr val="0070C0"/>
                </a:solidFill>
              </a:rPr>
              <a:t>dépérissement </a:t>
            </a:r>
            <a:r>
              <a:rPr lang="fr-FR" sz="1800" dirty="0">
                <a:solidFill>
                  <a:srgbClr val="0070C0"/>
                </a:solidFill>
              </a:rPr>
              <a:t>d’un ouvrage</a:t>
            </a:r>
          </a:p>
          <a:p>
            <a:pPr lvl="1">
              <a:spcBef>
                <a:spcPts val="0"/>
              </a:spcBef>
              <a:buClr>
                <a:schemeClr val="accent6">
                  <a:lumMod val="75000"/>
                </a:schemeClr>
              </a:buClr>
              <a:buFont typeface="Wingdings" panose="05000000000000000000" pitchFamily="2" charset="2"/>
              <a:buChar char="ü"/>
            </a:pPr>
            <a:r>
              <a:rPr lang="fr-FR" sz="1800" dirty="0">
                <a:solidFill>
                  <a:srgbClr val="0070C0"/>
                </a:solidFill>
              </a:rPr>
              <a:t>valider une grille d’analyse des variables explicatives du </a:t>
            </a:r>
            <a:r>
              <a:rPr lang="fr-FR" sz="1800" b="1" dirty="0">
                <a:solidFill>
                  <a:srgbClr val="0070C0"/>
                </a:solidFill>
              </a:rPr>
              <a:t>risque</a:t>
            </a:r>
            <a:r>
              <a:rPr lang="fr-FR" sz="1800" dirty="0">
                <a:solidFill>
                  <a:srgbClr val="0070C0"/>
                </a:solidFill>
              </a:rPr>
              <a:t> qu’engendre un ouvrage dégradé </a:t>
            </a:r>
            <a:r>
              <a:rPr lang="fr-FR" sz="1800" b="1" dirty="0">
                <a:solidFill>
                  <a:srgbClr val="0070C0"/>
                </a:solidFill>
              </a:rPr>
              <a:t>pour la ressource </a:t>
            </a:r>
            <a:r>
              <a:rPr lang="fr-FR" sz="1800" dirty="0">
                <a:solidFill>
                  <a:srgbClr val="0070C0"/>
                </a:solidFill>
              </a:rPr>
              <a:t>en eau souterraine</a:t>
            </a:r>
            <a:endParaRPr lang="fr-FR" dirty="0"/>
          </a:p>
        </p:txBody>
      </p:sp>
      <p:sp>
        <p:nvSpPr>
          <p:cNvPr id="3" name="Espace réservé du numéro de diapositive 2">
            <a:extLst>
              <a:ext uri="{FF2B5EF4-FFF2-40B4-BE49-F238E27FC236}">
                <a16:creationId xmlns:a16="http://schemas.microsoft.com/office/drawing/2014/main" id="{8F6DF7D6-5A6F-461D-A150-60F1CEABC407}"/>
              </a:ext>
            </a:extLst>
          </p:cNvPr>
          <p:cNvSpPr>
            <a:spLocks noGrp="1"/>
          </p:cNvSpPr>
          <p:nvPr>
            <p:ph type="sldNum" sz="quarter" idx="12"/>
          </p:nvPr>
        </p:nvSpPr>
        <p:spPr/>
        <p:txBody>
          <a:bodyPr/>
          <a:lstStyle/>
          <a:p>
            <a:fld id="{7CF807EE-CD1D-4590-8BC8-3307D96355C9}" type="slidenum">
              <a:rPr lang="fr-FR" smtClean="0"/>
              <a:pPr/>
              <a:t>31</a:t>
            </a:fld>
            <a:endParaRPr lang="fr-FR" dirty="0"/>
          </a:p>
        </p:txBody>
      </p:sp>
      <p:sp>
        <p:nvSpPr>
          <p:cNvPr id="4" name="Titre 3">
            <a:extLst>
              <a:ext uri="{FF2B5EF4-FFF2-40B4-BE49-F238E27FC236}">
                <a16:creationId xmlns:a16="http://schemas.microsoft.com/office/drawing/2014/main" id="{696DC0DA-E30B-461A-972D-BD7A015F1B12}"/>
              </a:ext>
            </a:extLst>
          </p:cNvPr>
          <p:cNvSpPr>
            <a:spLocks noGrp="1"/>
          </p:cNvSpPr>
          <p:nvPr>
            <p:ph type="title"/>
          </p:nvPr>
        </p:nvSpPr>
        <p:spPr/>
        <p:txBody>
          <a:bodyPr>
            <a:normAutofit/>
          </a:bodyPr>
          <a:lstStyle/>
          <a:p>
            <a:pPr algn="ctr"/>
            <a:r>
              <a:rPr lang="fr-FR" sz="2400" dirty="0"/>
              <a:t>Etude confiée au LYRE</a:t>
            </a:r>
          </a:p>
        </p:txBody>
      </p:sp>
    </p:spTree>
    <p:extLst>
      <p:ext uri="{BB962C8B-B14F-4D97-AF65-F5344CB8AC3E}">
        <p14:creationId xmlns:p14="http://schemas.microsoft.com/office/powerpoint/2010/main" val="3638673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633D356-AD37-4F78-BD46-442E6BDCB852}"/>
              </a:ext>
            </a:extLst>
          </p:cNvPr>
          <p:cNvSpPr>
            <a:spLocks noGrp="1"/>
          </p:cNvSpPr>
          <p:nvPr>
            <p:ph idx="1"/>
          </p:nvPr>
        </p:nvSpPr>
        <p:spPr/>
        <p:txBody>
          <a:bodyPr>
            <a:normAutofit lnSpcReduction="10000"/>
          </a:bodyPr>
          <a:lstStyle/>
          <a:p>
            <a:pPr marL="0" indent="0">
              <a:buNone/>
            </a:pPr>
            <a:r>
              <a:rPr lang="fr-FR" dirty="0"/>
              <a:t>Courrier du président de la CLE en date du 17 juillet 2019 à tous les services d’eau potable</a:t>
            </a:r>
          </a:p>
          <a:p>
            <a:endParaRPr lang="fr-FR" dirty="0"/>
          </a:p>
          <a:p>
            <a:pPr marL="0" indent="0">
              <a:buNone/>
            </a:pPr>
            <a:r>
              <a:rPr lang="fr-FR" dirty="0"/>
              <a:t>A ce jour : </a:t>
            </a:r>
          </a:p>
          <a:p>
            <a:pPr>
              <a:buClr>
                <a:schemeClr val="accent6">
                  <a:lumMod val="75000"/>
                </a:schemeClr>
              </a:buClr>
            </a:pPr>
            <a:r>
              <a:rPr lang="fr-FR" dirty="0"/>
              <a:t>39 réponses au courrier (sur 97)</a:t>
            </a:r>
          </a:p>
          <a:p>
            <a:pPr>
              <a:buClr>
                <a:schemeClr val="accent6">
                  <a:lumMod val="75000"/>
                </a:schemeClr>
              </a:buClr>
            </a:pPr>
            <a:endParaRPr lang="fr-FR" dirty="0"/>
          </a:p>
          <a:p>
            <a:pPr>
              <a:buClr>
                <a:schemeClr val="accent6">
                  <a:lumMod val="75000"/>
                </a:schemeClr>
              </a:buClr>
            </a:pPr>
            <a:r>
              <a:rPr lang="fr-FR" dirty="0"/>
              <a:t>23 autorisations délivrées pour collecter</a:t>
            </a:r>
            <a:br>
              <a:rPr lang="fr-FR" dirty="0"/>
            </a:br>
            <a:r>
              <a:rPr lang="fr-FR" dirty="0"/>
              <a:t>les rapports auprès des prestataires</a:t>
            </a:r>
            <a:br>
              <a:rPr lang="fr-FR" dirty="0"/>
            </a:br>
            <a:r>
              <a:rPr lang="fr-FR" dirty="0"/>
              <a:t>(soit 49 forages)</a:t>
            </a:r>
          </a:p>
          <a:p>
            <a:pPr>
              <a:buClr>
                <a:schemeClr val="accent6">
                  <a:lumMod val="75000"/>
                </a:schemeClr>
              </a:buClr>
            </a:pPr>
            <a:endParaRPr lang="fr-FR" dirty="0"/>
          </a:p>
          <a:p>
            <a:pPr>
              <a:buClr>
                <a:schemeClr val="accent6">
                  <a:lumMod val="75000"/>
                </a:schemeClr>
              </a:buClr>
            </a:pPr>
            <a:r>
              <a:rPr lang="fr-FR" dirty="0"/>
              <a:t>213 documents ont été collectés (soit 50% du</a:t>
            </a:r>
            <a:br>
              <a:rPr lang="fr-FR" dirty="0"/>
            </a:br>
            <a:r>
              <a:rPr lang="fr-FR" dirty="0"/>
              <a:t>par des forages AEP hors BM qui ne souhaite</a:t>
            </a:r>
            <a:br>
              <a:rPr lang="fr-FR" dirty="0"/>
            </a:br>
            <a:r>
              <a:rPr lang="fr-FR" dirty="0"/>
              <a:t>pas transmettre les données relatives à </a:t>
            </a:r>
            <a:br>
              <a:rPr lang="fr-FR" dirty="0"/>
            </a:br>
            <a:r>
              <a:rPr lang="fr-FR" dirty="0"/>
              <a:t>ses ouvrages de production d'eau potable) </a:t>
            </a:r>
          </a:p>
        </p:txBody>
      </p:sp>
      <p:sp>
        <p:nvSpPr>
          <p:cNvPr id="3" name="Espace réservé du numéro de diapositive 2">
            <a:extLst>
              <a:ext uri="{FF2B5EF4-FFF2-40B4-BE49-F238E27FC236}">
                <a16:creationId xmlns:a16="http://schemas.microsoft.com/office/drawing/2014/main" id="{9B746413-BDC2-45B6-9CC7-A3CC111D1E8C}"/>
              </a:ext>
            </a:extLst>
          </p:cNvPr>
          <p:cNvSpPr>
            <a:spLocks noGrp="1"/>
          </p:cNvSpPr>
          <p:nvPr>
            <p:ph type="sldNum" sz="quarter" idx="12"/>
          </p:nvPr>
        </p:nvSpPr>
        <p:spPr/>
        <p:txBody>
          <a:bodyPr/>
          <a:lstStyle/>
          <a:p>
            <a:fld id="{7CF807EE-CD1D-4590-8BC8-3307D96355C9}" type="slidenum">
              <a:rPr lang="fr-FR" smtClean="0"/>
              <a:pPr/>
              <a:t>32</a:t>
            </a:fld>
            <a:endParaRPr lang="fr-FR" dirty="0"/>
          </a:p>
        </p:txBody>
      </p:sp>
      <p:sp>
        <p:nvSpPr>
          <p:cNvPr id="4" name="Titre 3">
            <a:extLst>
              <a:ext uri="{FF2B5EF4-FFF2-40B4-BE49-F238E27FC236}">
                <a16:creationId xmlns:a16="http://schemas.microsoft.com/office/drawing/2014/main" id="{9F84A48C-B41D-4498-BD94-1BE5BA5A9730}"/>
              </a:ext>
            </a:extLst>
          </p:cNvPr>
          <p:cNvSpPr>
            <a:spLocks noGrp="1"/>
          </p:cNvSpPr>
          <p:nvPr>
            <p:ph type="title"/>
          </p:nvPr>
        </p:nvSpPr>
        <p:spPr/>
        <p:txBody>
          <a:bodyPr>
            <a:normAutofit/>
          </a:bodyPr>
          <a:lstStyle/>
          <a:p>
            <a:pPr algn="ctr"/>
            <a:r>
              <a:rPr lang="fr-FR" sz="2400" dirty="0"/>
              <a:t>Base de données diagnostics forages</a:t>
            </a:r>
          </a:p>
        </p:txBody>
      </p:sp>
      <p:graphicFrame>
        <p:nvGraphicFramePr>
          <p:cNvPr id="7" name="Graphique 6">
            <a:extLst>
              <a:ext uri="{FF2B5EF4-FFF2-40B4-BE49-F238E27FC236}">
                <a16:creationId xmlns:a16="http://schemas.microsoft.com/office/drawing/2014/main" id="{C5A31F60-0F68-4D7F-BCA8-F8B146E4D898}"/>
              </a:ext>
            </a:extLst>
          </p:cNvPr>
          <p:cNvGraphicFramePr>
            <a:graphicFrameLocks/>
          </p:cNvGraphicFramePr>
          <p:nvPr>
            <p:extLst>
              <p:ext uri="{D42A27DB-BD31-4B8C-83A1-F6EECF244321}">
                <p14:modId xmlns:p14="http://schemas.microsoft.com/office/powerpoint/2010/main" val="163739252"/>
              </p:ext>
            </p:extLst>
          </p:nvPr>
        </p:nvGraphicFramePr>
        <p:xfrm>
          <a:off x="5004048" y="2015981"/>
          <a:ext cx="4722093" cy="40354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261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340768"/>
            <a:ext cx="8064896" cy="2304256"/>
          </a:xfrm>
        </p:spPr>
        <p:txBody>
          <a:bodyPr>
            <a:normAutofit/>
          </a:bodyPr>
          <a:lstStyle/>
          <a:p>
            <a:pPr>
              <a:spcBef>
                <a:spcPts val="600"/>
              </a:spcBef>
            </a:pPr>
            <a:r>
              <a:rPr lang="fr-FR" sz="3200" dirty="0">
                <a:solidFill>
                  <a:srgbClr val="0077D4"/>
                </a:solidFill>
              </a:rPr>
              <a:t>D76 Carte de vulnérabilité</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2835816534"/>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34</a:t>
            </a:fld>
            <a:endParaRPr lang="fr-FR" dirty="0"/>
          </a:p>
        </p:txBody>
      </p:sp>
      <p:sp>
        <p:nvSpPr>
          <p:cNvPr id="4" name="Titre 3"/>
          <p:cNvSpPr>
            <a:spLocks noGrp="1"/>
          </p:cNvSpPr>
          <p:nvPr>
            <p:ph type="title"/>
          </p:nvPr>
        </p:nvSpPr>
        <p:spPr/>
        <p:txBody>
          <a:bodyPr>
            <a:normAutofit/>
          </a:bodyPr>
          <a:lstStyle/>
          <a:p>
            <a:pPr algn="ctr"/>
            <a:r>
              <a:rPr lang="fr-FR" sz="2400" dirty="0"/>
              <a:t>Carte de vulnérabilité</a:t>
            </a:r>
          </a:p>
        </p:txBody>
      </p:sp>
      <p:pic>
        <p:nvPicPr>
          <p:cNvPr id="6" name="Image 5">
            <a:extLst>
              <a:ext uri="{FF2B5EF4-FFF2-40B4-BE49-F238E27FC236}">
                <a16:creationId xmlns:a16="http://schemas.microsoft.com/office/drawing/2014/main" id="{43E2A032-3696-469A-A954-489153905545}"/>
              </a:ext>
            </a:extLst>
          </p:cNvPr>
          <p:cNvPicPr>
            <a:picLocks noChangeAspect="1"/>
          </p:cNvPicPr>
          <p:nvPr/>
        </p:nvPicPr>
        <p:blipFill>
          <a:blip r:embed="rId2"/>
          <a:stretch>
            <a:fillRect/>
          </a:stretch>
        </p:blipFill>
        <p:spPr>
          <a:xfrm>
            <a:off x="1395752" y="1418193"/>
            <a:ext cx="7524328" cy="5120723"/>
          </a:xfrm>
          <a:prstGeom prst="rect">
            <a:avLst/>
          </a:prstGeom>
        </p:spPr>
      </p:pic>
    </p:spTree>
    <p:extLst>
      <p:ext uri="{BB962C8B-B14F-4D97-AF65-F5344CB8AC3E}">
        <p14:creationId xmlns:p14="http://schemas.microsoft.com/office/powerpoint/2010/main" val="2499741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35</a:t>
            </a:fld>
            <a:endParaRPr lang="fr-FR" dirty="0"/>
          </a:p>
        </p:txBody>
      </p:sp>
      <p:sp>
        <p:nvSpPr>
          <p:cNvPr id="4" name="Titre 3"/>
          <p:cNvSpPr>
            <a:spLocks noGrp="1"/>
          </p:cNvSpPr>
          <p:nvPr>
            <p:ph type="title"/>
          </p:nvPr>
        </p:nvSpPr>
        <p:spPr/>
        <p:txBody>
          <a:bodyPr>
            <a:normAutofit/>
          </a:bodyPr>
          <a:lstStyle/>
          <a:p>
            <a:pPr algn="ctr"/>
            <a:r>
              <a:rPr lang="fr-FR" sz="2400" dirty="0"/>
              <a:t>Carte de vulnérabilité</a:t>
            </a:r>
          </a:p>
        </p:txBody>
      </p:sp>
      <p:pic>
        <p:nvPicPr>
          <p:cNvPr id="5" name="Image 4">
            <a:extLst>
              <a:ext uri="{FF2B5EF4-FFF2-40B4-BE49-F238E27FC236}">
                <a16:creationId xmlns:a16="http://schemas.microsoft.com/office/drawing/2014/main" id="{722E41D1-73D2-4E70-B3A9-C99F463E634E}"/>
              </a:ext>
            </a:extLst>
          </p:cNvPr>
          <p:cNvPicPr>
            <a:picLocks noChangeAspect="1"/>
          </p:cNvPicPr>
          <p:nvPr/>
        </p:nvPicPr>
        <p:blipFill>
          <a:blip r:embed="rId2"/>
          <a:stretch>
            <a:fillRect/>
          </a:stretch>
        </p:blipFill>
        <p:spPr>
          <a:xfrm>
            <a:off x="3635896" y="4559488"/>
            <a:ext cx="4716016" cy="1339423"/>
          </a:xfrm>
          <a:prstGeom prst="rect">
            <a:avLst/>
          </a:prstGeom>
        </p:spPr>
      </p:pic>
      <p:pic>
        <p:nvPicPr>
          <p:cNvPr id="6" name="Image 5">
            <a:extLst>
              <a:ext uri="{FF2B5EF4-FFF2-40B4-BE49-F238E27FC236}">
                <a16:creationId xmlns:a16="http://schemas.microsoft.com/office/drawing/2014/main" id="{A132F15E-BB34-4C5E-B89C-331C4C031E24}"/>
              </a:ext>
            </a:extLst>
          </p:cNvPr>
          <p:cNvPicPr>
            <a:picLocks noChangeAspect="1"/>
          </p:cNvPicPr>
          <p:nvPr/>
        </p:nvPicPr>
        <p:blipFill>
          <a:blip r:embed="rId3"/>
          <a:stretch>
            <a:fillRect/>
          </a:stretch>
        </p:blipFill>
        <p:spPr>
          <a:xfrm>
            <a:off x="521804" y="1628800"/>
            <a:ext cx="8100392" cy="2820519"/>
          </a:xfrm>
          <a:prstGeom prst="rect">
            <a:avLst/>
          </a:prstGeom>
        </p:spPr>
      </p:pic>
      <p:sp>
        <p:nvSpPr>
          <p:cNvPr id="2" name="Espace réservé du contenu 1"/>
          <p:cNvSpPr>
            <a:spLocks noGrp="1"/>
          </p:cNvSpPr>
          <p:nvPr>
            <p:ph idx="1"/>
          </p:nvPr>
        </p:nvSpPr>
        <p:spPr>
          <a:xfrm>
            <a:off x="3654630" y="5898911"/>
            <a:ext cx="4716017" cy="365125"/>
          </a:xfrm>
        </p:spPr>
        <p:txBody>
          <a:bodyPr>
            <a:noAutofit/>
          </a:bodyPr>
          <a:lstStyle/>
          <a:p>
            <a:pPr marL="0" indent="0" algn="ctr">
              <a:buNone/>
            </a:pPr>
            <a:r>
              <a:rPr lang="fr-FR" dirty="0"/>
              <a:t>Aide Agence : 50% du cout HT SMEGREG</a:t>
            </a:r>
          </a:p>
        </p:txBody>
      </p:sp>
      <p:sp>
        <p:nvSpPr>
          <p:cNvPr id="7" name="Espace réservé du contenu 1">
            <a:extLst>
              <a:ext uri="{FF2B5EF4-FFF2-40B4-BE49-F238E27FC236}">
                <a16:creationId xmlns:a16="http://schemas.microsoft.com/office/drawing/2014/main" id="{B554FF1C-C733-4AEC-A61E-2A33C9B30C5A}"/>
              </a:ext>
            </a:extLst>
          </p:cNvPr>
          <p:cNvSpPr txBox="1">
            <a:spLocks/>
          </p:cNvSpPr>
          <p:nvPr/>
        </p:nvSpPr>
        <p:spPr>
          <a:xfrm rot="19966879">
            <a:off x="672193" y="5089599"/>
            <a:ext cx="3093784" cy="6992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1875"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3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125"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975"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7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fr-FR" sz="2400" dirty="0"/>
              <a:t>Propositions à la CLE courant 2020</a:t>
            </a:r>
          </a:p>
        </p:txBody>
      </p:sp>
    </p:spTree>
    <p:extLst>
      <p:ext uri="{BB962C8B-B14F-4D97-AF65-F5344CB8AC3E}">
        <p14:creationId xmlns:p14="http://schemas.microsoft.com/office/powerpoint/2010/main" val="173834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340768"/>
            <a:ext cx="8064896" cy="2304256"/>
          </a:xfrm>
        </p:spPr>
        <p:txBody>
          <a:bodyPr>
            <a:normAutofit/>
          </a:bodyPr>
          <a:lstStyle/>
          <a:p>
            <a:pPr>
              <a:spcBef>
                <a:spcPts val="600"/>
              </a:spcBef>
            </a:pPr>
            <a:r>
              <a:rPr lang="fr-FR" sz="3200" dirty="0">
                <a:solidFill>
                  <a:srgbClr val="0077D4"/>
                </a:solidFill>
              </a:rPr>
              <a:t>D98 Tableau de bord du SAGE</a:t>
            </a:r>
            <a:br>
              <a:rPr lang="fr-FR" sz="3200" dirty="0">
                <a:solidFill>
                  <a:srgbClr val="0077D4"/>
                </a:solidFill>
              </a:rPr>
            </a:br>
            <a:br>
              <a:rPr lang="fr-FR" sz="3200" dirty="0">
                <a:solidFill>
                  <a:srgbClr val="0077D4"/>
                </a:solidFill>
              </a:rPr>
            </a:br>
            <a:r>
              <a:rPr lang="fr-FR" sz="3200" dirty="0">
                <a:solidFill>
                  <a:srgbClr val="0077D4"/>
                </a:solidFill>
              </a:rPr>
              <a:t>Propositions de simplification</a:t>
            </a:r>
          </a:p>
        </p:txBody>
      </p:sp>
      <p:sp>
        <p:nvSpPr>
          <p:cNvPr id="5" name="Sous-titre 2"/>
          <p:cNvSpPr>
            <a:spLocks noGrp="1"/>
          </p:cNvSpPr>
          <p:nvPr>
            <p:ph type="subTitle" idx="1"/>
          </p:nvPr>
        </p:nvSpPr>
        <p:spPr>
          <a:xfrm>
            <a:off x="1637892" y="3886200"/>
            <a:ext cx="6400800" cy="784239"/>
          </a:xfrm>
        </p:spPr>
        <p:txBody>
          <a:bodyPr>
            <a:normAutofit fontScale="92500" lnSpcReduction="10000"/>
          </a:bodyPr>
          <a:lstStyle/>
          <a:p>
            <a:r>
              <a:rPr lang="fr-FR" sz="2400" dirty="0"/>
              <a:t>Commission locale de l'eau</a:t>
            </a:r>
          </a:p>
          <a:p>
            <a:r>
              <a:rPr lang="fr-FR" sz="2400" dirty="0"/>
              <a:t>Réunion du 2 décembre 2019</a:t>
            </a:r>
          </a:p>
        </p:txBody>
      </p:sp>
    </p:spTree>
    <p:extLst>
      <p:ext uri="{BB962C8B-B14F-4D97-AF65-F5344CB8AC3E}">
        <p14:creationId xmlns:p14="http://schemas.microsoft.com/office/powerpoint/2010/main" val="555833434"/>
      </p:ext>
    </p:extLst>
  </p:cSld>
  <p:clrMapOvr>
    <a:masterClrMapping/>
  </p:clrMapOvr>
  <mc:AlternateContent xmlns:mc="http://schemas.openxmlformats.org/markup-compatibility/2006" xmlns:p14="http://schemas.microsoft.com/office/powerpoint/2010/main">
    <mc:Choice Requires="p14">
      <p:transition spd="slow" p14:dur="2000" advTm="6882"/>
    </mc:Choice>
    <mc:Fallback xmlns="">
      <p:transition spd="slow" advTm="688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37</a:t>
            </a:fld>
            <a:endParaRPr lang="fr-FR" dirty="0"/>
          </a:p>
        </p:txBody>
      </p:sp>
      <p:sp>
        <p:nvSpPr>
          <p:cNvPr id="4" name="Titre 3"/>
          <p:cNvSpPr>
            <a:spLocks noGrp="1"/>
          </p:cNvSpPr>
          <p:nvPr>
            <p:ph type="title"/>
          </p:nvPr>
        </p:nvSpPr>
        <p:spPr/>
        <p:txBody>
          <a:bodyPr>
            <a:normAutofit/>
          </a:bodyPr>
          <a:lstStyle/>
          <a:p>
            <a:pPr algn="ctr"/>
            <a:r>
              <a:rPr lang="fr-FR" sz="2400" dirty="0"/>
              <a:t>Tableau de bord du SAGE</a:t>
            </a:r>
          </a:p>
        </p:txBody>
      </p:sp>
      <p:sp>
        <p:nvSpPr>
          <p:cNvPr id="5" name="Espace réservé du contenu 1">
            <a:extLst>
              <a:ext uri="{FF2B5EF4-FFF2-40B4-BE49-F238E27FC236}">
                <a16:creationId xmlns:a16="http://schemas.microsoft.com/office/drawing/2014/main" id="{7D1C756C-F065-45BF-B3DA-08A9C77E701C}"/>
              </a:ext>
            </a:extLst>
          </p:cNvPr>
          <p:cNvSpPr txBox="1">
            <a:spLocks/>
          </p:cNvSpPr>
          <p:nvPr/>
        </p:nvSpPr>
        <p:spPr>
          <a:xfrm>
            <a:off x="786408" y="1484784"/>
            <a:ext cx="7571184" cy="445127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1875"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3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125"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975"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7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2000" dirty="0"/>
              <a:t>Constats :</a:t>
            </a:r>
          </a:p>
          <a:p>
            <a:pPr>
              <a:spcBef>
                <a:spcPts val="0"/>
              </a:spcBef>
              <a:buClr>
                <a:schemeClr val="accent6">
                  <a:lumMod val="75000"/>
                </a:schemeClr>
              </a:buClr>
            </a:pPr>
            <a:r>
              <a:rPr lang="fr-FR" sz="2000" dirty="0"/>
              <a:t>des indicateurs non renseignés</a:t>
            </a:r>
          </a:p>
          <a:p>
            <a:pPr>
              <a:spcBef>
                <a:spcPts val="0"/>
              </a:spcBef>
              <a:buClr>
                <a:schemeClr val="accent6">
                  <a:lumMod val="75000"/>
                </a:schemeClr>
              </a:buClr>
            </a:pPr>
            <a:r>
              <a:rPr lang="fr-FR" sz="2000" dirty="0"/>
              <a:t>des indicateurs dont le pertinence est sujette à caution</a:t>
            </a:r>
          </a:p>
          <a:p>
            <a:pPr>
              <a:spcBef>
                <a:spcPts val="0"/>
              </a:spcBef>
              <a:buClr>
                <a:schemeClr val="accent6">
                  <a:lumMod val="75000"/>
                </a:schemeClr>
              </a:buClr>
            </a:pPr>
            <a:r>
              <a:rPr lang="fr-FR" sz="2000" dirty="0"/>
              <a:t>des actualisations non réalisées</a:t>
            </a:r>
          </a:p>
          <a:p>
            <a:pPr>
              <a:spcBef>
                <a:spcPts val="0"/>
              </a:spcBef>
              <a:buClr>
                <a:schemeClr val="accent6">
                  <a:lumMod val="75000"/>
                </a:schemeClr>
              </a:buClr>
            </a:pPr>
            <a:r>
              <a:rPr lang="fr-FR" sz="2000" dirty="0"/>
              <a:t>un document lourd</a:t>
            </a:r>
          </a:p>
          <a:p>
            <a:pPr marL="0" indent="0">
              <a:spcBef>
                <a:spcPts val="600"/>
              </a:spcBef>
              <a:buFont typeface="Arial"/>
              <a:buNone/>
            </a:pPr>
            <a:r>
              <a:rPr lang="fr-FR" sz="2000" dirty="0"/>
              <a:t>En cours :</a:t>
            </a:r>
          </a:p>
          <a:p>
            <a:pPr>
              <a:spcBef>
                <a:spcPts val="0"/>
              </a:spcBef>
              <a:buClr>
                <a:schemeClr val="accent6">
                  <a:lumMod val="75000"/>
                </a:schemeClr>
              </a:buClr>
            </a:pPr>
            <a:r>
              <a:rPr lang="fr-FR" sz="2000" dirty="0"/>
              <a:t>élaboration de propositions pour une refonte de la maquette du tableau de bord </a:t>
            </a:r>
          </a:p>
          <a:p>
            <a:pPr marL="0" indent="0">
              <a:spcBef>
                <a:spcPts val="600"/>
              </a:spcBef>
              <a:buFont typeface="Arial"/>
              <a:buNone/>
            </a:pPr>
            <a:r>
              <a:rPr lang="fr-FR" sz="2000" dirty="0"/>
              <a:t>Objectifs : </a:t>
            </a:r>
          </a:p>
          <a:p>
            <a:pPr>
              <a:spcBef>
                <a:spcPts val="0"/>
              </a:spcBef>
              <a:buClr>
                <a:schemeClr val="accent6">
                  <a:lumMod val="75000"/>
                </a:schemeClr>
              </a:buClr>
            </a:pPr>
            <a:r>
              <a:rPr lang="fr-FR" sz="2000" dirty="0"/>
              <a:t>alléger la présentation</a:t>
            </a:r>
          </a:p>
          <a:p>
            <a:pPr>
              <a:spcBef>
                <a:spcPts val="0"/>
              </a:spcBef>
              <a:buClr>
                <a:schemeClr val="accent6">
                  <a:lumMod val="75000"/>
                </a:schemeClr>
              </a:buClr>
            </a:pPr>
            <a:r>
              <a:rPr lang="fr-FR" sz="2000" dirty="0"/>
              <a:t>prendre en considération les évolutions de pertinence des indicateurs et d’accessibilité des données</a:t>
            </a:r>
          </a:p>
          <a:p>
            <a:pPr marL="0" indent="0">
              <a:spcBef>
                <a:spcPts val="600"/>
              </a:spcBef>
              <a:buNone/>
            </a:pPr>
            <a:r>
              <a:rPr lang="fr-FR" sz="2000" dirty="0"/>
              <a:t>Échéances</a:t>
            </a:r>
          </a:p>
          <a:p>
            <a:pPr>
              <a:spcBef>
                <a:spcPts val="0"/>
              </a:spcBef>
              <a:buClr>
                <a:schemeClr val="accent6">
                  <a:lumMod val="75000"/>
                </a:schemeClr>
              </a:buClr>
            </a:pPr>
            <a:r>
              <a:rPr lang="fr-FR" sz="2000" dirty="0"/>
              <a:t>propositions à la CLE courant du 1</a:t>
            </a:r>
            <a:r>
              <a:rPr lang="fr-FR" sz="2000" baseline="30000" dirty="0"/>
              <a:t>er</a:t>
            </a:r>
            <a:r>
              <a:rPr lang="fr-FR" sz="2000" dirty="0"/>
              <a:t> semestre 2020</a:t>
            </a:r>
          </a:p>
        </p:txBody>
      </p:sp>
    </p:spTree>
    <p:extLst>
      <p:ext uri="{BB962C8B-B14F-4D97-AF65-F5344CB8AC3E}">
        <p14:creationId xmlns:p14="http://schemas.microsoft.com/office/powerpoint/2010/main" val="4282300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7852</TotalTime>
  <Words>1712</Words>
  <Application>Microsoft Office PowerPoint</Application>
  <PresentationFormat>Affichage à l'écran (4:3)</PresentationFormat>
  <Paragraphs>282</Paragraphs>
  <Slides>37</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37</vt:i4>
      </vt:variant>
    </vt:vector>
  </HeadingPairs>
  <TitlesOfParts>
    <vt:vector size="43" baseType="lpstr">
      <vt:lpstr>Arial</vt:lpstr>
      <vt:lpstr>Calibri</vt:lpstr>
      <vt:lpstr>Gill Sans MT</vt:lpstr>
      <vt:lpstr>Trebuchet MS</vt:lpstr>
      <vt:lpstr>Wingdings</vt:lpstr>
      <vt:lpstr>Office Theme</vt:lpstr>
      <vt:lpstr>Actions et études en cours prévues par le SAGE et portées par le SMEGREG</vt:lpstr>
      <vt:lpstr>Actions présentées</vt:lpstr>
      <vt:lpstr>D1 Unités de gestion Modification du SAGE relative à la délimitation de la zone Nord</vt:lpstr>
      <vt:lpstr>Constat</vt:lpstr>
      <vt:lpstr>Eléments d’aide à la décision</vt:lpstr>
      <vt:lpstr>Eléments d’aide à la décision</vt:lpstr>
      <vt:lpstr>Proposition à soumettre pour avis au Groupe d’experts hydrogéologues auprès de la CLE*</vt:lpstr>
      <vt:lpstr>Implication pour les forages recensés</vt:lpstr>
      <vt:lpstr>D3 VMPO Modification du SAGE Révision des VMPO pour les zones "nord" et "littoral"</vt:lpstr>
      <vt:lpstr>Caractère révisable des VMPO Modalités de fixation</vt:lpstr>
      <vt:lpstr>Méthodologie</vt:lpstr>
      <vt:lpstr>Unités de gestion cibles de la révision UG Campano-Maastrichtien centre</vt:lpstr>
      <vt:lpstr>Unités de gestion cibles de la révision UG Oligocène centre</vt:lpstr>
      <vt:lpstr>Unités de gestion cibles de la révision UG du Littoral</vt:lpstr>
      <vt:lpstr>Unités de gestion cibles de la révision UG du Littoral</vt:lpstr>
      <vt:lpstr>Unités de gestion cibles de la révision Eocène nord (potentiel de substitution)</vt:lpstr>
      <vt:lpstr>D6 Atlas des zones à enjeux aval Elaboration d'un projet d'atlas - Phase 4 </vt:lpstr>
      <vt:lpstr>Atlas des zones à enjeux aval</vt:lpstr>
      <vt:lpstr>Atlas des zones à enjeux aval</vt:lpstr>
      <vt:lpstr>D22 Connaissance des usages de l'eau Etude centrales à béton prêt à l'emploi Projet d'étude viniculture</vt:lpstr>
      <vt:lpstr>Présentation PowerPoint</vt:lpstr>
      <vt:lpstr>Centrales à béton prêt à l'emploi</vt:lpstr>
      <vt:lpstr>Etude Activité Viti-viniculture</vt:lpstr>
      <vt:lpstr>D40 Actualisation des besoins en ressources de substitution Deuxième actualisation</vt:lpstr>
      <vt:lpstr>Actualisation des besoins en ressources de substitution</vt:lpstr>
      <vt:lpstr>D43 Ressources de substitution pour l'AEP Etude des ressources  mobilisables pour l’AEP dans l’Est du département</vt:lpstr>
      <vt:lpstr>Présentation de l’étude</vt:lpstr>
      <vt:lpstr>D46 et 47 Mise en œuvre des projets de substitution Projet de contrat de substitution à partir du Champ captant des Landes du Médoc</vt:lpstr>
      <vt:lpstr>Point sur les études en lien avec la disposition 74 : état du parc d’ouvrages</vt:lpstr>
      <vt:lpstr>Etude confiée au BRGM</vt:lpstr>
      <vt:lpstr>Etude confiée au LYRE</vt:lpstr>
      <vt:lpstr>Base de données diagnostics forages</vt:lpstr>
      <vt:lpstr>D76 Carte de vulnérabilité</vt:lpstr>
      <vt:lpstr>Carte de vulnérabilité</vt:lpstr>
      <vt:lpstr>Carte de vulnérabilité</vt:lpstr>
      <vt:lpstr>D98 Tableau de bord du SAGE  Propositions de simplification</vt:lpstr>
      <vt:lpstr>Tableau de bord du SAGE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451</cp:revision>
  <cp:lastPrinted>2015-12-16T08:43:17Z</cp:lastPrinted>
  <dcterms:created xsi:type="dcterms:W3CDTF">2015-09-15T19:44:09Z</dcterms:created>
  <dcterms:modified xsi:type="dcterms:W3CDTF">2019-11-28T13:27:02Z</dcterms:modified>
</cp:coreProperties>
</file>