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3" r:id="rId1"/>
  </p:sldMasterIdLst>
  <p:notesMasterIdLst>
    <p:notesMasterId r:id="rId20"/>
  </p:notesMasterIdLst>
  <p:handoutMasterIdLst>
    <p:handoutMasterId r:id="rId21"/>
  </p:handoutMasterIdLst>
  <p:sldIdLst>
    <p:sldId id="440" r:id="rId2"/>
    <p:sldId id="512" r:id="rId3"/>
    <p:sldId id="493" r:id="rId4"/>
    <p:sldId id="525" r:id="rId5"/>
    <p:sldId id="526" r:id="rId6"/>
    <p:sldId id="527" r:id="rId7"/>
    <p:sldId id="528" r:id="rId8"/>
    <p:sldId id="530" r:id="rId9"/>
    <p:sldId id="533" r:id="rId10"/>
    <p:sldId id="535" r:id="rId11"/>
    <p:sldId id="536" r:id="rId12"/>
    <p:sldId id="537" r:id="rId13"/>
    <p:sldId id="544" r:id="rId14"/>
    <p:sldId id="545" r:id="rId15"/>
    <p:sldId id="546" r:id="rId16"/>
    <p:sldId id="503" r:id="rId17"/>
    <p:sldId id="538" r:id="rId18"/>
    <p:sldId id="540" r:id="rId19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341A1"/>
    <a:srgbClr val="87D300"/>
    <a:srgbClr val="7F7F7F"/>
    <a:srgbClr val="FF963B"/>
    <a:srgbClr val="0077D4"/>
    <a:srgbClr val="00AE4C"/>
    <a:srgbClr val="4BAC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64" autoAdjust="0"/>
    <p:restoredTop sz="94660"/>
  </p:normalViewPr>
  <p:slideViewPr>
    <p:cSldViewPr>
      <p:cViewPr varScale="1">
        <p:scale>
          <a:sx n="68" d="100"/>
          <a:sy n="68" d="100"/>
        </p:scale>
        <p:origin x="1536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276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5B59E7-90E6-420D-AABB-99BF6A8C4EB8}" type="datetimeFigureOut">
              <a:rPr lang="fr-FR" smtClean="0"/>
              <a:t>23/01/2019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082316-71EC-47CF-9640-A46F92FD33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86909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CD7781-4B6E-48FF-B731-A183665EDAD5}" type="datetimeFigureOut">
              <a:rPr lang="fr-FR" smtClean="0"/>
              <a:t>23/01/2019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1FB029-0AF2-4823-A9ED-717817EB4A3C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96382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2</a:t>
            </a:fld>
            <a:endParaRPr lang="fr-FR" altLang="fr-FR" sz="120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19702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3</a:t>
            </a:fld>
            <a:endParaRPr lang="fr-FR" altLang="fr-FR" sz="120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37349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4</a:t>
            </a:fld>
            <a:endParaRPr lang="fr-FR" altLang="fr-FR" sz="120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94884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5</a:t>
            </a:fld>
            <a:endParaRPr lang="fr-FR" altLang="fr-FR" sz="120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4877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6</a:t>
            </a:fld>
            <a:endParaRPr lang="fr-FR" altLang="fr-FR" sz="120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38935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7</a:t>
            </a:fld>
            <a:endParaRPr lang="fr-FR" altLang="fr-FR" sz="120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59514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8</a:t>
            </a:fld>
            <a:endParaRPr lang="fr-FR" altLang="fr-FR" sz="120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00891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9</a:t>
            </a:fld>
            <a:endParaRPr lang="fr-FR" altLang="fr-FR" sz="120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83323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10</a:t>
            </a:fld>
            <a:endParaRPr lang="fr-FR" altLang="fr-FR" sz="120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21284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11</a:t>
            </a:fld>
            <a:endParaRPr lang="fr-FR" altLang="fr-FR" sz="120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96205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12</a:t>
            </a:fld>
            <a:endParaRPr lang="fr-FR" altLang="fr-FR" sz="120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16987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13</a:t>
            </a:fld>
            <a:endParaRPr lang="fr-FR" altLang="fr-FR" sz="120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932519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14</a:t>
            </a:fld>
            <a:endParaRPr lang="fr-FR" altLang="fr-FR" sz="120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29885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age 11" descr="SMEGREG EPTB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855847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9144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606991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5"/>
            <a:ext cx="9144001" cy="13520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400" b="1" i="0">
                <a:solidFill>
                  <a:srgbClr val="0077D4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r>
              <a:rPr lang="en-US" dirty="0"/>
              <a:t>sous-</a:t>
            </a:r>
            <a:r>
              <a:rPr lang="en-US" dirty="0" err="1"/>
              <a:t>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3" y="633915"/>
            <a:ext cx="1939639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382210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E46C0A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Image 13" descr="SMEGREG EPTB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3" y="633915"/>
            <a:ext cx="1939639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315309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Image 13" descr="SMEGREG EPTB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3" y="633915"/>
            <a:ext cx="1939639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814739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09006418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007F8-CCD2-4E45-B1E9-339A56482E0E}" type="datetime1">
              <a:rPr lang="fr-FR" smtClean="0"/>
              <a:t>23/01/2019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tiff"/><Relationship Id="rId3" Type="http://schemas.openxmlformats.org/officeDocument/2006/relationships/image" Target="../media/image12.tiff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png"/><Relationship Id="rId5" Type="http://schemas.openxmlformats.org/officeDocument/2006/relationships/image" Target="../media/image14.jpeg"/><Relationship Id="rId4" Type="http://schemas.openxmlformats.org/officeDocument/2006/relationships/image" Target="../media/image13.jpeg"/><Relationship Id="rId9" Type="http://schemas.openxmlformats.org/officeDocument/2006/relationships/image" Target="../media/image18.tif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tif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5.png"/><Relationship Id="rId4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6.tm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tmp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5.png"/><Relationship Id="rId4" Type="http://schemas.openxmlformats.org/officeDocument/2006/relationships/image" Target="../media/image28.tif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tmp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30.tmp"/><Relationship Id="rId7" Type="http://schemas.openxmlformats.org/officeDocument/2006/relationships/image" Target="../media/image34.tmp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3.tmp"/><Relationship Id="rId5" Type="http://schemas.openxmlformats.org/officeDocument/2006/relationships/image" Target="../media/image32.tmp"/><Relationship Id="rId4" Type="http://schemas.openxmlformats.org/officeDocument/2006/relationships/image" Target="../media/image31.tmp"/><Relationship Id="rId9" Type="http://schemas.openxmlformats.org/officeDocument/2006/relationships/image" Target="../media/image35.tm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tmp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tmp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tif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5.png"/><Relationship Id="rId4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tif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tmp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tmp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71600" y="1348894"/>
            <a:ext cx="7772400" cy="2296130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fr-FR" sz="2800" b="1" dirty="0">
                <a:solidFill>
                  <a:srgbClr val="333399"/>
                </a:solidFill>
                <a:latin typeface="Gill Sans MT"/>
              </a:rPr>
              <a:t>Point sur les investigations relatives</a:t>
            </a:r>
            <a:br>
              <a:rPr lang="fr-FR" sz="2800" b="1" dirty="0">
                <a:solidFill>
                  <a:srgbClr val="333399"/>
                </a:solidFill>
                <a:latin typeface="Gill Sans MT"/>
              </a:rPr>
            </a:br>
            <a:r>
              <a:rPr lang="fr-FR" sz="2800" b="1" dirty="0">
                <a:solidFill>
                  <a:srgbClr val="333399"/>
                </a:solidFill>
                <a:latin typeface="Gill Sans MT"/>
              </a:rPr>
              <a:t>au Cénomanien du sud Gironde</a:t>
            </a:r>
            <a:br>
              <a:rPr lang="fr-FR" sz="2800" b="1" dirty="0">
                <a:solidFill>
                  <a:srgbClr val="333399"/>
                </a:solidFill>
                <a:latin typeface="Gill Sans MT"/>
              </a:rPr>
            </a:br>
            <a:endParaRPr lang="fr-FR" sz="24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637892" y="3886200"/>
            <a:ext cx="6400800" cy="1270992"/>
          </a:xfrm>
        </p:spPr>
        <p:txBody>
          <a:bodyPr>
            <a:normAutofit fontScale="92500" lnSpcReduction="20000"/>
          </a:bodyPr>
          <a:lstStyle/>
          <a:p>
            <a:r>
              <a:rPr lang="fr-FR" dirty="0"/>
              <a:t>Commission locale de l'eau</a:t>
            </a:r>
          </a:p>
          <a:p>
            <a:r>
              <a:rPr lang="fr-FR" dirty="0"/>
              <a:t>Nappes profondes – Leyre – Ciron</a:t>
            </a:r>
          </a:p>
          <a:p>
            <a:endParaRPr lang="fr-FR" dirty="0"/>
          </a:p>
          <a:p>
            <a:r>
              <a:rPr lang="fr-FR" sz="1700" dirty="0"/>
              <a:t>Saint-Symphorien 22/02/2019</a:t>
            </a:r>
          </a:p>
        </p:txBody>
      </p:sp>
    </p:spTree>
    <p:extLst>
      <p:ext uri="{BB962C8B-B14F-4D97-AF65-F5344CB8AC3E}">
        <p14:creationId xmlns:p14="http://schemas.microsoft.com/office/powerpoint/2010/main" val="1281333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2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34" name="Rectangle 2"/>
          <p:cNvSpPr txBox="1">
            <a:spLocks noChangeArrowheads="1"/>
          </p:cNvSpPr>
          <p:nvPr/>
        </p:nvSpPr>
        <p:spPr>
          <a:xfrm>
            <a:off x="2195736" y="260648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400" b="1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altLang="fr-FR" dirty="0">
                <a:solidFill>
                  <a:srgbClr val="0077D4"/>
                </a:solidFill>
              </a:rPr>
              <a:t>Cénomanien sud Gironde</a:t>
            </a:r>
            <a:br>
              <a:rPr lang="fr-FR" altLang="fr-FR" dirty="0">
                <a:solidFill>
                  <a:srgbClr val="0077D4"/>
                </a:solidFill>
              </a:rPr>
            </a:br>
            <a:r>
              <a:rPr lang="fr-FR" altLang="fr-FR" sz="1900" i="1" dirty="0">
                <a:solidFill>
                  <a:srgbClr val="0077D4"/>
                </a:solidFill>
              </a:rPr>
              <a:t>Cadre de l’étude</a:t>
            </a:r>
          </a:p>
        </p:txBody>
      </p:sp>
      <p:sp>
        <p:nvSpPr>
          <p:cNvPr id="18" name="Espace réservé du contenu 2">
            <a:extLst>
              <a:ext uri="{FF2B5EF4-FFF2-40B4-BE49-F238E27FC236}">
                <a16:creationId xmlns:a16="http://schemas.microsoft.com/office/drawing/2014/main" id="{37B2CEF0-014F-4803-A578-C4A878FE0806}"/>
              </a:ext>
            </a:extLst>
          </p:cNvPr>
          <p:cNvSpPr txBox="1">
            <a:spLocks/>
          </p:cNvSpPr>
          <p:nvPr/>
        </p:nvSpPr>
        <p:spPr bwMode="auto">
          <a:xfrm>
            <a:off x="251520" y="1412776"/>
            <a:ext cx="8640960" cy="22526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500" kern="1200">
                <a:solidFill>
                  <a:srgbClr val="1341A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1341A1"/>
              </a:buClr>
              <a:defRPr/>
            </a:pPr>
            <a:r>
              <a:rPr lang="fr-FR" sz="1800" dirty="0"/>
              <a:t>Travail de recherche doctorale dans le cadre d'un partenariat SMEGREG – ENSEGID avec l'appui du BRGM (décembre 2016-décembre 2019)</a:t>
            </a:r>
          </a:p>
          <a:p>
            <a:pPr>
              <a:spcBef>
                <a:spcPts val="1200"/>
              </a:spcBef>
              <a:buClr>
                <a:srgbClr val="1341A1"/>
              </a:buClr>
              <a:defRPr/>
            </a:pPr>
            <a:r>
              <a:rPr lang="fr-FR" sz="1800" dirty="0"/>
              <a:t>Problématique : appréhender les impacts potentiels d’une exploitation de l’aquifère du Cénomanien sur le milieu dans le sud de la Gironde</a:t>
            </a:r>
          </a:p>
          <a:p>
            <a:pPr>
              <a:spcBef>
                <a:spcPts val="1200"/>
              </a:spcBef>
              <a:buClr>
                <a:srgbClr val="1341A1"/>
              </a:buClr>
              <a:defRPr/>
            </a:pPr>
            <a:r>
              <a:rPr lang="fr-FR" altLang="fr-FR" sz="1800" dirty="0"/>
              <a:t>Objectifs : </a:t>
            </a:r>
          </a:p>
          <a:p>
            <a:pPr lvl="1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fr-FR" altLang="fr-FR" sz="1600" dirty="0">
                <a:solidFill>
                  <a:srgbClr val="1341A1"/>
                </a:solidFill>
              </a:rPr>
              <a:t>Comprendre l’architecture des corps sédimentaires aux abords de la structure anticlinale de </a:t>
            </a:r>
            <a:r>
              <a:rPr lang="fr-FR" altLang="fr-FR" sz="1600" dirty="0" err="1">
                <a:solidFill>
                  <a:srgbClr val="1341A1"/>
                </a:solidFill>
              </a:rPr>
              <a:t>Villagrains-Landiras</a:t>
            </a:r>
            <a:endParaRPr lang="fr-FR" altLang="fr-FR" sz="1600" dirty="0">
              <a:solidFill>
                <a:srgbClr val="1341A1"/>
              </a:solidFill>
            </a:endParaRPr>
          </a:p>
          <a:p>
            <a:pPr lvl="1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fr-FR" altLang="fr-FR" sz="1600" dirty="0">
                <a:solidFill>
                  <a:srgbClr val="1341A1"/>
                </a:solidFill>
              </a:rPr>
              <a:t>Comprendre les relations hydriques qui existent entre l’aquifère du Cénomanien et les </a:t>
            </a:r>
            <a:r>
              <a:rPr lang="fr-FR" altLang="fr-FR" sz="1600" dirty="0" err="1">
                <a:solidFill>
                  <a:srgbClr val="1341A1"/>
                </a:solidFill>
              </a:rPr>
              <a:t>hydrosystèmes</a:t>
            </a:r>
            <a:r>
              <a:rPr lang="fr-FR" altLang="fr-FR" sz="1600" dirty="0">
                <a:solidFill>
                  <a:srgbClr val="1341A1"/>
                </a:solidFill>
              </a:rPr>
              <a:t> environnants :</a:t>
            </a:r>
          </a:p>
          <a:p>
            <a:pPr marL="2012950" lvl="2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  <a:defRPr/>
            </a:pPr>
            <a:r>
              <a:rPr lang="fr-FR" altLang="fr-FR" sz="1600" dirty="0">
                <a:solidFill>
                  <a:srgbClr val="1341A1"/>
                </a:solidFill>
              </a:rPr>
              <a:t>nappes sus-jacentes</a:t>
            </a:r>
          </a:p>
          <a:p>
            <a:pPr marL="2012950" lvl="2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  <a:defRPr/>
            </a:pPr>
            <a:r>
              <a:rPr lang="fr-FR" altLang="fr-FR" sz="1600" dirty="0">
                <a:solidFill>
                  <a:srgbClr val="1341A1"/>
                </a:solidFill>
              </a:rPr>
              <a:t>cours d’eau</a:t>
            </a:r>
          </a:p>
          <a:p>
            <a:pPr marL="2012950" lvl="2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  <a:defRPr/>
            </a:pPr>
            <a:r>
              <a:rPr lang="fr-FR" altLang="fr-FR" sz="1600">
                <a:solidFill>
                  <a:srgbClr val="1341A1"/>
                </a:solidFill>
              </a:rPr>
              <a:t>lagunes</a:t>
            </a:r>
            <a:endParaRPr lang="fr-FR" sz="1600" dirty="0">
              <a:solidFill>
                <a:srgbClr val="1341A1"/>
              </a:solidFill>
            </a:endParaRPr>
          </a:p>
          <a:p>
            <a:pPr>
              <a:defRPr/>
            </a:pPr>
            <a:endParaRPr lang="fr-FR" dirty="0"/>
          </a:p>
        </p:txBody>
      </p:sp>
      <p:pic>
        <p:nvPicPr>
          <p:cNvPr id="7" name="Image 19">
            <a:extLst>
              <a:ext uri="{FF2B5EF4-FFF2-40B4-BE49-F238E27FC236}">
                <a16:creationId xmlns:a16="http://schemas.microsoft.com/office/drawing/2014/main" id="{972E0A1C-2646-43F9-BDA5-956D600107B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653"/>
          <a:stretch/>
        </p:blipFill>
        <p:spPr bwMode="auto">
          <a:xfrm>
            <a:off x="4937317" y="4005064"/>
            <a:ext cx="3961662" cy="2448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ZoneTexte 21">
            <a:extLst>
              <a:ext uri="{FF2B5EF4-FFF2-40B4-BE49-F238E27FC236}">
                <a16:creationId xmlns:a16="http://schemas.microsoft.com/office/drawing/2014/main" id="{D9AD96C0-57C8-4B10-AA97-44A2BB2753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86752" y="5912792"/>
            <a:ext cx="1439863" cy="56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fr-FR" altLang="fr-FR" sz="1100" dirty="0">
                <a:solidFill>
                  <a:srgbClr val="1341A1"/>
                </a:solidFill>
                <a:latin typeface="Arial" panose="020B0604020202020204" pitchFamily="34" charset="0"/>
              </a:rPr>
              <a:t>Lagune de l’</a:t>
            </a:r>
            <a:r>
              <a:rPr lang="fr-FR" altLang="fr-FR" sz="1100" dirty="0" err="1">
                <a:solidFill>
                  <a:srgbClr val="1341A1"/>
                </a:solidFill>
                <a:latin typeface="Arial" panose="020B0604020202020204" pitchFamily="34" charset="0"/>
              </a:rPr>
              <a:t>Artigon</a:t>
            </a:r>
            <a:endParaRPr lang="fr-FR" altLang="fr-FR" sz="1100" dirty="0">
              <a:solidFill>
                <a:srgbClr val="1341A1"/>
              </a:solidFill>
              <a:latin typeface="Arial" panose="020B0604020202020204" pitchFamily="34" charset="0"/>
            </a:endParaRPr>
          </a:p>
          <a:p>
            <a:pPr algn="r">
              <a:spcBef>
                <a:spcPct val="0"/>
              </a:spcBef>
              <a:buFontTx/>
              <a:buNone/>
            </a:pPr>
            <a:r>
              <a:rPr lang="fr-FR" altLang="fr-FR" sz="1100" dirty="0">
                <a:solidFill>
                  <a:srgbClr val="1341A1"/>
                </a:solidFill>
                <a:latin typeface="Arial" panose="020B0604020202020204" pitchFamily="34" charset="0"/>
              </a:rPr>
              <a:t>à Saint-Magne</a:t>
            </a:r>
          </a:p>
          <a:p>
            <a:pPr algn="r">
              <a:spcBef>
                <a:spcPct val="0"/>
              </a:spcBef>
              <a:buFontTx/>
              <a:buNone/>
            </a:pPr>
            <a:r>
              <a:rPr lang="fr-FR" altLang="fr-FR" sz="800" dirty="0">
                <a:solidFill>
                  <a:srgbClr val="1341A1"/>
                </a:solidFill>
                <a:latin typeface="Arial" panose="020B0604020202020204" pitchFamily="34" charset="0"/>
              </a:rPr>
              <a:t>CL le 04/04/2017</a:t>
            </a:r>
          </a:p>
        </p:txBody>
      </p:sp>
    </p:spTree>
    <p:extLst>
      <p:ext uri="{BB962C8B-B14F-4D97-AF65-F5344CB8AC3E}">
        <p14:creationId xmlns:p14="http://schemas.microsoft.com/office/powerpoint/2010/main" val="677237944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3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>
            <a:normAutofit/>
          </a:bodyPr>
          <a:lstStyle/>
          <a:p>
            <a:pPr lvl="0" defTabSz="914400">
              <a:spcBef>
                <a:spcPts val="0"/>
              </a:spcBef>
            </a:pPr>
            <a:r>
              <a:rPr lang="fr-FR" altLang="fr-FR" b="1" dirty="0">
                <a:solidFill>
                  <a:srgbClr val="0077D4"/>
                </a:solidFill>
              </a:rPr>
              <a:t>Cénomanien sud Gironde</a:t>
            </a:r>
            <a:br>
              <a:rPr lang="fr-FR" altLang="fr-FR" b="1" dirty="0">
                <a:solidFill>
                  <a:srgbClr val="0077D4"/>
                </a:solidFill>
              </a:rPr>
            </a:br>
            <a:r>
              <a:rPr lang="fr-FR" altLang="fr-FR" sz="1900" i="1" dirty="0">
                <a:ea typeface="+mn-ea"/>
                <a:cs typeface="+mn-cs"/>
              </a:rPr>
              <a:t>Localisation de la zone d’étude</a:t>
            </a:r>
            <a:br>
              <a:rPr lang="fr-FR" altLang="fr-FR" sz="1900" i="1" dirty="0">
                <a:ea typeface="+mn-ea"/>
                <a:cs typeface="+mn-cs"/>
              </a:rPr>
            </a:br>
            <a:endParaRPr lang="fr-FR" altLang="fr-FR" sz="1900" i="1" dirty="0">
              <a:solidFill>
                <a:srgbClr val="0077D4"/>
              </a:solidFill>
            </a:endParaRPr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4" t="6097" r="19277" b="12243"/>
          <a:stretch/>
        </p:blipFill>
        <p:spPr>
          <a:xfrm>
            <a:off x="-2427" y="1412776"/>
            <a:ext cx="7516803" cy="5450352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41" t="87591" r="77817" b="3201"/>
          <a:stretch/>
        </p:blipFill>
        <p:spPr>
          <a:xfrm>
            <a:off x="7452320" y="1923648"/>
            <a:ext cx="1656184" cy="659885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86" t="90754" r="65204" b="3679"/>
          <a:stretch/>
        </p:blipFill>
        <p:spPr>
          <a:xfrm>
            <a:off x="7515086" y="3169035"/>
            <a:ext cx="945346" cy="403981"/>
          </a:xfrm>
          <a:prstGeom prst="rect">
            <a:avLst/>
          </a:prstGeom>
        </p:spPr>
      </p:pic>
      <p:pic>
        <p:nvPicPr>
          <p:cNvPr id="14" name="Image 10">
            <a:extLst>
              <a:ext uri="{FF2B5EF4-FFF2-40B4-BE49-F238E27FC236}">
                <a16:creationId xmlns:a16="http://schemas.microsoft.com/office/drawing/2014/main" id="{1CD42A54-9E8D-4F85-A6DE-2B789B50204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1773" y="1480274"/>
            <a:ext cx="365125" cy="43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le 14"/>
          <p:cNvSpPr/>
          <p:nvPr/>
        </p:nvSpPr>
        <p:spPr>
          <a:xfrm>
            <a:off x="2897109" y="4152122"/>
            <a:ext cx="4309449" cy="2601763"/>
          </a:xfrm>
          <a:prstGeom prst="rect">
            <a:avLst/>
          </a:prstGeom>
          <a:noFill/>
          <a:ln w="38100" cap="flat" cmpd="sng" algn="ctr">
            <a:solidFill>
              <a:srgbClr val="F29400"/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6" name="Image 15" descr="Capture d’écran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1340768"/>
            <a:ext cx="1337078" cy="1597971"/>
          </a:xfrm>
          <a:prstGeom prst="rect">
            <a:avLst/>
          </a:prstGeom>
          <a:effectLst>
            <a:outerShdw blurRad="50800" dist="1397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7" name="Bouée 16"/>
          <p:cNvSpPr/>
          <p:nvPr/>
        </p:nvSpPr>
        <p:spPr>
          <a:xfrm>
            <a:off x="316596" y="1899548"/>
            <a:ext cx="261082" cy="239927"/>
          </a:xfrm>
          <a:prstGeom prst="donut">
            <a:avLst/>
          </a:prstGeom>
          <a:solidFill>
            <a:srgbClr val="F29400"/>
          </a:solidFill>
          <a:ln w="12700" cap="flat" cmpd="sng" algn="ctr">
            <a:solidFill>
              <a:srgbClr val="F29400"/>
            </a:solidFill>
            <a:prstDash val="solid"/>
            <a:miter lim="800000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rtlCol="0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8" name="Image 17"/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53" t="90733" r="58645" b="1400"/>
          <a:stretch/>
        </p:blipFill>
        <p:spPr>
          <a:xfrm>
            <a:off x="7524328" y="2510329"/>
            <a:ext cx="1512168" cy="549757"/>
          </a:xfrm>
          <a:prstGeom prst="rect">
            <a:avLst/>
          </a:prstGeom>
        </p:spPr>
      </p:pic>
      <p:pic>
        <p:nvPicPr>
          <p:cNvPr id="19" name="Image 18"/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275" t="90733" r="41668" b="1400"/>
          <a:stretch/>
        </p:blipFill>
        <p:spPr>
          <a:xfrm>
            <a:off x="7534101" y="2821351"/>
            <a:ext cx="1609899" cy="525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5660687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Espace réservé du contenu 2" descr="Capture d’écran">
            <a:extLst>
              <a:ext uri="{FF2B5EF4-FFF2-40B4-BE49-F238E27FC236}">
                <a16:creationId xmlns:a16="http://schemas.microsoft.com/office/drawing/2014/main" id="{CEA2BBF1-1BA5-4B46-8F43-12A6F4405B8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76" t="2313" r="23355"/>
          <a:stretch/>
        </p:blipFill>
        <p:spPr>
          <a:xfrm>
            <a:off x="27336" y="1396647"/>
            <a:ext cx="5243557" cy="4336609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04" t="38297" r="19505" b="12862"/>
          <a:stretch/>
        </p:blipFill>
        <p:spPr>
          <a:xfrm>
            <a:off x="19052" y="5468277"/>
            <a:ext cx="2481976" cy="1407815"/>
          </a:xfrm>
          <a:prstGeom prst="rect">
            <a:avLst/>
          </a:prstGeom>
        </p:spPr>
      </p:pic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4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948264" cy="1152128"/>
          </a:xfrm>
        </p:spPr>
        <p:txBody>
          <a:bodyPr>
            <a:normAutofit/>
          </a:bodyPr>
          <a:lstStyle/>
          <a:p>
            <a:pPr lvl="0" defTabSz="914400">
              <a:spcBef>
                <a:spcPts val="0"/>
              </a:spcBef>
            </a:pPr>
            <a:r>
              <a:rPr lang="fr-FR" altLang="fr-FR" b="1" dirty="0">
                <a:solidFill>
                  <a:srgbClr val="0077D4"/>
                </a:solidFill>
              </a:rPr>
              <a:t>Cénomanien sud Gironde</a:t>
            </a:r>
            <a:br>
              <a:rPr lang="fr-FR" altLang="fr-FR" b="1" dirty="0">
                <a:solidFill>
                  <a:srgbClr val="0077D4"/>
                </a:solidFill>
              </a:rPr>
            </a:br>
            <a:r>
              <a:rPr lang="fr-FR" altLang="fr-FR" sz="1900" i="1" dirty="0">
                <a:ea typeface="+mn-ea"/>
                <a:cs typeface="+mn-cs"/>
              </a:rPr>
              <a:t>Structure générale de l’anticlinal de </a:t>
            </a:r>
            <a:r>
              <a:rPr lang="fr-FR" altLang="fr-FR" sz="1900" i="1" dirty="0" err="1">
                <a:ea typeface="+mn-ea"/>
                <a:cs typeface="+mn-cs"/>
              </a:rPr>
              <a:t>Villagrains-Landiras</a:t>
            </a:r>
            <a:br>
              <a:rPr lang="fr-FR" altLang="fr-FR" sz="1900" i="1" dirty="0">
                <a:ea typeface="+mn-ea"/>
                <a:cs typeface="+mn-cs"/>
              </a:rPr>
            </a:br>
            <a:endParaRPr lang="fr-FR" altLang="fr-FR" sz="1900" i="1" dirty="0">
              <a:solidFill>
                <a:srgbClr val="0077D4"/>
              </a:solidFill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507349" y="1884369"/>
            <a:ext cx="3503068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1341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Apports de la sismique et des forages profonds de la zone 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fr-FR" dirty="0">
              <a:solidFill>
                <a:srgbClr val="1341A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 algn="just">
              <a:buFont typeface="Wingdings" panose="05000000000000000000" pitchFamily="2" charset="2"/>
              <a:buChar char="§"/>
            </a:pPr>
            <a:r>
              <a:rPr lang="fr-FR" sz="1600" dirty="0">
                <a:solidFill>
                  <a:srgbClr val="1341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Observation des biseaux sédimentaires et des troncatures d’érosion</a:t>
            </a:r>
          </a:p>
          <a:p>
            <a:pPr algn="just"/>
            <a:endParaRPr lang="fr-FR" dirty="0">
              <a:solidFill>
                <a:srgbClr val="1341A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1341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Limite 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fr-FR" dirty="0">
              <a:solidFill>
                <a:srgbClr val="1341A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 algn="just">
              <a:buFont typeface="Wingdings" panose="05000000000000000000" pitchFamily="2" charset="2"/>
              <a:buChar char="§"/>
            </a:pPr>
            <a:r>
              <a:rPr lang="fr-FR" sz="1600" dirty="0">
                <a:solidFill>
                  <a:srgbClr val="1341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Limite de résolution de la sismique pour l’échelle d’étude</a:t>
            </a:r>
          </a:p>
          <a:p>
            <a:pPr marL="742950" lvl="1" indent="-285750" algn="just">
              <a:buFont typeface="Wingdings" panose="05000000000000000000" pitchFamily="2" charset="2"/>
              <a:buChar char="§"/>
            </a:pPr>
            <a:r>
              <a:rPr lang="fr-FR" sz="1600" dirty="0">
                <a:solidFill>
                  <a:srgbClr val="1341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Incertitudes sur la géométrie et l’extension des biseaux sédimentaires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fr-FR" dirty="0">
              <a:solidFill>
                <a:srgbClr val="1341A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A221AAF-E89C-40AF-A8CB-A1EB54D8C6A5}"/>
              </a:ext>
            </a:extLst>
          </p:cNvPr>
          <p:cNvSpPr/>
          <p:nvPr/>
        </p:nvSpPr>
        <p:spPr>
          <a:xfrm>
            <a:off x="2477248" y="6640094"/>
            <a:ext cx="3409202" cy="217905"/>
          </a:xfrm>
          <a:prstGeom prst="rect">
            <a:avLst/>
          </a:prstGeom>
          <a:solidFill>
            <a:srgbClr val="FFFFFF"/>
          </a:solidFill>
          <a:ln w="25400" cap="flat" cmpd="sng" algn="ctr">
            <a:solidFill>
              <a:srgbClr val="FFFFFF"/>
            </a:solidFill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kern="0">
              <a:solidFill>
                <a:srgbClr val="FFFFFF"/>
              </a:solidFill>
              <a:latin typeface="Franklin Gothic Book"/>
              <a:cs typeface="+mn-cs"/>
            </a:endParaRPr>
          </a:p>
        </p:txBody>
      </p:sp>
      <p:sp>
        <p:nvSpPr>
          <p:cNvPr id="14" name="Espace réservé du numéro de diapositive 5">
            <a:extLst>
              <a:ext uri="{FF2B5EF4-FFF2-40B4-BE49-F238E27FC236}">
                <a16:creationId xmlns:a16="http://schemas.microsoft.com/office/drawing/2014/main" id="{C4C7E1F2-AE46-4C81-BCEB-87B8F245B2F5}"/>
              </a:ext>
            </a:extLst>
          </p:cNvPr>
          <p:cNvSpPr txBox="1">
            <a:spLocks/>
          </p:cNvSpPr>
          <p:nvPr/>
        </p:nvSpPr>
        <p:spPr bwMode="auto">
          <a:xfrm>
            <a:off x="177800" y="6453188"/>
            <a:ext cx="360363" cy="239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554531FA-B200-4494-B603-561525CF0F55}" type="slidenum">
              <a:rPr lang="fr-FR" altLang="fr-FR" sz="1000">
                <a:solidFill>
                  <a:srgbClr val="E1E805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4</a:t>
            </a:fld>
            <a:endParaRPr lang="fr-FR" altLang="fr-FR" sz="1000">
              <a:solidFill>
                <a:srgbClr val="E1E805"/>
              </a:solidFill>
            </a:endParaRPr>
          </a:p>
        </p:txBody>
      </p:sp>
      <p:sp>
        <p:nvSpPr>
          <p:cNvPr id="15" name="ZoneTexte 15">
            <a:extLst>
              <a:ext uri="{FF2B5EF4-FFF2-40B4-BE49-F238E27FC236}">
                <a16:creationId xmlns:a16="http://schemas.microsoft.com/office/drawing/2014/main" id="{943A1D02-CC07-4F03-B6AC-B8F625952D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8819" y="5368297"/>
            <a:ext cx="222768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400" dirty="0">
                <a:solidFill>
                  <a:schemeClr val="bg1"/>
                </a:solidFill>
                <a:latin typeface="Arial" panose="020B0604020202020204" pitchFamily="34" charset="0"/>
              </a:rPr>
              <a:t>(</a:t>
            </a:r>
            <a:r>
              <a:rPr lang="fr-FR" altLang="fr-FR" sz="1400" dirty="0" err="1">
                <a:solidFill>
                  <a:schemeClr val="bg1"/>
                </a:solidFill>
                <a:latin typeface="Arial" panose="020B0604020202020204" pitchFamily="34" charset="0"/>
              </a:rPr>
              <a:t>Platel</a:t>
            </a:r>
            <a:r>
              <a:rPr lang="fr-FR" altLang="fr-FR" sz="1400" dirty="0">
                <a:solidFill>
                  <a:schemeClr val="bg1"/>
                </a:solidFill>
                <a:latin typeface="Arial" panose="020B0604020202020204" pitchFamily="34" charset="0"/>
              </a:rPr>
              <a:t> et Serrano, 2008)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EB4A38D-81B9-4254-BFAC-22B503A42DAF}"/>
              </a:ext>
            </a:extLst>
          </p:cNvPr>
          <p:cNvSpPr txBox="1"/>
          <p:nvPr/>
        </p:nvSpPr>
        <p:spPr>
          <a:xfrm>
            <a:off x="4792066" y="1801515"/>
            <a:ext cx="741362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b="1" dirty="0">
                <a:solidFill>
                  <a:srgbClr val="FFFFFF"/>
                </a:solidFill>
                <a:latin typeface="Franklin Gothic Book"/>
                <a:cs typeface="+mn-cs"/>
              </a:rPr>
              <a:t>Nord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0BFA4A81-569B-4B49-9C03-F7108F9FB91C}"/>
              </a:ext>
            </a:extLst>
          </p:cNvPr>
          <p:cNvSpPr txBox="1"/>
          <p:nvPr/>
        </p:nvSpPr>
        <p:spPr>
          <a:xfrm>
            <a:off x="-14403" y="1801514"/>
            <a:ext cx="741363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b="1" dirty="0">
                <a:solidFill>
                  <a:srgbClr val="FFFFFF"/>
                </a:solidFill>
                <a:latin typeface="Franklin Gothic Book"/>
                <a:cs typeface="+mn-cs"/>
              </a:rPr>
              <a:t>Sud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C8D2D536-5AB3-4C22-AD00-134F65BC6D7B}"/>
              </a:ext>
            </a:extLst>
          </p:cNvPr>
          <p:cNvSpPr txBox="1"/>
          <p:nvPr/>
        </p:nvSpPr>
        <p:spPr>
          <a:xfrm>
            <a:off x="210265" y="1378554"/>
            <a:ext cx="2929533" cy="276999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Forages ST-Magne 1, et S3 </a:t>
            </a:r>
          </a:p>
        </p:txBody>
      </p:sp>
      <p:pic>
        <p:nvPicPr>
          <p:cNvPr id="19" name="Image 39" descr="Capture d’écran">
            <a:extLst>
              <a:ext uri="{FF2B5EF4-FFF2-40B4-BE49-F238E27FC236}">
                <a16:creationId xmlns:a16="http://schemas.microsoft.com/office/drawing/2014/main" id="{F08815F5-DD11-429C-8441-D3555D1C7E1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519"/>
          <a:stretch/>
        </p:blipFill>
        <p:spPr bwMode="auto">
          <a:xfrm>
            <a:off x="2477248" y="5698139"/>
            <a:ext cx="1714500" cy="11407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64BED70D-C2D7-4395-B245-D81C804E3F57}"/>
              </a:ext>
            </a:extLst>
          </p:cNvPr>
          <p:cNvSpPr txBox="1"/>
          <p:nvPr/>
        </p:nvSpPr>
        <p:spPr>
          <a:xfrm>
            <a:off x="1766157" y="4553554"/>
            <a:ext cx="303434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b="1" kern="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Anticlinal de </a:t>
            </a:r>
            <a:r>
              <a:rPr lang="fr-FR" sz="1400" b="1" kern="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Villagrains-Landiras</a:t>
            </a:r>
            <a:endParaRPr lang="fr-FR" sz="1400" b="1" kern="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ZoneTexte 1">
            <a:extLst>
              <a:ext uri="{FF2B5EF4-FFF2-40B4-BE49-F238E27FC236}">
                <a16:creationId xmlns:a16="http://schemas.microsoft.com/office/drawing/2014/main" id="{B4B47146-DB56-49BF-88FC-A50EDDDADF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97144" y="2755458"/>
            <a:ext cx="1547812" cy="246063"/>
          </a:xfrm>
          <a:prstGeom prst="rect">
            <a:avLst/>
          </a:prstGeom>
          <a:solidFill>
            <a:srgbClr val="FFFFCC">
              <a:alpha val="7097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000" dirty="0">
                <a:latin typeface="Arial" panose="020B0604020202020204" pitchFamily="34" charset="0"/>
              </a:rPr>
              <a:t>Paléogène indifférencié</a:t>
            </a:r>
          </a:p>
        </p:txBody>
      </p:sp>
      <p:sp>
        <p:nvSpPr>
          <p:cNvPr id="23" name="ZoneTexte 17">
            <a:extLst>
              <a:ext uri="{FF2B5EF4-FFF2-40B4-BE49-F238E27FC236}">
                <a16:creationId xmlns:a16="http://schemas.microsoft.com/office/drawing/2014/main" id="{07F11CB1-3FDB-4DD0-BB1E-DA4B704D26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1714" y="2033100"/>
            <a:ext cx="332479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200" dirty="0">
                <a:solidFill>
                  <a:schemeClr val="bg1"/>
                </a:solidFill>
                <a:latin typeface="Arial" panose="020B0604020202020204" pitchFamily="34" charset="0"/>
              </a:rPr>
              <a:t>Zone de contact Cénomanien - Miocène</a:t>
            </a:r>
          </a:p>
        </p:txBody>
      </p:sp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802CF449-3DB7-4A78-A771-467C8826AF6D}"/>
              </a:ext>
            </a:extLst>
          </p:cNvPr>
          <p:cNvCxnSpPr/>
          <p:nvPr/>
        </p:nvCxnSpPr>
        <p:spPr>
          <a:xfrm flipH="1">
            <a:off x="2182558" y="2304743"/>
            <a:ext cx="466556" cy="308891"/>
          </a:xfrm>
          <a:prstGeom prst="straightConnector1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41">
            <a:extLst>
              <a:ext uri="{FF2B5EF4-FFF2-40B4-BE49-F238E27FC236}">
                <a16:creationId xmlns:a16="http://schemas.microsoft.com/office/drawing/2014/main" id="{FF66173C-EAE6-4256-A4CC-07508E29198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86679" y="4681724"/>
            <a:ext cx="25089" cy="541291"/>
          </a:xfrm>
          <a:prstGeom prst="line">
            <a:avLst/>
          </a:prstGeom>
          <a:noFill/>
          <a:ln w="28575" algn="ctr">
            <a:solidFill>
              <a:schemeClr val="bg1"/>
            </a:solidFill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" name="Connecteur droit 42">
            <a:extLst>
              <a:ext uri="{FF2B5EF4-FFF2-40B4-BE49-F238E27FC236}">
                <a16:creationId xmlns:a16="http://schemas.microsoft.com/office/drawing/2014/main" id="{C47AABE5-8EB8-4ED2-83D3-B628DA491B2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536" y="5213962"/>
            <a:ext cx="488564" cy="26786"/>
          </a:xfrm>
          <a:prstGeom prst="line">
            <a:avLst/>
          </a:prstGeom>
          <a:noFill/>
          <a:ln w="28575" algn="ctr">
            <a:solidFill>
              <a:schemeClr val="bg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7" name="ZoneTexte 26">
            <a:extLst>
              <a:ext uri="{FF2B5EF4-FFF2-40B4-BE49-F238E27FC236}">
                <a16:creationId xmlns:a16="http://schemas.microsoft.com/office/drawing/2014/main" id="{38B5CD46-695D-4F03-B8DD-15093174B258}"/>
              </a:ext>
            </a:extLst>
          </p:cNvPr>
          <p:cNvSpPr txBox="1"/>
          <p:nvPr/>
        </p:nvSpPr>
        <p:spPr>
          <a:xfrm>
            <a:off x="19052" y="4360143"/>
            <a:ext cx="88900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b="1" dirty="0">
                <a:solidFill>
                  <a:schemeClr val="bg1"/>
                </a:solidFill>
                <a:latin typeface="Franklin Gothic Book"/>
                <a:cs typeface="+mn-cs"/>
              </a:rPr>
              <a:t>200 m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ACED7FA1-D538-4DD3-B813-1D6941488F24}"/>
              </a:ext>
            </a:extLst>
          </p:cNvPr>
          <p:cNvSpPr txBox="1"/>
          <p:nvPr/>
        </p:nvSpPr>
        <p:spPr>
          <a:xfrm>
            <a:off x="744946" y="5080303"/>
            <a:ext cx="88900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b="1" dirty="0">
                <a:solidFill>
                  <a:schemeClr val="bg1"/>
                </a:solidFill>
                <a:latin typeface="Franklin Gothic Book"/>
                <a:cs typeface="+mn-cs"/>
              </a:rPr>
              <a:t>50 m</a:t>
            </a:r>
          </a:p>
        </p:txBody>
      </p:sp>
      <p:sp>
        <p:nvSpPr>
          <p:cNvPr id="29" name="Forme libre 28"/>
          <p:cNvSpPr/>
          <p:nvPr/>
        </p:nvSpPr>
        <p:spPr>
          <a:xfrm>
            <a:off x="1026027" y="6251431"/>
            <a:ext cx="55695" cy="624661"/>
          </a:xfrm>
          <a:custGeom>
            <a:avLst/>
            <a:gdLst>
              <a:gd name="connsiteX0" fmla="*/ 0 w 72427"/>
              <a:gd name="connsiteY0" fmla="*/ 1683944 h 1683944"/>
              <a:gd name="connsiteX1" fmla="*/ 63374 w 72427"/>
              <a:gd name="connsiteY1" fmla="*/ 1023042 h 1683944"/>
              <a:gd name="connsiteX2" fmla="*/ 63374 w 72427"/>
              <a:gd name="connsiteY2" fmla="*/ 0 h 1683944"/>
              <a:gd name="connsiteX3" fmla="*/ 63374 w 72427"/>
              <a:gd name="connsiteY3" fmla="*/ 0 h 1683944"/>
              <a:gd name="connsiteX4" fmla="*/ 72427 w 72427"/>
              <a:gd name="connsiteY4" fmla="*/ 63374 h 1683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427" h="1683944">
                <a:moveTo>
                  <a:pt x="0" y="1683944"/>
                </a:moveTo>
                <a:cubicBezTo>
                  <a:pt x="26406" y="1493821"/>
                  <a:pt x="52812" y="1303699"/>
                  <a:pt x="63374" y="1023042"/>
                </a:cubicBezTo>
                <a:cubicBezTo>
                  <a:pt x="73936" y="742385"/>
                  <a:pt x="63374" y="0"/>
                  <a:pt x="63374" y="0"/>
                </a:cubicBezTo>
                <a:lnTo>
                  <a:pt x="63374" y="0"/>
                </a:lnTo>
                <a:lnTo>
                  <a:pt x="72427" y="63374"/>
                </a:lnTo>
              </a:path>
            </a:pathLst>
          </a:custGeom>
          <a:noFill/>
          <a:ln w="57150">
            <a:solidFill>
              <a:srgbClr val="E2007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30" name="Connecteur droit 29"/>
          <p:cNvCxnSpPr/>
          <p:nvPr/>
        </p:nvCxnSpPr>
        <p:spPr>
          <a:xfrm>
            <a:off x="1371071" y="5104054"/>
            <a:ext cx="0" cy="15497"/>
          </a:xfrm>
          <a:prstGeom prst="line">
            <a:avLst/>
          </a:prstGeom>
          <a:ln w="57150">
            <a:solidFill>
              <a:srgbClr val="E2007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Image 39" descr="Capture d’écran">
            <a:extLst>
              <a:ext uri="{FF2B5EF4-FFF2-40B4-BE49-F238E27FC236}">
                <a16:creationId xmlns:a16="http://schemas.microsoft.com/office/drawing/2014/main" id="{F08815F5-DD11-429C-8441-D3555D1C7E1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055"/>
          <a:stretch/>
        </p:blipFill>
        <p:spPr bwMode="auto">
          <a:xfrm>
            <a:off x="4191748" y="5691890"/>
            <a:ext cx="1714500" cy="1299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Espace réservé du contenu 2" descr="Capture d’écran">
            <a:extLst>
              <a:ext uri="{FF2B5EF4-FFF2-40B4-BE49-F238E27FC236}">
                <a16:creationId xmlns:a16="http://schemas.microsoft.com/office/drawing/2014/main" id="{CEA2BBF1-1BA5-4B46-8F43-12A6F4405B8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887" t="14008" r="-267"/>
          <a:stretch/>
        </p:blipFill>
        <p:spPr>
          <a:xfrm>
            <a:off x="5292080" y="1628800"/>
            <a:ext cx="186274" cy="3817412"/>
          </a:xfrm>
          <a:prstGeom prst="rect">
            <a:avLst/>
          </a:prstGeom>
        </p:spPr>
      </p:pic>
      <p:sp>
        <p:nvSpPr>
          <p:cNvPr id="34" name="ZoneTexte 33"/>
          <p:cNvSpPr txBox="1"/>
          <p:nvPr/>
        </p:nvSpPr>
        <p:spPr>
          <a:xfrm>
            <a:off x="3120496" y="1346839"/>
            <a:ext cx="47157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solidFill>
                  <a:srgbClr val="1341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Profil de la ligne sismique régionale 3 à Saint-Magne</a:t>
            </a:r>
          </a:p>
        </p:txBody>
      </p:sp>
      <p:cxnSp>
        <p:nvCxnSpPr>
          <p:cNvPr id="31" name="Connecteur droit 30"/>
          <p:cNvCxnSpPr>
            <a:stCxn id="29" idx="2"/>
          </p:cNvCxnSpPr>
          <p:nvPr/>
        </p:nvCxnSpPr>
        <p:spPr>
          <a:xfrm flipV="1">
            <a:off x="1074760" y="5495437"/>
            <a:ext cx="6962" cy="755994"/>
          </a:xfrm>
          <a:prstGeom prst="line">
            <a:avLst/>
          </a:prstGeom>
          <a:ln w="57150">
            <a:solidFill>
              <a:srgbClr val="E2007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Image 39">
            <a:extLst>
              <a:ext uri="{FF2B5EF4-FFF2-40B4-BE49-F238E27FC236}">
                <a16:creationId xmlns:a16="http://schemas.microsoft.com/office/drawing/2014/main" id="{66024F23-E407-46EC-9171-816BA3DDFDD1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0840" y="5491921"/>
            <a:ext cx="230188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4069144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5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>
            <a:normAutofit/>
          </a:bodyPr>
          <a:lstStyle/>
          <a:p>
            <a:pPr lvl="0" defTabSz="914400">
              <a:spcBef>
                <a:spcPts val="0"/>
              </a:spcBef>
            </a:pPr>
            <a:r>
              <a:rPr lang="fr-FR" altLang="fr-FR" b="1" dirty="0">
                <a:solidFill>
                  <a:srgbClr val="0077D4"/>
                </a:solidFill>
              </a:rPr>
              <a:t>Cénomanien sud Gironde</a:t>
            </a:r>
            <a:br>
              <a:rPr lang="fr-FR" altLang="fr-FR" b="1" dirty="0">
                <a:solidFill>
                  <a:srgbClr val="0077D4"/>
                </a:solidFill>
              </a:rPr>
            </a:br>
            <a:r>
              <a:rPr lang="fr-FR" altLang="fr-FR" sz="1900" i="1" dirty="0">
                <a:ea typeface="+mn-ea"/>
                <a:cs typeface="+mn-cs"/>
              </a:rPr>
              <a:t>Acquisition de nouvelles données</a:t>
            </a:r>
            <a:br>
              <a:rPr lang="fr-FR" altLang="fr-FR" sz="1900" i="1" dirty="0">
                <a:ea typeface="+mn-ea"/>
                <a:cs typeface="+mn-cs"/>
              </a:rPr>
            </a:br>
            <a:endParaRPr lang="fr-FR" altLang="fr-FR" sz="1900" i="1" dirty="0">
              <a:solidFill>
                <a:srgbClr val="0077D4"/>
              </a:solidFill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95" b="25287"/>
          <a:stretch/>
        </p:blipFill>
        <p:spPr>
          <a:xfrm>
            <a:off x="683568" y="1412776"/>
            <a:ext cx="8027943" cy="4301429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1259632" y="5824117"/>
            <a:ext cx="72728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1341A1"/>
                </a:solidFill>
              </a:rPr>
              <a:t>Travaux réalisés : 10 sondages carottés et 5 sondages destructifs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1341A1"/>
                </a:solidFill>
              </a:rPr>
              <a:t>Suivi piézométrique de 8 nouveaux puits</a:t>
            </a:r>
          </a:p>
        </p:txBody>
      </p:sp>
      <p:pic>
        <p:nvPicPr>
          <p:cNvPr id="9" name="Image 8" descr="Capture d’écran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3568" y="1482464"/>
            <a:ext cx="864096" cy="871493"/>
          </a:xfrm>
          <a:prstGeom prst="rect">
            <a:avLst/>
          </a:prstGeom>
          <a:ln>
            <a:solidFill>
              <a:schemeClr val="tx1"/>
            </a:solidFill>
          </a:ln>
          <a:effectLst/>
        </p:spPr>
      </p:pic>
      <p:pic>
        <p:nvPicPr>
          <p:cNvPr id="10" name="Image 10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8994" y="1412776"/>
            <a:ext cx="253077" cy="300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9224626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6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>
            <a:normAutofit/>
          </a:bodyPr>
          <a:lstStyle/>
          <a:p>
            <a:pPr lvl="0" defTabSz="914400">
              <a:spcBef>
                <a:spcPts val="0"/>
              </a:spcBef>
            </a:pPr>
            <a:r>
              <a:rPr lang="fr-FR" altLang="fr-FR" b="1" dirty="0">
                <a:solidFill>
                  <a:srgbClr val="0077D4"/>
                </a:solidFill>
              </a:rPr>
              <a:t>Cénomanien sud Gironde</a:t>
            </a:r>
            <a:br>
              <a:rPr lang="fr-FR" altLang="fr-FR" b="1" dirty="0">
                <a:solidFill>
                  <a:srgbClr val="0077D4"/>
                </a:solidFill>
              </a:rPr>
            </a:br>
            <a:r>
              <a:rPr lang="fr-FR" altLang="fr-FR" sz="1900" i="1" dirty="0">
                <a:ea typeface="+mn-ea"/>
                <a:cs typeface="+mn-cs"/>
              </a:rPr>
              <a:t>Acquisition de nouvelles données</a:t>
            </a:r>
            <a:br>
              <a:rPr lang="fr-FR" altLang="fr-FR" sz="1900" i="1" dirty="0">
                <a:ea typeface="+mn-ea"/>
                <a:cs typeface="+mn-cs"/>
              </a:rPr>
            </a:br>
            <a:endParaRPr lang="fr-FR" altLang="fr-FR" sz="1900" i="1" dirty="0">
              <a:solidFill>
                <a:srgbClr val="0077D4"/>
              </a:solidFill>
            </a:endParaRPr>
          </a:p>
        </p:txBody>
      </p:sp>
      <p:pic>
        <p:nvPicPr>
          <p:cNvPr id="11" name="Espace réservé du contenu 3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7" t="8219" r="2492" b="43325"/>
          <a:stretch/>
        </p:blipFill>
        <p:spPr>
          <a:xfrm rot="21408357">
            <a:off x="163062" y="1216929"/>
            <a:ext cx="5953958" cy="2160241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pic>
        <p:nvPicPr>
          <p:cNvPr id="12" name="Image 11" descr="Capture d’écran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7" y="3338475"/>
            <a:ext cx="7020273" cy="356064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2EB4A38D-81B9-4254-BFAC-22B503A42DAF}"/>
              </a:ext>
            </a:extLst>
          </p:cNvPr>
          <p:cNvSpPr txBox="1"/>
          <p:nvPr/>
        </p:nvSpPr>
        <p:spPr>
          <a:xfrm>
            <a:off x="6516216" y="6615737"/>
            <a:ext cx="242103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2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(GDM </a:t>
            </a:r>
            <a:r>
              <a:rPr lang="fr-FR" sz="12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Multilayer</a:t>
            </a:r>
            <a:r>
              <a:rPr lang="fr-FR" sz="12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2018)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2195736" y="5488548"/>
            <a:ext cx="7572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rgbClr val="0000E5"/>
                </a:solidFill>
              </a:rPr>
              <a:t>35 m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4067944" y="6615737"/>
            <a:ext cx="7572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rgbClr val="FF0000"/>
                </a:solidFill>
              </a:rPr>
              <a:t>5 Km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2200320" y="3578544"/>
            <a:ext cx="7572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chemeClr val="bg1"/>
                </a:solidFill>
              </a:rPr>
              <a:t>N</a:t>
            </a:r>
          </a:p>
        </p:txBody>
      </p:sp>
      <p:cxnSp>
        <p:nvCxnSpPr>
          <p:cNvPr id="4" name="Connecteur droit avec flèche 3"/>
          <p:cNvCxnSpPr/>
          <p:nvPr/>
        </p:nvCxnSpPr>
        <p:spPr>
          <a:xfrm flipH="1" flipV="1">
            <a:off x="5724128" y="1484784"/>
            <a:ext cx="72008" cy="28803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7" name="ZoneTexte 16"/>
          <p:cNvSpPr txBox="1"/>
          <p:nvPr/>
        </p:nvSpPr>
        <p:spPr>
          <a:xfrm>
            <a:off x="5491077" y="1511064"/>
            <a:ext cx="3770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N</a:t>
            </a:r>
          </a:p>
        </p:txBody>
      </p:sp>
      <p:sp>
        <p:nvSpPr>
          <p:cNvPr id="18" name="ZoneTexte 17"/>
          <p:cNvSpPr txBox="1"/>
          <p:nvPr/>
        </p:nvSpPr>
        <p:spPr>
          <a:xfrm>
            <a:off x="599560" y="4744396"/>
            <a:ext cx="97433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dirty="0">
                <a:latin typeface="Arial" panose="020B0604020202020204" pitchFamily="34" charset="0"/>
                <a:cs typeface="Arial" panose="020B0604020202020204" pitchFamily="34" charset="0"/>
              </a:rPr>
              <a:t>Oligocène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98744" y="4580178"/>
            <a:ext cx="297861" cy="158750"/>
          </a:xfrm>
          <a:prstGeom prst="rect">
            <a:avLst/>
          </a:prstGeom>
          <a:solidFill>
            <a:srgbClr val="E4CD17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301655" y="4368353"/>
            <a:ext cx="297861" cy="158750"/>
          </a:xfrm>
          <a:prstGeom prst="rect">
            <a:avLst/>
          </a:prstGeom>
          <a:solidFill>
            <a:srgbClr val="FFFFE8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21" name="ZoneTexte 20"/>
          <p:cNvSpPr txBox="1"/>
          <p:nvPr/>
        </p:nvSpPr>
        <p:spPr>
          <a:xfrm>
            <a:off x="588252" y="4321437"/>
            <a:ext cx="196215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dirty="0" err="1">
                <a:latin typeface="Arial" panose="020B0604020202020204" pitchFamily="34" charset="0"/>
                <a:cs typeface="Arial" panose="020B0604020202020204" pitchFamily="34" charset="0"/>
              </a:rPr>
              <a:t>Plio</a:t>
            </a:r>
            <a:r>
              <a:rPr lang="fr-FR" sz="1050" dirty="0">
                <a:latin typeface="Arial" panose="020B0604020202020204" pitchFamily="34" charset="0"/>
                <a:cs typeface="Arial" panose="020B0604020202020204" pitchFamily="34" charset="0"/>
              </a:rPr>
              <a:t>-quaternaire</a:t>
            </a:r>
          </a:p>
        </p:txBody>
      </p:sp>
      <p:sp>
        <p:nvSpPr>
          <p:cNvPr id="22" name="ZoneTexte 21"/>
          <p:cNvSpPr txBox="1"/>
          <p:nvPr/>
        </p:nvSpPr>
        <p:spPr>
          <a:xfrm>
            <a:off x="618590" y="4554392"/>
            <a:ext cx="76986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dirty="0">
                <a:latin typeface="Arial" panose="020B0604020202020204" pitchFamily="34" charset="0"/>
                <a:cs typeface="Arial" panose="020B0604020202020204" pitchFamily="34" charset="0"/>
              </a:rPr>
              <a:t>Miocène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98744" y="5020023"/>
            <a:ext cx="297861" cy="158750"/>
          </a:xfrm>
          <a:prstGeom prst="rect">
            <a:avLst/>
          </a:prstGeom>
          <a:solidFill>
            <a:srgbClr val="EC762F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299735" y="4792670"/>
            <a:ext cx="297861" cy="158750"/>
          </a:xfrm>
          <a:prstGeom prst="rect">
            <a:avLst/>
          </a:prstGeom>
          <a:solidFill>
            <a:srgbClr val="FF9959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25" name="ZoneTexte 24"/>
          <p:cNvSpPr txBox="1"/>
          <p:nvPr/>
        </p:nvSpPr>
        <p:spPr>
          <a:xfrm>
            <a:off x="613584" y="4982979"/>
            <a:ext cx="86207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dirty="0">
                <a:latin typeface="Arial" panose="020B0604020202020204" pitchFamily="34" charset="0"/>
                <a:cs typeface="Arial" panose="020B0604020202020204" pitchFamily="34" charset="0"/>
              </a:rPr>
              <a:t>Eocène</a:t>
            </a:r>
          </a:p>
        </p:txBody>
      </p:sp>
      <p:sp>
        <p:nvSpPr>
          <p:cNvPr id="26" name="ZoneTexte 25"/>
          <p:cNvSpPr txBox="1"/>
          <p:nvPr/>
        </p:nvSpPr>
        <p:spPr>
          <a:xfrm>
            <a:off x="613584" y="5656291"/>
            <a:ext cx="160154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dirty="0" err="1">
                <a:latin typeface="Arial" panose="020B0604020202020204" pitchFamily="34" charset="0"/>
                <a:cs typeface="Arial" panose="020B0604020202020204" pitchFamily="34" charset="0"/>
              </a:rPr>
              <a:t>Campano</a:t>
            </a:r>
            <a:r>
              <a:rPr lang="fr-FR" sz="1050" dirty="0">
                <a:latin typeface="Arial" panose="020B0604020202020204" pitchFamily="34" charset="0"/>
                <a:cs typeface="Arial" panose="020B0604020202020204" pitchFamily="34" charset="0"/>
              </a:rPr>
              <a:t>-Maastrichtien</a:t>
            </a:r>
          </a:p>
          <a:p>
            <a:r>
              <a:rPr lang="fr-FR" sz="1050" dirty="0">
                <a:latin typeface="Arial" panose="020B0604020202020204" pitchFamily="34" charset="0"/>
                <a:cs typeface="Arial" panose="020B0604020202020204" pitchFamily="34" charset="0"/>
              </a:rPr>
              <a:t>indifférencié</a:t>
            </a:r>
          </a:p>
        </p:txBody>
      </p:sp>
      <p:sp>
        <p:nvSpPr>
          <p:cNvPr id="27" name="Rectangle 26"/>
          <p:cNvSpPr/>
          <p:nvPr/>
        </p:nvSpPr>
        <p:spPr>
          <a:xfrm>
            <a:off x="298744" y="5465291"/>
            <a:ext cx="297861" cy="158750"/>
          </a:xfrm>
          <a:prstGeom prst="rect">
            <a:avLst/>
          </a:prstGeom>
          <a:solidFill>
            <a:srgbClr val="B2C88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28" name="ZoneTexte 27"/>
          <p:cNvSpPr txBox="1"/>
          <p:nvPr/>
        </p:nvSpPr>
        <p:spPr>
          <a:xfrm>
            <a:off x="595100" y="5417708"/>
            <a:ext cx="99720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dirty="0">
                <a:latin typeface="Arial" panose="020B0604020202020204" pitchFamily="34" charset="0"/>
                <a:cs typeface="Arial" panose="020B0604020202020204" pitchFamily="34" charset="0"/>
              </a:rPr>
              <a:t>Maastrichtien</a:t>
            </a:r>
          </a:p>
        </p:txBody>
      </p:sp>
      <p:sp>
        <p:nvSpPr>
          <p:cNvPr id="29" name="Rectangle 28"/>
          <p:cNvSpPr/>
          <p:nvPr/>
        </p:nvSpPr>
        <p:spPr>
          <a:xfrm>
            <a:off x="297587" y="5237912"/>
            <a:ext cx="297861" cy="158750"/>
          </a:xfrm>
          <a:prstGeom prst="rect">
            <a:avLst/>
          </a:prstGeom>
          <a:solidFill>
            <a:srgbClr val="B65434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30" name="ZoneTexte 29"/>
          <p:cNvSpPr txBox="1"/>
          <p:nvPr/>
        </p:nvSpPr>
        <p:spPr>
          <a:xfrm>
            <a:off x="625804" y="5203767"/>
            <a:ext cx="99720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dirty="0">
                <a:latin typeface="Arial" panose="020B0604020202020204" pitchFamily="34" charset="0"/>
                <a:cs typeface="Arial" panose="020B0604020202020204" pitchFamily="34" charset="0"/>
              </a:rPr>
              <a:t>Paléocène</a:t>
            </a:r>
          </a:p>
        </p:txBody>
      </p:sp>
      <p:sp>
        <p:nvSpPr>
          <p:cNvPr id="31" name="Rectangle 30"/>
          <p:cNvSpPr/>
          <p:nvPr/>
        </p:nvSpPr>
        <p:spPr>
          <a:xfrm>
            <a:off x="297239" y="5681062"/>
            <a:ext cx="297861" cy="158750"/>
          </a:xfrm>
          <a:prstGeom prst="rect">
            <a:avLst/>
          </a:prstGeom>
          <a:solidFill>
            <a:srgbClr val="BABA46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7" name="Flèche courbée vers la gauche 6"/>
          <p:cNvSpPr/>
          <p:nvPr/>
        </p:nvSpPr>
        <p:spPr>
          <a:xfrm rot="20029527">
            <a:off x="6578318" y="2176331"/>
            <a:ext cx="504056" cy="931310"/>
          </a:xfrm>
          <a:prstGeom prst="curvedLeftArrow">
            <a:avLst/>
          </a:prstGeom>
          <a:ln>
            <a:solidFill>
              <a:srgbClr val="1341A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32" name="ZoneTexte 31"/>
          <p:cNvSpPr txBox="1"/>
          <p:nvPr/>
        </p:nvSpPr>
        <p:spPr>
          <a:xfrm>
            <a:off x="7268742" y="2293649"/>
            <a:ext cx="2911168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 dirty="0">
                <a:solidFill>
                  <a:srgbClr val="1341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Sédimentologie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 dirty="0" err="1">
                <a:solidFill>
                  <a:srgbClr val="1341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Biostratigraphie</a:t>
            </a:r>
            <a:endParaRPr lang="fr-FR" sz="1200" dirty="0">
              <a:solidFill>
                <a:srgbClr val="1341A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 dirty="0">
                <a:solidFill>
                  <a:srgbClr val="1341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Diagraphies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 dirty="0" err="1">
                <a:solidFill>
                  <a:srgbClr val="1341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Pétrophysique</a:t>
            </a:r>
            <a:endParaRPr lang="fr-FR" sz="1400" dirty="0">
              <a:solidFill>
                <a:srgbClr val="1341A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dirty="0"/>
          </a:p>
        </p:txBody>
      </p:sp>
      <p:sp>
        <p:nvSpPr>
          <p:cNvPr id="33" name="Rectangle 32"/>
          <p:cNvSpPr/>
          <p:nvPr/>
        </p:nvSpPr>
        <p:spPr>
          <a:xfrm>
            <a:off x="5889833" y="1576160"/>
            <a:ext cx="340702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>
                <a:solidFill>
                  <a:srgbClr val="1341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Données acquises et intégrées</a:t>
            </a:r>
          </a:p>
          <a:p>
            <a:r>
              <a:rPr lang="fr-FR" dirty="0">
                <a:solidFill>
                  <a:srgbClr val="1341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dans un modèle géologique :</a:t>
            </a:r>
          </a:p>
        </p:txBody>
      </p:sp>
    </p:spTree>
    <p:extLst>
      <p:ext uri="{BB962C8B-B14F-4D97-AF65-F5344CB8AC3E}">
        <p14:creationId xmlns:p14="http://schemas.microsoft.com/office/powerpoint/2010/main" val="1130891089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 39">
            <a:extLst>
              <a:ext uri="{FF2B5EF4-FFF2-40B4-BE49-F238E27FC236}">
                <a16:creationId xmlns:a16="http://schemas.microsoft.com/office/drawing/2014/main" id="{1A221AAF-E89C-40AF-A8CB-A1EB54D8C6A5}"/>
              </a:ext>
            </a:extLst>
          </p:cNvPr>
          <p:cNvSpPr/>
          <p:nvPr/>
        </p:nvSpPr>
        <p:spPr>
          <a:xfrm>
            <a:off x="806865" y="6283925"/>
            <a:ext cx="7323977" cy="490502"/>
          </a:xfrm>
          <a:prstGeom prst="rect">
            <a:avLst/>
          </a:prstGeom>
          <a:solidFill>
            <a:srgbClr val="FFFFFF"/>
          </a:solidFill>
          <a:ln w="25400" cap="flat" cmpd="sng" algn="ctr">
            <a:solidFill>
              <a:srgbClr val="FFFFFF"/>
            </a:solidFill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kern="0">
              <a:solidFill>
                <a:srgbClr val="FFFFFF"/>
              </a:solidFill>
              <a:latin typeface="Franklin Gothic Book"/>
              <a:cs typeface="+mn-cs"/>
            </a:endParaRP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7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>
            <a:normAutofit/>
          </a:bodyPr>
          <a:lstStyle/>
          <a:p>
            <a:pPr lvl="0" defTabSz="914400">
              <a:spcBef>
                <a:spcPts val="0"/>
              </a:spcBef>
            </a:pPr>
            <a:r>
              <a:rPr lang="fr-FR" altLang="fr-FR" b="1" dirty="0">
                <a:solidFill>
                  <a:srgbClr val="0077D4"/>
                </a:solidFill>
              </a:rPr>
              <a:t>Cénomanien sud Gironde</a:t>
            </a:r>
            <a:br>
              <a:rPr lang="fr-FR" altLang="fr-FR" dirty="0"/>
            </a:br>
            <a:r>
              <a:rPr lang="fr-FR" altLang="fr-FR" sz="1900" i="1" dirty="0">
                <a:ea typeface="+mn-ea"/>
                <a:cs typeface="+mn-cs"/>
              </a:rPr>
              <a:t>Apport des sondages</a:t>
            </a:r>
            <a:br>
              <a:rPr lang="fr-FR" altLang="fr-FR" sz="1900" i="1" dirty="0">
                <a:ea typeface="+mn-ea"/>
                <a:cs typeface="+mn-cs"/>
              </a:rPr>
            </a:br>
            <a:endParaRPr lang="fr-FR" altLang="fr-FR" sz="1900" i="1" dirty="0">
              <a:solidFill>
                <a:srgbClr val="0077D4"/>
              </a:solidFill>
            </a:endParaRPr>
          </a:p>
        </p:txBody>
      </p:sp>
      <p:pic>
        <p:nvPicPr>
          <p:cNvPr id="11" name="Image 10" descr="Capture d’écra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69227"/>
            <a:ext cx="9144000" cy="2417196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4060770" y="6341746"/>
            <a:ext cx="297861" cy="158750"/>
          </a:xfrm>
          <a:prstGeom prst="rect">
            <a:avLst/>
          </a:prstGeom>
          <a:solidFill>
            <a:srgbClr val="FF88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2465148" y="6526098"/>
            <a:ext cx="297861" cy="158750"/>
          </a:xfrm>
          <a:prstGeom prst="rect">
            <a:avLst/>
          </a:prstGeom>
          <a:solidFill>
            <a:srgbClr val="FF9166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19" name="ZoneTexte 18"/>
          <p:cNvSpPr txBox="1"/>
          <p:nvPr/>
        </p:nvSpPr>
        <p:spPr>
          <a:xfrm>
            <a:off x="2798701" y="6501456"/>
            <a:ext cx="76986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>
                <a:latin typeface="Arial" panose="020B0604020202020204" pitchFamily="34" charset="0"/>
                <a:cs typeface="Arial" panose="020B0604020202020204" pitchFamily="34" charset="0"/>
              </a:rPr>
              <a:t>Oligocène</a:t>
            </a:r>
          </a:p>
        </p:txBody>
      </p:sp>
      <p:sp>
        <p:nvSpPr>
          <p:cNvPr id="20" name="ZoneTexte 19"/>
          <p:cNvSpPr txBox="1"/>
          <p:nvPr/>
        </p:nvSpPr>
        <p:spPr>
          <a:xfrm>
            <a:off x="4405245" y="6320110"/>
            <a:ext cx="76986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>
                <a:latin typeface="Arial" panose="020B0604020202020204" pitchFamily="34" charset="0"/>
                <a:cs typeface="Arial" panose="020B0604020202020204" pitchFamily="34" charset="0"/>
              </a:rPr>
              <a:t>Eocène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061418" y="6589884"/>
            <a:ext cx="297861" cy="158750"/>
          </a:xfrm>
          <a:prstGeom prst="rect">
            <a:avLst/>
          </a:prstGeom>
          <a:solidFill>
            <a:srgbClr val="BF6537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4400615" y="6544848"/>
            <a:ext cx="8117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>
                <a:latin typeface="Arial" panose="020B0604020202020204" pitchFamily="34" charset="0"/>
                <a:cs typeface="Arial" panose="020B0604020202020204" pitchFamily="34" charset="0"/>
              </a:rPr>
              <a:t>Paléocène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361490" y="6574672"/>
            <a:ext cx="297861" cy="158750"/>
          </a:xfrm>
          <a:prstGeom prst="rect">
            <a:avLst/>
          </a:prstGeom>
          <a:solidFill>
            <a:srgbClr val="D1D14F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24" name="ZoneTexte 23"/>
          <p:cNvSpPr txBox="1"/>
          <p:nvPr/>
        </p:nvSpPr>
        <p:spPr>
          <a:xfrm>
            <a:off x="5687687" y="6530936"/>
            <a:ext cx="28447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 err="1">
                <a:latin typeface="Arial" panose="020B0604020202020204" pitchFamily="34" charset="0"/>
                <a:cs typeface="Arial" panose="020B0604020202020204" pitchFamily="34" charset="0"/>
              </a:rPr>
              <a:t>Campano</a:t>
            </a:r>
            <a:r>
              <a:rPr lang="fr-FR" sz="1000" dirty="0">
                <a:latin typeface="Arial" panose="020B0604020202020204" pitchFamily="34" charset="0"/>
                <a:cs typeface="Arial" panose="020B0604020202020204" pitchFamily="34" charset="0"/>
              </a:rPr>
              <a:t>-Maastrichtien indifférencié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362170" y="6341746"/>
            <a:ext cx="297861" cy="158750"/>
          </a:xfrm>
          <a:prstGeom prst="rect">
            <a:avLst/>
          </a:prstGeom>
          <a:solidFill>
            <a:srgbClr val="C7FF8F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26" name="ZoneTexte 25"/>
          <p:cNvSpPr txBox="1"/>
          <p:nvPr/>
        </p:nvSpPr>
        <p:spPr>
          <a:xfrm>
            <a:off x="5701368" y="6323511"/>
            <a:ext cx="99720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>
                <a:latin typeface="Arial" panose="020B0604020202020204" pitchFamily="34" charset="0"/>
                <a:cs typeface="Arial" panose="020B0604020202020204" pitchFamily="34" charset="0"/>
              </a:rPr>
              <a:t>Maastrichtien</a:t>
            </a:r>
          </a:p>
        </p:txBody>
      </p:sp>
      <p:sp>
        <p:nvSpPr>
          <p:cNvPr id="27" name="Rectangle 26"/>
          <p:cNvSpPr/>
          <p:nvPr/>
        </p:nvSpPr>
        <p:spPr>
          <a:xfrm>
            <a:off x="838720" y="6273590"/>
            <a:ext cx="297861" cy="158750"/>
          </a:xfrm>
          <a:prstGeom prst="rect">
            <a:avLst/>
          </a:prstGeom>
          <a:solidFill>
            <a:srgbClr val="FFFFE8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835291" y="6523721"/>
            <a:ext cx="297861" cy="158750"/>
          </a:xfrm>
          <a:prstGeom prst="rect">
            <a:avLst/>
          </a:prstGeom>
          <a:solidFill>
            <a:srgbClr val="FFE61A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2458454" y="6285243"/>
            <a:ext cx="297861" cy="15875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30" name="ZoneTexte 29"/>
          <p:cNvSpPr txBox="1"/>
          <p:nvPr/>
        </p:nvSpPr>
        <p:spPr>
          <a:xfrm>
            <a:off x="1153999" y="6236092"/>
            <a:ext cx="133875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 err="1">
                <a:latin typeface="Arial" panose="020B0604020202020204" pitchFamily="34" charset="0"/>
                <a:cs typeface="Arial" panose="020B0604020202020204" pitchFamily="34" charset="0"/>
              </a:rPr>
              <a:t>Plio</a:t>
            </a:r>
            <a:r>
              <a:rPr lang="fr-FR" sz="1000" dirty="0">
                <a:latin typeface="Arial" panose="020B0604020202020204" pitchFamily="34" charset="0"/>
                <a:cs typeface="Arial" panose="020B0604020202020204" pitchFamily="34" charset="0"/>
              </a:rPr>
              <a:t>-quaternaire</a:t>
            </a:r>
          </a:p>
        </p:txBody>
      </p:sp>
      <p:sp>
        <p:nvSpPr>
          <p:cNvPr id="31" name="ZoneTexte 30"/>
          <p:cNvSpPr txBox="1"/>
          <p:nvPr/>
        </p:nvSpPr>
        <p:spPr>
          <a:xfrm>
            <a:off x="2800036" y="6250565"/>
            <a:ext cx="118045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>
                <a:latin typeface="Arial" panose="020B0604020202020204" pitchFamily="34" charset="0"/>
                <a:cs typeface="Arial" panose="020B0604020202020204" pitchFamily="34" charset="0"/>
              </a:rPr>
              <a:t>Miocène inférieur</a:t>
            </a:r>
          </a:p>
        </p:txBody>
      </p:sp>
      <p:sp>
        <p:nvSpPr>
          <p:cNvPr id="32" name="ZoneTexte 31"/>
          <p:cNvSpPr txBox="1"/>
          <p:nvPr/>
        </p:nvSpPr>
        <p:spPr>
          <a:xfrm>
            <a:off x="1187882" y="6474319"/>
            <a:ext cx="11259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>
                <a:latin typeface="Arial" panose="020B0604020202020204" pitchFamily="34" charset="0"/>
                <a:cs typeface="Arial" panose="020B0604020202020204" pitchFamily="34" charset="0"/>
              </a:rPr>
              <a:t>Miocène moyen</a:t>
            </a:r>
          </a:p>
        </p:txBody>
      </p:sp>
      <p:pic>
        <p:nvPicPr>
          <p:cNvPr id="33" name="Image 32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96" b="31751"/>
          <a:stretch/>
        </p:blipFill>
        <p:spPr>
          <a:xfrm>
            <a:off x="5383042" y="1530811"/>
            <a:ext cx="3730638" cy="1850412"/>
          </a:xfrm>
          <a:prstGeom prst="rect">
            <a:avLst/>
          </a:prstGeom>
        </p:spPr>
      </p:pic>
      <p:cxnSp>
        <p:nvCxnSpPr>
          <p:cNvPr id="34" name="Connecteur droit 33"/>
          <p:cNvCxnSpPr/>
          <p:nvPr/>
        </p:nvCxnSpPr>
        <p:spPr>
          <a:xfrm>
            <a:off x="6385828" y="2200842"/>
            <a:ext cx="2141836" cy="96315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ZoneTexte 34"/>
          <p:cNvSpPr txBox="1"/>
          <p:nvPr/>
        </p:nvSpPr>
        <p:spPr>
          <a:xfrm>
            <a:off x="5980740" y="1737519"/>
            <a:ext cx="153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00B050"/>
                </a:solidFill>
              </a:rPr>
              <a:t>Coupe </a:t>
            </a:r>
          </a:p>
        </p:txBody>
      </p:sp>
      <p:pic>
        <p:nvPicPr>
          <p:cNvPr id="36" name="Image 10">
            <a:extLst>
              <a:ext uri="{FF2B5EF4-FFF2-40B4-BE49-F238E27FC236}">
                <a16:creationId xmlns:a16="http://schemas.microsoft.com/office/drawing/2014/main" id="{1CD42A54-9E8D-4F85-A6DE-2B789B50204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0027" y="1530810"/>
            <a:ext cx="229583" cy="272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" name="ZoneTexte 36"/>
          <p:cNvSpPr txBox="1"/>
          <p:nvPr/>
        </p:nvSpPr>
        <p:spPr>
          <a:xfrm>
            <a:off x="251521" y="1256071"/>
            <a:ext cx="5056576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1341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Caractérisation du Crétacé terminal </a:t>
            </a:r>
          </a:p>
          <a:p>
            <a:r>
              <a:rPr lang="fr-FR" dirty="0">
                <a:solidFill>
                  <a:srgbClr val="1341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(lithologie, structure et niveau d’altération)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1341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Caractérisation de l’extension et de la nature des biseaux oligocènes et éocènes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1341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Précision sur la lithologie du recouvrement miocène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ZoneTexte 37"/>
          <p:cNvSpPr txBox="1"/>
          <p:nvPr/>
        </p:nvSpPr>
        <p:spPr>
          <a:xfrm>
            <a:off x="1502202" y="3587657"/>
            <a:ext cx="662864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Coupe ouest-est sur le flanc nord de l’anticlinal entre Saint-Magne et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Landiras</a:t>
            </a:r>
            <a:endParaRPr lang="fr-FR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Rectangle 38"/>
          <p:cNvSpPr/>
          <p:nvPr/>
        </p:nvSpPr>
        <p:spPr>
          <a:xfrm rot="1680000">
            <a:off x="2165829" y="4409213"/>
            <a:ext cx="69371" cy="8980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1833792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8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>
            <a:normAutofit/>
          </a:bodyPr>
          <a:lstStyle/>
          <a:p>
            <a:pPr lvl="0" defTabSz="914400">
              <a:spcBef>
                <a:spcPts val="0"/>
              </a:spcBef>
            </a:pPr>
            <a:r>
              <a:rPr lang="fr-FR" altLang="fr-FR" b="1" dirty="0">
                <a:solidFill>
                  <a:srgbClr val="0077D4"/>
                </a:solidFill>
              </a:rPr>
              <a:t>Cénomanien sud Gironde</a:t>
            </a:r>
            <a:br>
              <a:rPr lang="fr-FR" altLang="fr-FR" dirty="0"/>
            </a:br>
            <a:r>
              <a:rPr lang="fr-FR" altLang="fr-FR" sz="1900" i="1" dirty="0">
                <a:ea typeface="+mn-ea"/>
                <a:cs typeface="+mn-cs"/>
              </a:rPr>
              <a:t>Apport des sondages</a:t>
            </a:r>
            <a:br>
              <a:rPr lang="fr-FR" altLang="fr-FR" sz="1900" i="1" dirty="0">
                <a:ea typeface="+mn-ea"/>
                <a:cs typeface="+mn-cs"/>
              </a:rPr>
            </a:br>
            <a:endParaRPr lang="fr-FR" altLang="fr-FR" sz="1900" i="1" dirty="0">
              <a:solidFill>
                <a:srgbClr val="0077D4"/>
              </a:solidFill>
            </a:endParaRPr>
          </a:p>
        </p:txBody>
      </p:sp>
      <p:sp>
        <p:nvSpPr>
          <p:cNvPr id="45" name="ZoneTexte 44"/>
          <p:cNvSpPr txBox="1"/>
          <p:nvPr/>
        </p:nvSpPr>
        <p:spPr>
          <a:xfrm>
            <a:off x="323686" y="1428551"/>
            <a:ext cx="84967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solidFill>
                  <a:srgbClr val="1341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Extension des différentes zones de lacune sur les structures de </a:t>
            </a:r>
            <a:r>
              <a:rPr lang="fr-FR" sz="1400" dirty="0" err="1">
                <a:solidFill>
                  <a:srgbClr val="1341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Villagrains-Landiras</a:t>
            </a:r>
            <a:r>
              <a:rPr lang="fr-FR" sz="1400" dirty="0">
                <a:solidFill>
                  <a:srgbClr val="1341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Mano</a:t>
            </a:r>
          </a:p>
        </p:txBody>
      </p:sp>
      <p:sp>
        <p:nvSpPr>
          <p:cNvPr id="47" name="ZoneTexte 46"/>
          <p:cNvSpPr txBox="1"/>
          <p:nvPr/>
        </p:nvSpPr>
        <p:spPr>
          <a:xfrm>
            <a:off x="7508082" y="6321955"/>
            <a:ext cx="15742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(Saltel, 2008)</a:t>
            </a:r>
          </a:p>
        </p:txBody>
      </p:sp>
      <p:pic>
        <p:nvPicPr>
          <p:cNvPr id="51" name="Image 50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875" y="1701797"/>
            <a:ext cx="6972300" cy="5161915"/>
          </a:xfrm>
          <a:prstGeom prst="rect">
            <a:avLst/>
          </a:prstGeom>
        </p:spPr>
      </p:pic>
      <p:sp>
        <p:nvSpPr>
          <p:cNvPr id="52" name="Rectangle 51"/>
          <p:cNvSpPr/>
          <p:nvPr/>
        </p:nvSpPr>
        <p:spPr>
          <a:xfrm>
            <a:off x="7329175" y="2232000"/>
            <a:ext cx="156330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dirty="0">
                <a:solidFill>
                  <a:srgbClr val="1341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Vision de la zone en 2008</a:t>
            </a:r>
          </a:p>
        </p:txBody>
      </p:sp>
      <p:sp>
        <p:nvSpPr>
          <p:cNvPr id="53" name="Rectangle 52"/>
          <p:cNvSpPr/>
          <p:nvPr/>
        </p:nvSpPr>
        <p:spPr>
          <a:xfrm>
            <a:off x="1907703" y="2924945"/>
            <a:ext cx="1584177" cy="936104"/>
          </a:xfrm>
          <a:prstGeom prst="rect">
            <a:avLst/>
          </a:prstGeom>
          <a:noFill/>
          <a:ln w="38100" cap="flat" cmpd="sng" algn="ctr">
            <a:solidFill>
              <a:srgbClr val="F29400"/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5364088" y="2895856"/>
            <a:ext cx="1584177" cy="936104"/>
          </a:xfrm>
          <a:prstGeom prst="rect">
            <a:avLst/>
          </a:prstGeom>
          <a:noFill/>
          <a:ln w="38100" cap="flat" cmpd="sng" algn="ctr">
            <a:solidFill>
              <a:srgbClr val="F29400"/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1835696" y="5301208"/>
            <a:ext cx="1656184" cy="936104"/>
          </a:xfrm>
          <a:prstGeom prst="rect">
            <a:avLst/>
          </a:prstGeom>
          <a:noFill/>
          <a:ln w="38100" cap="flat" cmpd="sng" algn="ctr">
            <a:solidFill>
              <a:srgbClr val="F29400"/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5328084" y="5301208"/>
            <a:ext cx="1656184" cy="936104"/>
          </a:xfrm>
          <a:prstGeom prst="rect">
            <a:avLst/>
          </a:prstGeom>
          <a:noFill/>
          <a:ln w="38100" cap="flat" cmpd="sng" algn="ctr">
            <a:solidFill>
              <a:srgbClr val="F29400"/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7387462" y="5085184"/>
            <a:ext cx="352890" cy="216024"/>
          </a:xfrm>
          <a:prstGeom prst="rect">
            <a:avLst/>
          </a:prstGeom>
          <a:noFill/>
          <a:ln w="38100" cap="flat" cmpd="sng" algn="ctr">
            <a:solidFill>
              <a:srgbClr val="F29400"/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8" name="ZoneTexte 57"/>
          <p:cNvSpPr txBox="1"/>
          <p:nvPr/>
        </p:nvSpPr>
        <p:spPr>
          <a:xfrm>
            <a:off x="7803151" y="5054696"/>
            <a:ext cx="13408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Zone d’étude Cénomanien sud Gironde 2018</a:t>
            </a:r>
          </a:p>
        </p:txBody>
      </p:sp>
    </p:spTree>
    <p:extLst>
      <p:ext uri="{BB962C8B-B14F-4D97-AF65-F5344CB8AC3E}">
        <p14:creationId xmlns:p14="http://schemas.microsoft.com/office/powerpoint/2010/main" val="1935703427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Image 56" descr="Capture d’écra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88" b="4458"/>
          <a:stretch/>
        </p:blipFill>
        <p:spPr>
          <a:xfrm>
            <a:off x="4575015" y="4343230"/>
            <a:ext cx="4528552" cy="2431990"/>
          </a:xfrm>
          <a:prstGeom prst="rect">
            <a:avLst/>
          </a:prstGeom>
        </p:spPr>
      </p:pic>
      <p:sp>
        <p:nvSpPr>
          <p:cNvPr id="55" name="Rectangle 54"/>
          <p:cNvSpPr/>
          <p:nvPr/>
        </p:nvSpPr>
        <p:spPr>
          <a:xfrm>
            <a:off x="-53159" y="5334958"/>
            <a:ext cx="1289847" cy="152304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4" name="Rectangle 53"/>
          <p:cNvSpPr/>
          <p:nvPr/>
        </p:nvSpPr>
        <p:spPr>
          <a:xfrm>
            <a:off x="7582632" y="6341259"/>
            <a:ext cx="1547889" cy="53218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8" name="Image 37" descr="Capture d’écran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4" b="2850"/>
          <a:stretch/>
        </p:blipFill>
        <p:spPr>
          <a:xfrm>
            <a:off x="35496" y="4358406"/>
            <a:ext cx="4452666" cy="2454970"/>
          </a:xfrm>
          <a:prstGeom prst="rect">
            <a:avLst/>
          </a:prstGeom>
        </p:spPr>
      </p:pic>
      <p:sp>
        <p:nvSpPr>
          <p:cNvPr id="42" name="Rectangle 41"/>
          <p:cNvSpPr/>
          <p:nvPr/>
        </p:nvSpPr>
        <p:spPr>
          <a:xfrm>
            <a:off x="28592" y="4344098"/>
            <a:ext cx="4489976" cy="2477326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 descr="Capture d’écran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30" t="87194" r="19140" b="2032"/>
          <a:stretch/>
        </p:blipFill>
        <p:spPr>
          <a:xfrm>
            <a:off x="4557801" y="6309320"/>
            <a:ext cx="3038535" cy="605355"/>
          </a:xfrm>
          <a:prstGeom prst="rect">
            <a:avLst/>
          </a:prstGeom>
        </p:spPr>
      </p:pic>
      <p:pic>
        <p:nvPicPr>
          <p:cNvPr id="8" name="Image 7" descr="Capture d’écran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7"/>
          <a:stretch/>
        </p:blipFill>
        <p:spPr>
          <a:xfrm>
            <a:off x="4557048" y="1738797"/>
            <a:ext cx="4539864" cy="2547858"/>
          </a:xfrm>
          <a:prstGeom prst="rect">
            <a:avLst/>
          </a:prstGeom>
        </p:spPr>
      </p:pic>
      <p:pic>
        <p:nvPicPr>
          <p:cNvPr id="37" name="Image 36" descr="Capture d’écran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26"/>
          <a:stretch/>
        </p:blipFill>
        <p:spPr>
          <a:xfrm>
            <a:off x="55492" y="1773052"/>
            <a:ext cx="4479284" cy="2506775"/>
          </a:xfrm>
          <a:prstGeom prst="rect">
            <a:avLst/>
          </a:prstGeom>
        </p:spPr>
      </p:pic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>
            <a:normAutofit/>
          </a:bodyPr>
          <a:lstStyle/>
          <a:p>
            <a:pPr lvl="0" defTabSz="914400">
              <a:spcBef>
                <a:spcPts val="0"/>
              </a:spcBef>
            </a:pPr>
            <a:r>
              <a:rPr lang="fr-FR" altLang="fr-FR" b="1" dirty="0">
                <a:solidFill>
                  <a:srgbClr val="0077D4"/>
                </a:solidFill>
              </a:rPr>
              <a:t>Cénomanien sud Gironde</a:t>
            </a:r>
            <a:br>
              <a:rPr lang="fr-FR" altLang="fr-FR" dirty="0"/>
            </a:br>
            <a:r>
              <a:rPr lang="fr-FR" altLang="fr-FR" sz="1900" i="1" dirty="0">
                <a:ea typeface="+mn-ea"/>
                <a:cs typeface="+mn-cs"/>
              </a:rPr>
              <a:t>Apport des sondages</a:t>
            </a:r>
            <a:br>
              <a:rPr lang="fr-FR" altLang="fr-FR" sz="1900" i="1" dirty="0">
                <a:ea typeface="+mn-ea"/>
                <a:cs typeface="+mn-cs"/>
              </a:rPr>
            </a:br>
            <a:endParaRPr lang="fr-FR" altLang="fr-FR" sz="1900" i="1" dirty="0">
              <a:solidFill>
                <a:srgbClr val="0077D4"/>
              </a:solidFill>
            </a:endParaRPr>
          </a:p>
        </p:txBody>
      </p:sp>
      <p:sp>
        <p:nvSpPr>
          <p:cNvPr id="45" name="ZoneTexte 44"/>
          <p:cNvSpPr txBox="1"/>
          <p:nvPr/>
        </p:nvSpPr>
        <p:spPr>
          <a:xfrm>
            <a:off x="1793532" y="1412776"/>
            <a:ext cx="58118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solidFill>
                  <a:srgbClr val="1341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Extension des lacunes sédimentaires dans le sud de la Gironde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257122" y="6344199"/>
            <a:ext cx="3317893" cy="53218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3" name="Image 10">
            <a:extLst>
              <a:ext uri="{FF2B5EF4-FFF2-40B4-BE49-F238E27FC236}">
                <a16:creationId xmlns:a16="http://schemas.microsoft.com/office/drawing/2014/main" id="{1CD42A54-9E8D-4F85-A6DE-2B789B502044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0472" y="1351344"/>
            <a:ext cx="294641" cy="3497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ZoneTexte 7">
            <a:extLst>
              <a:ext uri="{FF2B5EF4-FFF2-40B4-BE49-F238E27FC236}">
                <a16:creationId xmlns:a16="http://schemas.microsoft.com/office/drawing/2014/main" id="{91E6CFF9-6CA2-47DC-B8B7-EC07083D53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34117" y="6077215"/>
            <a:ext cx="129249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buNone/>
            </a:pPr>
            <a:r>
              <a:rPr lang="fr-FR" sz="1200" dirty="0">
                <a:effectLst>
                  <a:glow rad="101600">
                    <a:schemeClr val="bg1">
                      <a:alpha val="60000"/>
                    </a:schemeClr>
                  </a:glow>
                  <a:outerShdw blurRad="50800" dist="304800" dir="2700000" algn="tl" rotWithShape="0">
                    <a:schemeClr val="bg1"/>
                  </a:outerShdw>
                </a:effectLst>
                <a:latin typeface="Arial" panose="020B0604020202020204" pitchFamily="34" charset="0"/>
              </a:rPr>
              <a:t>(d) Miocène</a:t>
            </a:r>
            <a:endParaRPr lang="fr-FR" sz="1100" dirty="0">
              <a:effectLst>
                <a:glow rad="101600">
                  <a:schemeClr val="bg1">
                    <a:alpha val="60000"/>
                  </a:schemeClr>
                </a:glow>
                <a:outerShdw blurRad="50800" dist="304800" dir="2700000" algn="tl" rotWithShape="0">
                  <a:schemeClr val="bg1"/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25" name="ZoneTexte 7">
            <a:extLst>
              <a:ext uri="{FF2B5EF4-FFF2-40B4-BE49-F238E27FC236}">
                <a16:creationId xmlns:a16="http://schemas.microsoft.com/office/drawing/2014/main" id="{91E6CFF9-6CA2-47DC-B8B7-EC07083D53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07471" y="6096944"/>
            <a:ext cx="139859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buNone/>
            </a:pPr>
            <a:r>
              <a:rPr lang="fr-FR" sz="1200" dirty="0">
                <a:effectLst>
                  <a:outerShdw blurRad="50800" dist="304800" dir="2700000" algn="tl" rotWithShape="0">
                    <a:schemeClr val="bg1"/>
                  </a:outerShdw>
                </a:effectLst>
                <a:latin typeface="Arial" panose="020B0604020202020204" pitchFamily="34" charset="0"/>
              </a:rPr>
              <a:t>(c) </a:t>
            </a:r>
            <a:r>
              <a:rPr lang="fr-FR" sz="1200" dirty="0">
                <a:effectLst>
                  <a:glow rad="101600">
                    <a:schemeClr val="bg1">
                      <a:alpha val="60000"/>
                    </a:schemeClr>
                  </a:glow>
                  <a:outerShdw blurRad="50800" dist="304800" dir="2700000" algn="tl" rotWithShape="0">
                    <a:schemeClr val="bg1"/>
                  </a:outerShdw>
                </a:effectLst>
                <a:latin typeface="Arial" panose="020B0604020202020204" pitchFamily="34" charset="0"/>
              </a:rPr>
              <a:t>Oligocène</a:t>
            </a:r>
            <a:endParaRPr lang="fr-FR" sz="1100" dirty="0">
              <a:effectLst>
                <a:glow rad="101600">
                  <a:schemeClr val="bg1">
                    <a:alpha val="60000"/>
                  </a:schemeClr>
                </a:glow>
                <a:outerShdw blurRad="50800" dist="304800" dir="2700000" algn="tl" rotWithShape="0">
                  <a:schemeClr val="bg1"/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26" name="ZoneTexte 7">
            <a:extLst>
              <a:ext uri="{FF2B5EF4-FFF2-40B4-BE49-F238E27FC236}">
                <a16:creationId xmlns:a16="http://schemas.microsoft.com/office/drawing/2014/main" id="{91E6CFF9-6CA2-47DC-B8B7-EC07083D53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01546" y="4019671"/>
            <a:ext cx="224143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buNone/>
            </a:pPr>
            <a:r>
              <a:rPr lang="fr-FR" sz="1200" dirty="0">
                <a:effectLst>
                  <a:glow rad="101600">
                    <a:schemeClr val="bg1">
                      <a:alpha val="60000"/>
                    </a:schemeClr>
                  </a:glow>
                  <a:outerShdw blurRad="50800" dist="304800" dir="2700000" algn="tl" rotWithShape="0">
                    <a:schemeClr val="bg1"/>
                  </a:outerShdw>
                </a:effectLst>
                <a:latin typeface="Arial" panose="020B0604020202020204" pitchFamily="34" charset="0"/>
              </a:rPr>
              <a:t>(a) </a:t>
            </a:r>
            <a:r>
              <a:rPr lang="fr-FR" sz="1200" dirty="0" err="1">
                <a:effectLst>
                  <a:glow rad="101600">
                    <a:schemeClr val="bg1">
                      <a:alpha val="60000"/>
                    </a:schemeClr>
                  </a:glow>
                  <a:outerShdw blurRad="50800" dist="304800" dir="2700000" algn="tl" rotWithShape="0">
                    <a:schemeClr val="bg1"/>
                  </a:outerShdw>
                </a:effectLst>
                <a:latin typeface="Arial" panose="020B0604020202020204" pitchFamily="34" charset="0"/>
              </a:rPr>
              <a:t>Campano</a:t>
            </a:r>
            <a:r>
              <a:rPr lang="fr-FR" sz="1200" dirty="0">
                <a:effectLst>
                  <a:glow rad="101600">
                    <a:schemeClr val="bg1">
                      <a:alpha val="60000"/>
                    </a:schemeClr>
                  </a:glow>
                  <a:outerShdw blurRad="50800" dist="304800" dir="2700000" algn="tl" rotWithShape="0">
                    <a:schemeClr val="bg1"/>
                  </a:outerShdw>
                </a:effectLst>
                <a:latin typeface="Arial" panose="020B0604020202020204" pitchFamily="34" charset="0"/>
              </a:rPr>
              <a:t>-Maastrichtien</a:t>
            </a:r>
            <a:endParaRPr lang="fr-FR" sz="1100" dirty="0">
              <a:effectLst>
                <a:glow rad="101600">
                  <a:schemeClr val="bg1">
                    <a:alpha val="60000"/>
                  </a:schemeClr>
                </a:glow>
                <a:outerShdw blurRad="50800" dist="304800" dir="2700000" algn="tl" rotWithShape="0">
                  <a:schemeClr val="bg1"/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27" name="ZoneTexte 7">
            <a:extLst>
              <a:ext uri="{FF2B5EF4-FFF2-40B4-BE49-F238E27FC236}">
                <a16:creationId xmlns:a16="http://schemas.microsoft.com/office/drawing/2014/main" id="{91E6CFF9-6CA2-47DC-B8B7-EC07083D53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02828" y="3995526"/>
            <a:ext cx="132378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buNone/>
            </a:pPr>
            <a:r>
              <a:rPr lang="fr-FR" sz="1200" dirty="0">
                <a:effectLst>
                  <a:glow rad="101600">
                    <a:schemeClr val="bg1">
                      <a:alpha val="60000"/>
                    </a:schemeClr>
                  </a:glow>
                  <a:outerShdw blurRad="50800" dist="304800" dir="2700000" algn="tl" rotWithShape="0">
                    <a:schemeClr val="bg1"/>
                  </a:outerShdw>
                </a:effectLst>
                <a:latin typeface="Arial" panose="020B0604020202020204" pitchFamily="34" charset="0"/>
              </a:rPr>
              <a:t>(b) Eocène</a:t>
            </a:r>
            <a:endParaRPr lang="fr-FR" sz="1100" dirty="0">
              <a:effectLst>
                <a:glow rad="101600">
                  <a:schemeClr val="bg1">
                    <a:alpha val="60000"/>
                  </a:schemeClr>
                </a:glow>
                <a:outerShdw blurRad="50800" dist="304800" dir="2700000" algn="tl" rotWithShape="0">
                  <a:schemeClr val="bg1"/>
                </a:outerShdw>
              </a:effectLst>
              <a:latin typeface="Arial" panose="020B0604020202020204" pitchFamily="34" charset="0"/>
            </a:endParaRPr>
          </a:p>
        </p:txBody>
      </p:sp>
      <p:pic>
        <p:nvPicPr>
          <p:cNvPr id="30" name="Image 29" descr="Capture d’écran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7123" y="6426087"/>
            <a:ext cx="1638137" cy="450293"/>
          </a:xfrm>
          <a:prstGeom prst="rect">
            <a:avLst/>
          </a:prstGeom>
        </p:spPr>
      </p:pic>
      <p:sp>
        <p:nvSpPr>
          <p:cNvPr id="32" name="Rectangle 31"/>
          <p:cNvSpPr/>
          <p:nvPr/>
        </p:nvSpPr>
        <p:spPr>
          <a:xfrm>
            <a:off x="4575249" y="1744893"/>
            <a:ext cx="4539863" cy="2512468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5" name="Rectangle 34"/>
          <p:cNvSpPr/>
          <p:nvPr/>
        </p:nvSpPr>
        <p:spPr>
          <a:xfrm>
            <a:off x="7020272" y="384862"/>
            <a:ext cx="156330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dirty="0">
                <a:solidFill>
                  <a:srgbClr val="1341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Vision de la zone en 2018</a:t>
            </a:r>
          </a:p>
        </p:txBody>
      </p:sp>
      <p:sp>
        <p:nvSpPr>
          <p:cNvPr id="41" name="Rectangle 40"/>
          <p:cNvSpPr/>
          <p:nvPr/>
        </p:nvSpPr>
        <p:spPr>
          <a:xfrm>
            <a:off x="28592" y="1754184"/>
            <a:ext cx="4500507" cy="2512468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Rectangle 33"/>
          <p:cNvSpPr/>
          <p:nvPr/>
        </p:nvSpPr>
        <p:spPr>
          <a:xfrm>
            <a:off x="4575017" y="4332417"/>
            <a:ext cx="4540095" cy="1976035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43" name="Connecteur droit 42"/>
          <p:cNvCxnSpPr/>
          <p:nvPr/>
        </p:nvCxnSpPr>
        <p:spPr>
          <a:xfrm flipH="1">
            <a:off x="1252657" y="6328596"/>
            <a:ext cx="3276442" cy="18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6" name="Connecteur droit 45"/>
          <p:cNvCxnSpPr/>
          <p:nvPr/>
        </p:nvCxnSpPr>
        <p:spPr>
          <a:xfrm flipV="1">
            <a:off x="1254464" y="6337601"/>
            <a:ext cx="0" cy="54129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49" name="Image 48" descr="Capture d’écran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11" t="91750" r="55519" b="561"/>
          <a:stretch/>
        </p:blipFill>
        <p:spPr>
          <a:xfrm>
            <a:off x="2895261" y="6444331"/>
            <a:ext cx="1679755" cy="432049"/>
          </a:xfrm>
          <a:prstGeom prst="rect">
            <a:avLst/>
          </a:prstGeom>
        </p:spPr>
      </p:pic>
      <p:pic>
        <p:nvPicPr>
          <p:cNvPr id="52" name="Image 51" descr="Capture d’écran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343" t="87194" r="2791" b="2703"/>
          <a:stretch/>
        </p:blipFill>
        <p:spPr>
          <a:xfrm>
            <a:off x="7596336" y="6344199"/>
            <a:ext cx="1359320" cy="567680"/>
          </a:xfrm>
          <a:prstGeom prst="rect">
            <a:avLst/>
          </a:prstGeom>
        </p:spPr>
      </p:pic>
      <p:sp>
        <p:nvSpPr>
          <p:cNvPr id="29" name="ZoneTexte 28"/>
          <p:cNvSpPr txBox="1"/>
          <p:nvPr/>
        </p:nvSpPr>
        <p:spPr>
          <a:xfrm>
            <a:off x="8028462" y="6621633"/>
            <a:ext cx="106157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fr-FR" sz="1100" dirty="0" err="1">
                <a:latin typeface="Arial" panose="020B0604020202020204" pitchFamily="34" charset="0"/>
                <a:cs typeface="Arial" panose="020B0604020202020204" pitchFamily="34" charset="0"/>
              </a:rPr>
              <a:t>Qgis</a:t>
            </a:r>
            <a:r>
              <a:rPr lang="fr-FR" sz="1100" dirty="0">
                <a:latin typeface="Arial" panose="020B0604020202020204" pitchFamily="34" charset="0"/>
                <a:cs typeface="Arial" panose="020B0604020202020204" pitchFamily="34" charset="0"/>
              </a:rPr>
              <a:t>, 2018)</a:t>
            </a:r>
          </a:p>
        </p:txBody>
      </p:sp>
    </p:spTree>
    <p:extLst>
      <p:ext uri="{BB962C8B-B14F-4D97-AF65-F5344CB8AC3E}">
        <p14:creationId xmlns:p14="http://schemas.microsoft.com/office/powerpoint/2010/main" val="1213933657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7" name="Connecteur droit avec flèche 66"/>
          <p:cNvCxnSpPr/>
          <p:nvPr/>
        </p:nvCxnSpPr>
        <p:spPr>
          <a:xfrm>
            <a:off x="833552" y="1556792"/>
            <a:ext cx="7363391" cy="0"/>
          </a:xfrm>
          <a:prstGeom prst="straightConnector1">
            <a:avLst/>
          </a:prstGeom>
          <a:ln w="22225">
            <a:solidFill>
              <a:srgbClr val="1482AC"/>
            </a:solidFill>
            <a:tailEnd type="stealth" w="lg" len="lg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>
            <a:normAutofit/>
          </a:bodyPr>
          <a:lstStyle/>
          <a:p>
            <a:pPr lvl="0" defTabSz="914400">
              <a:spcBef>
                <a:spcPts val="0"/>
              </a:spcBef>
            </a:pPr>
            <a:r>
              <a:rPr lang="fr-FR" altLang="fr-FR" b="1" dirty="0">
                <a:solidFill>
                  <a:srgbClr val="0077D4"/>
                </a:solidFill>
              </a:rPr>
              <a:t>Cénomanien sud Gironde</a:t>
            </a:r>
            <a:br>
              <a:rPr lang="fr-FR" altLang="fr-FR" dirty="0"/>
            </a:br>
            <a:r>
              <a:rPr lang="fr-FR" altLang="fr-FR" sz="1900" i="1" dirty="0">
                <a:ea typeface="+mn-ea"/>
                <a:cs typeface="+mn-cs"/>
              </a:rPr>
              <a:t>Propriétés réservoir des formations rencontrées</a:t>
            </a:r>
            <a:br>
              <a:rPr lang="fr-FR" altLang="fr-FR" sz="1900" i="1" dirty="0">
                <a:ea typeface="+mn-ea"/>
                <a:cs typeface="+mn-cs"/>
              </a:rPr>
            </a:br>
            <a:endParaRPr lang="fr-FR" altLang="fr-FR" sz="1900" i="1" dirty="0">
              <a:solidFill>
                <a:srgbClr val="0077D4"/>
              </a:solidFill>
            </a:endParaRPr>
          </a:p>
        </p:txBody>
      </p:sp>
      <p:sp>
        <p:nvSpPr>
          <p:cNvPr id="51" name="ZoneTexte 50"/>
          <p:cNvSpPr txBox="1"/>
          <p:nvPr/>
        </p:nvSpPr>
        <p:spPr>
          <a:xfrm>
            <a:off x="1720578" y="1303813"/>
            <a:ext cx="61964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solidFill>
                  <a:srgbClr val="1341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Exemple de plugs destinés aux essais de perméabilité et de porosité</a:t>
            </a:r>
          </a:p>
        </p:txBody>
      </p:sp>
      <p:sp>
        <p:nvSpPr>
          <p:cNvPr id="52" name="ZoneTexte 51"/>
          <p:cNvSpPr txBox="1"/>
          <p:nvPr/>
        </p:nvSpPr>
        <p:spPr>
          <a:xfrm>
            <a:off x="8317761" y="1369638"/>
            <a:ext cx="11194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solidFill>
                  <a:srgbClr val="1482A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Aquifère</a:t>
            </a:r>
          </a:p>
        </p:txBody>
      </p:sp>
      <p:sp>
        <p:nvSpPr>
          <p:cNvPr id="65" name="ZoneTexte 64"/>
          <p:cNvSpPr txBox="1"/>
          <p:nvPr/>
        </p:nvSpPr>
        <p:spPr>
          <a:xfrm>
            <a:off x="-4443" y="1358785"/>
            <a:ext cx="11194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solidFill>
                  <a:srgbClr val="1482A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Eponte</a:t>
            </a:r>
          </a:p>
        </p:txBody>
      </p:sp>
      <p:sp>
        <p:nvSpPr>
          <p:cNvPr id="66" name="Rectangle 65"/>
          <p:cNvSpPr/>
          <p:nvPr/>
        </p:nvSpPr>
        <p:spPr>
          <a:xfrm rot="1680000">
            <a:off x="2206649" y="4994885"/>
            <a:ext cx="69371" cy="8980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6580" y="1661130"/>
            <a:ext cx="9187468" cy="5243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6156350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6" descr="Capture d’écra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6" y="1553828"/>
            <a:ext cx="9144000" cy="2523244"/>
          </a:xfrm>
          <a:prstGeom prst="rect">
            <a:avLst/>
          </a:prstGeom>
          <a:ln w="19050">
            <a:noFill/>
          </a:ln>
        </p:spPr>
      </p:pic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>
            <a:normAutofit/>
          </a:bodyPr>
          <a:lstStyle/>
          <a:p>
            <a:pPr lvl="0" defTabSz="914400">
              <a:spcBef>
                <a:spcPts val="0"/>
              </a:spcBef>
            </a:pPr>
            <a:r>
              <a:rPr lang="fr-FR" altLang="fr-FR" b="1" dirty="0">
                <a:solidFill>
                  <a:srgbClr val="0077D4"/>
                </a:solidFill>
              </a:rPr>
              <a:t>Cénomanien sud Gironde</a:t>
            </a:r>
            <a:br>
              <a:rPr lang="fr-FR" altLang="fr-FR" dirty="0"/>
            </a:br>
            <a:r>
              <a:rPr lang="fr-FR" altLang="fr-FR" sz="1900" i="1" dirty="0">
                <a:ea typeface="+mn-ea"/>
                <a:cs typeface="+mn-cs"/>
              </a:rPr>
              <a:t>Propriétés réservoir des formations rencontrées</a:t>
            </a:r>
            <a:br>
              <a:rPr lang="fr-FR" altLang="fr-FR" sz="1900" i="1" dirty="0">
                <a:ea typeface="+mn-ea"/>
                <a:cs typeface="+mn-cs"/>
              </a:rPr>
            </a:br>
            <a:endParaRPr lang="fr-FR" altLang="fr-FR" sz="1900" i="1" dirty="0">
              <a:solidFill>
                <a:srgbClr val="0077D4"/>
              </a:solidFill>
            </a:endParaRPr>
          </a:p>
        </p:txBody>
      </p:sp>
      <p:sp>
        <p:nvSpPr>
          <p:cNvPr id="66" name="Rectangle 65"/>
          <p:cNvSpPr/>
          <p:nvPr/>
        </p:nvSpPr>
        <p:spPr>
          <a:xfrm rot="1680000">
            <a:off x="2206649" y="4994885"/>
            <a:ext cx="69371" cy="8980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ZoneTexte 17"/>
          <p:cNvSpPr txBox="1"/>
          <p:nvPr/>
        </p:nvSpPr>
        <p:spPr>
          <a:xfrm>
            <a:off x="7613382" y="1834605"/>
            <a:ext cx="96025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>
                <a:latin typeface="Arial" panose="020B0604020202020204" pitchFamily="34" charset="0"/>
                <a:cs typeface="Arial" panose="020B0604020202020204" pitchFamily="34" charset="0"/>
              </a:rPr>
              <a:t>Aquifère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7216347" y="1865089"/>
            <a:ext cx="297861" cy="158750"/>
          </a:xfrm>
          <a:prstGeom prst="rect">
            <a:avLst/>
          </a:prstGeom>
          <a:solidFill>
            <a:srgbClr val="FFE57F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7227396" y="2173899"/>
            <a:ext cx="297861" cy="158750"/>
          </a:xfrm>
          <a:prstGeom prst="rect">
            <a:avLst/>
          </a:prstGeom>
          <a:solidFill>
            <a:srgbClr val="B8B8B8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21" name="ZoneTexte 20"/>
          <p:cNvSpPr txBox="1"/>
          <p:nvPr/>
        </p:nvSpPr>
        <p:spPr>
          <a:xfrm>
            <a:off x="7613382" y="2130163"/>
            <a:ext cx="8693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>
                <a:latin typeface="Arial" panose="020B0604020202020204" pitchFamily="34" charset="0"/>
                <a:cs typeface="Arial" panose="020B0604020202020204" pitchFamily="34" charset="0"/>
              </a:rPr>
              <a:t>Eponte</a:t>
            </a:r>
          </a:p>
        </p:txBody>
      </p:sp>
      <p:sp>
        <p:nvSpPr>
          <p:cNvPr id="22" name="ZoneTexte 21"/>
          <p:cNvSpPr txBox="1"/>
          <p:nvPr/>
        </p:nvSpPr>
        <p:spPr>
          <a:xfrm>
            <a:off x="317090" y="1834605"/>
            <a:ext cx="378776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</a:p>
        </p:txBody>
      </p:sp>
      <p:sp>
        <p:nvSpPr>
          <p:cNvPr id="23" name="ZoneTexte 22"/>
          <p:cNvSpPr txBox="1"/>
          <p:nvPr/>
        </p:nvSpPr>
        <p:spPr>
          <a:xfrm>
            <a:off x="8342766" y="1822386"/>
            <a:ext cx="318994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</a:p>
        </p:txBody>
      </p:sp>
      <p:sp>
        <p:nvSpPr>
          <p:cNvPr id="24" name="ZoneTexte 23"/>
          <p:cNvSpPr txBox="1"/>
          <p:nvPr/>
        </p:nvSpPr>
        <p:spPr>
          <a:xfrm>
            <a:off x="1702298" y="1424995"/>
            <a:ext cx="6418035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1400" dirty="0">
                <a:solidFill>
                  <a:srgbClr val="1341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Coupe hydrogéologique ouest/est entre Saint-Magne et </a:t>
            </a:r>
            <a:r>
              <a:rPr lang="fr-FR" sz="1400" dirty="0" err="1">
                <a:solidFill>
                  <a:srgbClr val="1341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Landiras</a:t>
            </a:r>
            <a:endParaRPr lang="fr-FR" sz="1400" dirty="0">
              <a:solidFill>
                <a:srgbClr val="1341A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dirty="0">
                <a:solidFill>
                  <a:srgbClr val="E1E805"/>
                </a:solidFill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1072021850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6" descr="Capture d’écra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6" y="1553828"/>
            <a:ext cx="9144000" cy="2523244"/>
          </a:xfrm>
          <a:prstGeom prst="rect">
            <a:avLst/>
          </a:prstGeom>
          <a:ln w="19050">
            <a:noFill/>
          </a:ln>
        </p:spPr>
      </p:pic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>
            <a:normAutofit/>
          </a:bodyPr>
          <a:lstStyle/>
          <a:p>
            <a:pPr lvl="0" defTabSz="914400">
              <a:spcBef>
                <a:spcPts val="0"/>
              </a:spcBef>
            </a:pPr>
            <a:r>
              <a:rPr lang="fr-FR" altLang="fr-FR" b="1" dirty="0">
                <a:solidFill>
                  <a:srgbClr val="0077D4"/>
                </a:solidFill>
              </a:rPr>
              <a:t>Cénomanien sud Gironde</a:t>
            </a:r>
            <a:br>
              <a:rPr lang="fr-FR" altLang="fr-FR" dirty="0"/>
            </a:br>
            <a:r>
              <a:rPr lang="fr-FR" altLang="fr-FR" sz="1900" i="1" dirty="0">
                <a:ea typeface="+mn-ea"/>
                <a:cs typeface="+mn-cs"/>
              </a:rPr>
              <a:t>Fonctionnement hydrogéologique</a:t>
            </a:r>
            <a:br>
              <a:rPr lang="fr-FR" altLang="fr-FR" sz="1900" i="1" dirty="0">
                <a:ea typeface="+mn-ea"/>
                <a:cs typeface="+mn-cs"/>
              </a:rPr>
            </a:br>
            <a:endParaRPr lang="fr-FR" altLang="fr-FR" sz="1900" i="1" dirty="0">
              <a:solidFill>
                <a:srgbClr val="0077D4"/>
              </a:solidFill>
            </a:endParaRPr>
          </a:p>
        </p:txBody>
      </p:sp>
      <p:sp>
        <p:nvSpPr>
          <p:cNvPr id="66" name="Rectangle 65"/>
          <p:cNvSpPr/>
          <p:nvPr/>
        </p:nvSpPr>
        <p:spPr>
          <a:xfrm rot="1680000">
            <a:off x="2206649" y="4994885"/>
            <a:ext cx="69371" cy="8980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ZoneTexte 17"/>
          <p:cNvSpPr txBox="1"/>
          <p:nvPr/>
        </p:nvSpPr>
        <p:spPr>
          <a:xfrm>
            <a:off x="7613382" y="1834605"/>
            <a:ext cx="96025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>
                <a:latin typeface="Arial" panose="020B0604020202020204" pitchFamily="34" charset="0"/>
                <a:cs typeface="Arial" panose="020B0604020202020204" pitchFamily="34" charset="0"/>
              </a:rPr>
              <a:t>Aquifère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7216347" y="1865089"/>
            <a:ext cx="297861" cy="158750"/>
          </a:xfrm>
          <a:prstGeom prst="rect">
            <a:avLst/>
          </a:prstGeom>
          <a:solidFill>
            <a:srgbClr val="FFE57F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7227396" y="2173899"/>
            <a:ext cx="297861" cy="158750"/>
          </a:xfrm>
          <a:prstGeom prst="rect">
            <a:avLst/>
          </a:prstGeom>
          <a:solidFill>
            <a:srgbClr val="B8B8B8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21" name="ZoneTexte 20"/>
          <p:cNvSpPr txBox="1"/>
          <p:nvPr/>
        </p:nvSpPr>
        <p:spPr>
          <a:xfrm>
            <a:off x="7613382" y="2130163"/>
            <a:ext cx="8693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>
                <a:latin typeface="Arial" panose="020B0604020202020204" pitchFamily="34" charset="0"/>
                <a:cs typeface="Arial" panose="020B0604020202020204" pitchFamily="34" charset="0"/>
              </a:rPr>
              <a:t>Eponte</a:t>
            </a:r>
          </a:p>
        </p:txBody>
      </p:sp>
      <p:sp>
        <p:nvSpPr>
          <p:cNvPr id="22" name="ZoneTexte 21"/>
          <p:cNvSpPr txBox="1"/>
          <p:nvPr/>
        </p:nvSpPr>
        <p:spPr>
          <a:xfrm>
            <a:off x="317090" y="1834605"/>
            <a:ext cx="378776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</a:p>
        </p:txBody>
      </p:sp>
      <p:sp>
        <p:nvSpPr>
          <p:cNvPr id="23" name="ZoneTexte 22"/>
          <p:cNvSpPr txBox="1"/>
          <p:nvPr/>
        </p:nvSpPr>
        <p:spPr>
          <a:xfrm>
            <a:off x="8342766" y="1822386"/>
            <a:ext cx="318994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</a:p>
        </p:txBody>
      </p:sp>
      <p:sp>
        <p:nvSpPr>
          <p:cNvPr id="24" name="ZoneTexte 23"/>
          <p:cNvSpPr txBox="1"/>
          <p:nvPr/>
        </p:nvSpPr>
        <p:spPr>
          <a:xfrm>
            <a:off x="1702298" y="1424995"/>
            <a:ext cx="6418035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1400" dirty="0">
                <a:solidFill>
                  <a:srgbClr val="1341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Coupe hydrogéologique ouest/est entre Saint-Magne et </a:t>
            </a:r>
            <a:r>
              <a:rPr lang="fr-FR" sz="1400" dirty="0" err="1">
                <a:solidFill>
                  <a:srgbClr val="1341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Landiras</a:t>
            </a:r>
            <a:endParaRPr lang="fr-FR" sz="1400" dirty="0">
              <a:solidFill>
                <a:srgbClr val="1341A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" name="Connecteur droit 2"/>
          <p:cNvCxnSpPr/>
          <p:nvPr/>
        </p:nvCxnSpPr>
        <p:spPr>
          <a:xfrm>
            <a:off x="5364088" y="1949453"/>
            <a:ext cx="0" cy="1191515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5" name="Connecteur droit 24"/>
          <p:cNvCxnSpPr/>
          <p:nvPr/>
        </p:nvCxnSpPr>
        <p:spPr>
          <a:xfrm>
            <a:off x="6300192" y="2636912"/>
            <a:ext cx="0" cy="792088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6" name="Connecteur droit 25"/>
          <p:cNvCxnSpPr/>
          <p:nvPr/>
        </p:nvCxnSpPr>
        <p:spPr>
          <a:xfrm>
            <a:off x="2123728" y="2420888"/>
            <a:ext cx="0" cy="1440160"/>
          </a:xfrm>
          <a:prstGeom prst="line">
            <a:avLst/>
          </a:prstGeom>
          <a:ln>
            <a:solidFill>
              <a:srgbClr val="87D300"/>
            </a:solidFill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28" name="ZoneTexte 27"/>
          <p:cNvSpPr txBox="1"/>
          <p:nvPr/>
        </p:nvSpPr>
        <p:spPr>
          <a:xfrm>
            <a:off x="-33915" y="4005479"/>
            <a:ext cx="10865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err="1">
                <a:solidFill>
                  <a:srgbClr val="87D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Villagrains</a:t>
            </a:r>
            <a:endParaRPr lang="fr-FR" sz="1400" dirty="0">
              <a:solidFill>
                <a:srgbClr val="87D3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ZoneTexte 28"/>
          <p:cNvSpPr txBox="1"/>
          <p:nvPr/>
        </p:nvSpPr>
        <p:spPr>
          <a:xfrm>
            <a:off x="5918034" y="4005478"/>
            <a:ext cx="25026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2.5 </a:t>
            </a:r>
            <a:r>
              <a:rPr lang="fr-FR" sz="1400" dirty="0" err="1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Troupins</a:t>
            </a:r>
            <a:r>
              <a:rPr lang="fr-FR" sz="14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Landiras</a:t>
            </a:r>
            <a:endParaRPr lang="fr-FR" sz="1400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ZoneTexte 29"/>
          <p:cNvSpPr txBox="1"/>
          <p:nvPr/>
        </p:nvSpPr>
        <p:spPr>
          <a:xfrm>
            <a:off x="854855" y="4077072"/>
            <a:ext cx="75841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>
                <a:latin typeface="Arial" panose="020B0604020202020204" pitchFamily="34" charset="0"/>
                <a:cs typeface="Arial" panose="020B0604020202020204" pitchFamily="34" charset="0"/>
              </a:rPr>
              <a:t>(ADES)</a:t>
            </a:r>
          </a:p>
        </p:txBody>
      </p:sp>
      <p:sp>
        <p:nvSpPr>
          <p:cNvPr id="31" name="ZoneTexte 30"/>
          <p:cNvSpPr txBox="1"/>
          <p:nvPr/>
        </p:nvSpPr>
        <p:spPr>
          <a:xfrm>
            <a:off x="6661100" y="4274122"/>
            <a:ext cx="122145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>
                <a:latin typeface="Arial" panose="020B0604020202020204" pitchFamily="34" charset="0"/>
                <a:cs typeface="Arial" panose="020B0604020202020204" pitchFamily="34" charset="0"/>
              </a:rPr>
              <a:t>(Nouveau suivi)</a:t>
            </a:r>
          </a:p>
        </p:txBody>
      </p:sp>
      <p:sp>
        <p:nvSpPr>
          <p:cNvPr id="33" name="ZoneTexte 32"/>
          <p:cNvSpPr txBox="1"/>
          <p:nvPr/>
        </p:nvSpPr>
        <p:spPr>
          <a:xfrm>
            <a:off x="1711061" y="1932884"/>
            <a:ext cx="75841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 err="1">
                <a:latin typeface="Arial" panose="020B0604020202020204" pitchFamily="34" charset="0"/>
                <a:cs typeface="Arial" panose="020B0604020202020204" pitchFamily="34" charset="0"/>
              </a:rPr>
              <a:t>Villagrains</a:t>
            </a:r>
            <a:endParaRPr lang="fr-FR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ZoneTexte 33"/>
          <p:cNvSpPr txBox="1"/>
          <p:nvPr/>
        </p:nvSpPr>
        <p:spPr>
          <a:xfrm>
            <a:off x="5204957" y="1730508"/>
            <a:ext cx="75841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>
                <a:latin typeface="Arial" panose="020B0604020202020204" pitchFamily="34" charset="0"/>
                <a:cs typeface="Arial" panose="020B0604020202020204" pitchFamily="34" charset="0"/>
              </a:rPr>
              <a:t>F2-5</a:t>
            </a:r>
          </a:p>
        </p:txBody>
      </p:sp>
      <p:sp>
        <p:nvSpPr>
          <p:cNvPr id="35" name="ZoneTexte 34"/>
          <p:cNvSpPr txBox="1"/>
          <p:nvPr/>
        </p:nvSpPr>
        <p:spPr>
          <a:xfrm>
            <a:off x="6164044" y="2391773"/>
            <a:ext cx="75841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>
                <a:latin typeface="Arial" panose="020B0604020202020204" pitchFamily="34" charset="0"/>
                <a:cs typeface="Arial" panose="020B0604020202020204" pitchFamily="34" charset="0"/>
              </a:rPr>
              <a:t>F2-11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175" y="3956323"/>
            <a:ext cx="6535478" cy="2877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079217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40" t="13355" r="3337" b="18715"/>
          <a:stretch/>
        </p:blipFill>
        <p:spPr>
          <a:xfrm>
            <a:off x="496420" y="1691054"/>
            <a:ext cx="7603972" cy="4216748"/>
          </a:xfrm>
          <a:prstGeom prst="rect">
            <a:avLst/>
          </a:prstGeom>
        </p:spPr>
      </p:pic>
      <p:sp>
        <p:nvSpPr>
          <p:cNvPr id="43" name="Rectangle 42"/>
          <p:cNvSpPr/>
          <p:nvPr/>
        </p:nvSpPr>
        <p:spPr>
          <a:xfrm>
            <a:off x="23166" y="5882753"/>
            <a:ext cx="8420688" cy="9752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>
            <a:normAutofit/>
          </a:bodyPr>
          <a:lstStyle/>
          <a:p>
            <a:pPr lvl="0" defTabSz="914400">
              <a:spcBef>
                <a:spcPts val="0"/>
              </a:spcBef>
            </a:pPr>
            <a:r>
              <a:rPr lang="fr-FR" altLang="fr-FR" b="1" dirty="0">
                <a:solidFill>
                  <a:srgbClr val="0077D4"/>
                </a:solidFill>
              </a:rPr>
              <a:t>Cénomanien sud Gironde</a:t>
            </a:r>
            <a:br>
              <a:rPr lang="fr-FR" altLang="fr-FR" dirty="0"/>
            </a:br>
            <a:r>
              <a:rPr lang="fr-FR" altLang="fr-FR" sz="1900" i="1" dirty="0">
                <a:ea typeface="+mn-ea"/>
                <a:cs typeface="+mn-cs"/>
              </a:rPr>
              <a:t>Fonctionnement hydrogéologique</a:t>
            </a:r>
            <a:br>
              <a:rPr lang="fr-FR" altLang="fr-FR" sz="1900" i="1" dirty="0">
                <a:ea typeface="+mn-ea"/>
                <a:cs typeface="+mn-cs"/>
              </a:rPr>
            </a:br>
            <a:endParaRPr lang="fr-FR" altLang="fr-FR" sz="1900" i="1" dirty="0">
              <a:solidFill>
                <a:srgbClr val="0077D4"/>
              </a:solidFill>
            </a:endParaRPr>
          </a:p>
        </p:txBody>
      </p:sp>
      <p:sp>
        <p:nvSpPr>
          <p:cNvPr id="66" name="Rectangle 65"/>
          <p:cNvSpPr/>
          <p:nvPr/>
        </p:nvSpPr>
        <p:spPr>
          <a:xfrm rot="1680000">
            <a:off x="2206649" y="4994885"/>
            <a:ext cx="69371" cy="8980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ZoneTexte 23"/>
          <p:cNvSpPr txBox="1"/>
          <p:nvPr/>
        </p:nvSpPr>
        <p:spPr>
          <a:xfrm>
            <a:off x="1907704" y="1385380"/>
            <a:ext cx="4018586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1400" dirty="0">
                <a:solidFill>
                  <a:srgbClr val="1341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Localisation des points de suivi hydrogéologique</a:t>
            </a:r>
          </a:p>
        </p:txBody>
      </p:sp>
      <p:pic>
        <p:nvPicPr>
          <p:cNvPr id="36" name="Image 35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392" t="61152"/>
          <a:stretch/>
        </p:blipFill>
        <p:spPr bwMode="auto">
          <a:xfrm>
            <a:off x="5316738" y="6061239"/>
            <a:ext cx="1909744" cy="834300"/>
          </a:xfrm>
          <a:prstGeom prst="rect">
            <a:avLst/>
          </a:prstGeom>
          <a:noFill/>
        </p:spPr>
      </p:pic>
      <p:pic>
        <p:nvPicPr>
          <p:cNvPr id="37" name="Image 36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762" b="70373"/>
          <a:stretch/>
        </p:blipFill>
        <p:spPr bwMode="auto">
          <a:xfrm>
            <a:off x="55447" y="5961096"/>
            <a:ext cx="2500330" cy="636256"/>
          </a:xfrm>
          <a:prstGeom prst="rect">
            <a:avLst/>
          </a:prstGeom>
          <a:noFill/>
        </p:spPr>
      </p:pic>
      <p:pic>
        <p:nvPicPr>
          <p:cNvPr id="38" name="Image 37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980" r="76059"/>
          <a:stretch/>
        </p:blipFill>
        <p:spPr bwMode="auto">
          <a:xfrm>
            <a:off x="2483768" y="5842803"/>
            <a:ext cx="1215751" cy="1052736"/>
          </a:xfrm>
          <a:prstGeom prst="rect">
            <a:avLst/>
          </a:prstGeom>
          <a:noFill/>
        </p:spPr>
      </p:pic>
      <p:pic>
        <p:nvPicPr>
          <p:cNvPr id="39" name="Image 38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584" r="76059" b="59470"/>
          <a:stretch/>
        </p:blipFill>
        <p:spPr bwMode="auto">
          <a:xfrm>
            <a:off x="161633" y="6568889"/>
            <a:ext cx="1215751" cy="213612"/>
          </a:xfrm>
          <a:prstGeom prst="rect">
            <a:avLst/>
          </a:prstGeom>
          <a:noFill/>
        </p:spPr>
      </p:pic>
      <p:pic>
        <p:nvPicPr>
          <p:cNvPr id="41" name="Image 40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392" t="17562" b="66391"/>
          <a:stretch/>
        </p:blipFill>
        <p:spPr bwMode="auto">
          <a:xfrm>
            <a:off x="3788605" y="5985291"/>
            <a:ext cx="1909744" cy="344617"/>
          </a:xfrm>
          <a:prstGeom prst="rect">
            <a:avLst/>
          </a:prstGeom>
          <a:noFill/>
        </p:spPr>
      </p:pic>
      <p:pic>
        <p:nvPicPr>
          <p:cNvPr id="42" name="Image 41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392" t="40064" b="36465"/>
          <a:stretch/>
        </p:blipFill>
        <p:spPr bwMode="auto">
          <a:xfrm>
            <a:off x="3769895" y="6371097"/>
            <a:ext cx="1909744" cy="504056"/>
          </a:xfrm>
          <a:prstGeom prst="rect">
            <a:avLst/>
          </a:prstGeom>
          <a:noFill/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CD42A54-9E8D-4F85-A6DE-2B789B50204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3071" y="1697545"/>
            <a:ext cx="294641" cy="3497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30712474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6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40" t="13355" r="3337" b="18715"/>
          <a:stretch/>
        </p:blipFill>
        <p:spPr>
          <a:xfrm>
            <a:off x="23166" y="1445729"/>
            <a:ext cx="8076556" cy="447881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3166" y="5882753"/>
            <a:ext cx="8420688" cy="9752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>
            <a:normAutofit/>
          </a:bodyPr>
          <a:lstStyle/>
          <a:p>
            <a:pPr lvl="0" defTabSz="914400">
              <a:spcBef>
                <a:spcPts val="0"/>
              </a:spcBef>
            </a:pPr>
            <a:r>
              <a:rPr lang="fr-FR" altLang="fr-FR" b="1" dirty="0">
                <a:solidFill>
                  <a:srgbClr val="0077D4"/>
                </a:solidFill>
              </a:rPr>
              <a:t>Cénomanien sud Gironde</a:t>
            </a:r>
            <a:br>
              <a:rPr lang="fr-FR" altLang="fr-FR" dirty="0"/>
            </a:br>
            <a:r>
              <a:rPr lang="fr-FR" altLang="fr-FR" sz="1900" i="1" dirty="0">
                <a:ea typeface="+mn-ea"/>
                <a:cs typeface="+mn-cs"/>
              </a:rPr>
              <a:t>Fonctionnement hydrogéologique</a:t>
            </a:r>
            <a:br>
              <a:rPr lang="fr-FR" altLang="fr-FR" sz="1900" i="1" dirty="0">
                <a:ea typeface="+mn-ea"/>
                <a:cs typeface="+mn-cs"/>
              </a:rPr>
            </a:br>
            <a:endParaRPr lang="fr-FR" altLang="fr-FR" sz="1900" i="1" dirty="0">
              <a:solidFill>
                <a:srgbClr val="0077D4"/>
              </a:solidFill>
            </a:endParaRPr>
          </a:p>
        </p:txBody>
      </p:sp>
      <p:sp>
        <p:nvSpPr>
          <p:cNvPr id="66" name="Rectangle 65"/>
          <p:cNvSpPr/>
          <p:nvPr/>
        </p:nvSpPr>
        <p:spPr>
          <a:xfrm rot="1680000">
            <a:off x="2206649" y="4994885"/>
            <a:ext cx="69371" cy="8980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ZoneTexte 23"/>
          <p:cNvSpPr txBox="1"/>
          <p:nvPr/>
        </p:nvSpPr>
        <p:spPr>
          <a:xfrm>
            <a:off x="1377384" y="1431634"/>
            <a:ext cx="4176464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1400" dirty="0">
                <a:solidFill>
                  <a:srgbClr val="1341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Localisation des points de suivi hydrogéologique</a:t>
            </a:r>
          </a:p>
        </p:txBody>
      </p:sp>
      <p:sp>
        <p:nvSpPr>
          <p:cNvPr id="32" name="Rectangle 31"/>
          <p:cNvSpPr/>
          <p:nvPr/>
        </p:nvSpPr>
        <p:spPr>
          <a:xfrm>
            <a:off x="-4059" y="1780600"/>
            <a:ext cx="268352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600" dirty="0">
                <a:solidFill>
                  <a:srgbClr val="1341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 nouveaux points de suivi du niveau piézométrique :</a:t>
            </a:r>
          </a:p>
          <a:p>
            <a:pPr algn="ctr"/>
            <a:endParaRPr lang="fr-FR" sz="1600" dirty="0">
              <a:solidFill>
                <a:srgbClr val="1341A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fr-FR" dirty="0">
              <a:solidFill>
                <a:srgbClr val="1341A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dirty="0">
              <a:solidFill>
                <a:srgbClr val="1341A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6" name="Image 35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392" t="61152"/>
          <a:stretch/>
        </p:blipFill>
        <p:spPr bwMode="auto">
          <a:xfrm>
            <a:off x="5316738" y="6061239"/>
            <a:ext cx="1909744" cy="834300"/>
          </a:xfrm>
          <a:prstGeom prst="rect">
            <a:avLst/>
          </a:prstGeom>
          <a:noFill/>
        </p:spPr>
      </p:pic>
      <p:pic>
        <p:nvPicPr>
          <p:cNvPr id="37" name="Image 36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762" b="70373"/>
          <a:stretch/>
        </p:blipFill>
        <p:spPr bwMode="auto">
          <a:xfrm>
            <a:off x="55447" y="5961096"/>
            <a:ext cx="2500330" cy="636256"/>
          </a:xfrm>
          <a:prstGeom prst="rect">
            <a:avLst/>
          </a:prstGeom>
          <a:noFill/>
        </p:spPr>
      </p:pic>
      <p:pic>
        <p:nvPicPr>
          <p:cNvPr id="38" name="Image 37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980" r="76059"/>
          <a:stretch/>
        </p:blipFill>
        <p:spPr bwMode="auto">
          <a:xfrm>
            <a:off x="2483768" y="5842803"/>
            <a:ext cx="1215751" cy="1052736"/>
          </a:xfrm>
          <a:prstGeom prst="rect">
            <a:avLst/>
          </a:prstGeom>
          <a:noFill/>
        </p:spPr>
      </p:pic>
      <p:pic>
        <p:nvPicPr>
          <p:cNvPr id="39" name="Image 38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584" r="76059" b="59470"/>
          <a:stretch/>
        </p:blipFill>
        <p:spPr bwMode="auto">
          <a:xfrm>
            <a:off x="161633" y="6568889"/>
            <a:ext cx="1215751" cy="213612"/>
          </a:xfrm>
          <a:prstGeom prst="rect">
            <a:avLst/>
          </a:prstGeom>
          <a:noFill/>
        </p:spPr>
      </p:pic>
      <p:pic>
        <p:nvPicPr>
          <p:cNvPr id="41" name="Image 40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392" t="17562" b="66391"/>
          <a:stretch/>
        </p:blipFill>
        <p:spPr bwMode="auto">
          <a:xfrm>
            <a:off x="3788605" y="5985291"/>
            <a:ext cx="1909744" cy="344617"/>
          </a:xfrm>
          <a:prstGeom prst="rect">
            <a:avLst/>
          </a:prstGeom>
          <a:noFill/>
        </p:spPr>
      </p:pic>
      <p:pic>
        <p:nvPicPr>
          <p:cNvPr id="42" name="Image 41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392" t="40064" b="36465"/>
          <a:stretch/>
        </p:blipFill>
        <p:spPr bwMode="auto">
          <a:xfrm>
            <a:off x="3769895" y="6371097"/>
            <a:ext cx="1909744" cy="504056"/>
          </a:xfrm>
          <a:prstGeom prst="rect">
            <a:avLst/>
          </a:prstGeom>
          <a:noFill/>
        </p:spPr>
      </p:pic>
      <p:sp>
        <p:nvSpPr>
          <p:cNvPr id="2" name="Ellipse 1"/>
          <p:cNvSpPr/>
          <p:nvPr/>
        </p:nvSpPr>
        <p:spPr>
          <a:xfrm>
            <a:off x="1257194" y="2805555"/>
            <a:ext cx="432048" cy="36004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llipse 13"/>
          <p:cNvSpPr/>
          <p:nvPr/>
        </p:nvSpPr>
        <p:spPr>
          <a:xfrm>
            <a:off x="1900545" y="2537955"/>
            <a:ext cx="432048" cy="36004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llipse 14"/>
          <p:cNvSpPr/>
          <p:nvPr/>
        </p:nvSpPr>
        <p:spPr>
          <a:xfrm rot="627996">
            <a:off x="5078482" y="3237232"/>
            <a:ext cx="859243" cy="36004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4068911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Image 2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7158" y="3554379"/>
            <a:ext cx="3895682" cy="3475021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47" y="4572655"/>
            <a:ext cx="4401837" cy="2336384"/>
          </a:xfrm>
          <a:prstGeom prst="rect">
            <a:avLst/>
          </a:prstGeom>
        </p:spPr>
      </p:pic>
      <p:sp>
        <p:nvSpPr>
          <p:cNvPr id="68" name="Rectangle 67"/>
          <p:cNvSpPr/>
          <p:nvPr/>
        </p:nvSpPr>
        <p:spPr>
          <a:xfrm>
            <a:off x="2752253" y="2442990"/>
            <a:ext cx="2227153" cy="341576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2195736" y="260648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400" b="1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altLang="fr-FR" dirty="0">
                <a:solidFill>
                  <a:srgbClr val="0077D4"/>
                </a:solidFill>
              </a:rPr>
              <a:t>Cénomanien sud Gironde</a:t>
            </a:r>
            <a:br>
              <a:rPr lang="fr-FR" altLang="fr-FR" dirty="0">
                <a:solidFill>
                  <a:srgbClr val="0077D4"/>
                </a:solidFill>
              </a:rPr>
            </a:br>
            <a:r>
              <a:rPr lang="fr-FR" altLang="fr-FR" sz="1900" i="1" dirty="0">
                <a:solidFill>
                  <a:srgbClr val="0077D4"/>
                </a:solidFill>
              </a:rPr>
              <a:t>Fonctionnement hydrogéologique</a:t>
            </a:r>
          </a:p>
        </p:txBody>
      </p:sp>
      <p:sp>
        <p:nvSpPr>
          <p:cNvPr id="3" name="Rectangle 2"/>
          <p:cNvSpPr/>
          <p:nvPr/>
        </p:nvSpPr>
        <p:spPr>
          <a:xfrm>
            <a:off x="4979407" y="3725139"/>
            <a:ext cx="4063864" cy="117140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 descr="Capture d’écran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513" t="22544" r="-1"/>
          <a:stretch/>
        </p:blipFill>
        <p:spPr>
          <a:xfrm>
            <a:off x="4067944" y="6525344"/>
            <a:ext cx="1440160" cy="191847"/>
          </a:xfrm>
          <a:prstGeom prst="rect">
            <a:avLst/>
          </a:prstGeom>
        </p:spPr>
      </p:pic>
      <p:pic>
        <p:nvPicPr>
          <p:cNvPr id="16" name="Image 15" descr="Capture d’écran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62715" b="-14681"/>
          <a:stretch/>
        </p:blipFill>
        <p:spPr>
          <a:xfrm>
            <a:off x="4067029" y="6241298"/>
            <a:ext cx="1513084" cy="284046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4354912" y="5495874"/>
            <a:ext cx="12489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latin typeface="Calibri" panose="020F0502020204030204" pitchFamily="34" charset="0"/>
                <a:cs typeface="Calibri" panose="020F0502020204030204" pitchFamily="34" charset="0"/>
              </a:rPr>
              <a:t>Suivi G-1</a:t>
            </a:r>
          </a:p>
        </p:txBody>
      </p:sp>
      <p:cxnSp>
        <p:nvCxnSpPr>
          <p:cNvPr id="18" name="Connecteur droit avec flèche 17"/>
          <p:cNvCxnSpPr/>
          <p:nvPr/>
        </p:nvCxnSpPr>
        <p:spPr>
          <a:xfrm flipV="1">
            <a:off x="3458988" y="5949280"/>
            <a:ext cx="1185020" cy="3151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4" name="Connecteur droit avec flèche 23"/>
          <p:cNvCxnSpPr/>
          <p:nvPr/>
        </p:nvCxnSpPr>
        <p:spPr>
          <a:xfrm flipV="1">
            <a:off x="1331640" y="4572656"/>
            <a:ext cx="3168352" cy="94457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9" name="Connecteur droit avec flèche 28"/>
          <p:cNvCxnSpPr/>
          <p:nvPr/>
        </p:nvCxnSpPr>
        <p:spPr>
          <a:xfrm flipV="1">
            <a:off x="827584" y="4365104"/>
            <a:ext cx="0" cy="115212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25" name="Image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16360" y="1208148"/>
            <a:ext cx="4578493" cy="3688400"/>
          </a:xfrm>
          <a:prstGeom prst="rect">
            <a:avLst/>
          </a:prstGeom>
        </p:spPr>
      </p:pic>
      <p:pic>
        <p:nvPicPr>
          <p:cNvPr id="26" name="Image 2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10639" y="1250185"/>
            <a:ext cx="5127180" cy="368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44789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ZoneTexte 57"/>
          <p:cNvSpPr txBox="1"/>
          <p:nvPr/>
        </p:nvSpPr>
        <p:spPr>
          <a:xfrm>
            <a:off x="223920" y="1523289"/>
            <a:ext cx="892008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1341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Structure géologique (analyse des données géologiques, modélisation géologique)</a:t>
            </a:r>
          </a:p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fr-FR" sz="1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16</a:t>
            </a:fld>
            <a:endParaRPr lang="fr-FR" dirty="0"/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2195736" y="260648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400" b="1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altLang="fr-FR" dirty="0">
                <a:solidFill>
                  <a:srgbClr val="0077D4"/>
                </a:solidFill>
              </a:rPr>
              <a:t>Cénomanien sud Gironde</a:t>
            </a:r>
            <a:br>
              <a:rPr lang="fr-FR" altLang="fr-FR" dirty="0">
                <a:solidFill>
                  <a:srgbClr val="0077D4"/>
                </a:solidFill>
              </a:rPr>
            </a:br>
            <a:r>
              <a:rPr lang="fr-FR" altLang="fr-FR" sz="1900" i="1" dirty="0">
                <a:solidFill>
                  <a:srgbClr val="0077D4"/>
                </a:solidFill>
              </a:rPr>
              <a:t>Conclusions et perspectives</a:t>
            </a:r>
          </a:p>
        </p:txBody>
      </p:sp>
      <p:pic>
        <p:nvPicPr>
          <p:cNvPr id="89" name="Image 88">
            <a:extLst>
              <a:ext uri="{FF2B5EF4-FFF2-40B4-BE49-F238E27FC236}">
                <a16:creationId xmlns:a16="http://schemas.microsoft.com/office/drawing/2014/main" id="{FCA8CD06-516A-4ADA-B7BC-D1ABBDB127D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40" t="25294" r="29918" b="17031"/>
          <a:stretch/>
        </p:blipFill>
        <p:spPr>
          <a:xfrm>
            <a:off x="1217812" y="1844824"/>
            <a:ext cx="7926188" cy="4649675"/>
          </a:xfrm>
          <a:prstGeom prst="round2SameRect">
            <a:avLst>
              <a:gd name="adj1" fmla="val 27810"/>
              <a:gd name="adj2" fmla="val 0"/>
            </a:avLst>
          </a:prstGeom>
        </p:spPr>
      </p:pic>
      <p:sp>
        <p:nvSpPr>
          <p:cNvPr id="90" name="Rectangle 89">
            <a:extLst>
              <a:ext uri="{FF2B5EF4-FFF2-40B4-BE49-F238E27FC236}">
                <a16:creationId xmlns:a16="http://schemas.microsoft.com/office/drawing/2014/main" id="{3FB944D8-F742-414F-93BA-2DF8F450EA11}"/>
              </a:ext>
            </a:extLst>
          </p:cNvPr>
          <p:cNvSpPr/>
          <p:nvPr/>
        </p:nvSpPr>
        <p:spPr>
          <a:xfrm>
            <a:off x="539552" y="4919067"/>
            <a:ext cx="349250" cy="196850"/>
          </a:xfrm>
          <a:prstGeom prst="rect">
            <a:avLst/>
          </a:prstGeom>
          <a:solidFill>
            <a:schemeClr val="accent3">
              <a:lumMod val="75000"/>
            </a:schemeClr>
          </a:solidFill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590D8585-9D38-4D2A-9E82-B559AF69AC46}"/>
              </a:ext>
            </a:extLst>
          </p:cNvPr>
          <p:cNvSpPr/>
          <p:nvPr/>
        </p:nvSpPr>
        <p:spPr>
          <a:xfrm>
            <a:off x="539552" y="4625380"/>
            <a:ext cx="349250" cy="196850"/>
          </a:xfrm>
          <a:prstGeom prst="rect">
            <a:avLst/>
          </a:prstGeom>
          <a:solidFill>
            <a:srgbClr val="FF0000"/>
          </a:solidFill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92" name="ZoneTexte 91">
            <a:extLst>
              <a:ext uri="{FF2B5EF4-FFF2-40B4-BE49-F238E27FC236}">
                <a16:creationId xmlns:a16="http://schemas.microsoft.com/office/drawing/2014/main" id="{369AD2F7-197D-4597-8A80-649244B0ABF5}"/>
              </a:ext>
            </a:extLst>
          </p:cNvPr>
          <p:cNvSpPr txBox="1"/>
          <p:nvPr/>
        </p:nvSpPr>
        <p:spPr>
          <a:xfrm>
            <a:off x="944366" y="4680540"/>
            <a:ext cx="2188760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000"/>
              </a:lnSpc>
              <a:defRPr/>
            </a:pP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Base du Tertiaire</a:t>
            </a:r>
          </a:p>
          <a:p>
            <a:pPr>
              <a:lnSpc>
                <a:spcPts val="1000"/>
              </a:lnSpc>
              <a:defRPr/>
            </a:pPr>
            <a:endParaRPr lang="fr-F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000"/>
              </a:lnSpc>
              <a:defRPr/>
            </a:pP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Base de Crétacé supérieur</a:t>
            </a:r>
          </a:p>
        </p:txBody>
      </p:sp>
      <p:sp>
        <p:nvSpPr>
          <p:cNvPr id="93" name="ZoneTexte 7">
            <a:extLst>
              <a:ext uri="{FF2B5EF4-FFF2-40B4-BE49-F238E27FC236}">
                <a16:creationId xmlns:a16="http://schemas.microsoft.com/office/drawing/2014/main" id="{88DFC297-80FE-4527-98CA-5079B34AAF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4366" y="6119891"/>
            <a:ext cx="34829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400" b="1" dirty="0">
                <a:solidFill>
                  <a:srgbClr val="1341A1"/>
                </a:solidFill>
                <a:latin typeface="Arial" panose="020B0604020202020204" pitchFamily="34" charset="0"/>
              </a:rPr>
              <a:t>Représentation 3D de la zone d’étude</a:t>
            </a:r>
          </a:p>
        </p:txBody>
      </p:sp>
      <p:sp>
        <p:nvSpPr>
          <p:cNvPr id="94" name="ZoneTexte 2">
            <a:extLst>
              <a:ext uri="{FF2B5EF4-FFF2-40B4-BE49-F238E27FC236}">
                <a16:creationId xmlns:a16="http://schemas.microsoft.com/office/drawing/2014/main" id="{054F69F2-FEF3-44F5-98C5-BE12FAADED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95199" y="4061245"/>
            <a:ext cx="33214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fr-FR" altLang="fr-FR" sz="16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</a:rPr>
              <a:t>N</a:t>
            </a:r>
          </a:p>
        </p:txBody>
      </p:sp>
      <p:sp>
        <p:nvSpPr>
          <p:cNvPr id="95" name="ZoneTexte 7">
            <a:extLst>
              <a:ext uri="{FF2B5EF4-FFF2-40B4-BE49-F238E27FC236}">
                <a16:creationId xmlns:a16="http://schemas.microsoft.com/office/drawing/2014/main" id="{91E6CFF9-6CA2-47DC-B8B7-EC07083D53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21703" y="6280182"/>
            <a:ext cx="12030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fr-FR" altLang="fr-FR" sz="900" dirty="0">
                <a:latin typeface="Arial" panose="020B0604020202020204" pitchFamily="34" charset="0"/>
              </a:rPr>
              <a:t>(GDM 2017</a:t>
            </a:r>
            <a:r>
              <a:rPr lang="fr-FR" altLang="fr-FR" sz="9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)</a:t>
            </a:r>
          </a:p>
        </p:txBody>
      </p:sp>
      <p:sp>
        <p:nvSpPr>
          <p:cNvPr id="96" name="ZoneTexte 95"/>
          <p:cNvSpPr txBox="1"/>
          <p:nvPr/>
        </p:nvSpPr>
        <p:spPr>
          <a:xfrm>
            <a:off x="4437222" y="4137844"/>
            <a:ext cx="122145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dirty="0">
                <a:latin typeface="Arial" panose="020B0604020202020204" pitchFamily="34" charset="0"/>
                <a:cs typeface="Arial" panose="020B0604020202020204" pitchFamily="34" charset="0"/>
              </a:rPr>
              <a:t>Structure de </a:t>
            </a:r>
            <a:r>
              <a:rPr lang="fr-FR" sz="1100" dirty="0" err="1">
                <a:latin typeface="Arial" panose="020B0604020202020204" pitchFamily="34" charset="0"/>
                <a:cs typeface="Arial" panose="020B0604020202020204" pitchFamily="34" charset="0"/>
              </a:rPr>
              <a:t>Villagrains</a:t>
            </a:r>
            <a:endParaRPr lang="fr-FR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7" name="ZoneTexte 96"/>
          <p:cNvSpPr txBox="1"/>
          <p:nvPr/>
        </p:nvSpPr>
        <p:spPr>
          <a:xfrm>
            <a:off x="5459875" y="4369803"/>
            <a:ext cx="122145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dirty="0">
                <a:latin typeface="Arial" panose="020B0604020202020204" pitchFamily="34" charset="0"/>
                <a:cs typeface="Arial" panose="020B0604020202020204" pitchFamily="34" charset="0"/>
              </a:rPr>
              <a:t>Structure de Mano</a:t>
            </a:r>
          </a:p>
        </p:txBody>
      </p:sp>
    </p:spTree>
    <p:extLst>
      <p:ext uri="{BB962C8B-B14F-4D97-AF65-F5344CB8AC3E}">
        <p14:creationId xmlns:p14="http://schemas.microsoft.com/office/powerpoint/2010/main" val="34815775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ZoneTexte 57"/>
          <p:cNvSpPr txBox="1"/>
          <p:nvPr/>
        </p:nvSpPr>
        <p:spPr>
          <a:xfrm>
            <a:off x="251520" y="1258424"/>
            <a:ext cx="889248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fr-FR" sz="1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1341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Structure géologique (analyse des données géologiques, modélisation géologique)</a:t>
            </a:r>
          </a:p>
        </p:txBody>
      </p:sp>
      <p:sp>
        <p:nvSpPr>
          <p:cNvPr id="68" name="Rectangle 67"/>
          <p:cNvSpPr/>
          <p:nvPr/>
        </p:nvSpPr>
        <p:spPr>
          <a:xfrm>
            <a:off x="2752253" y="2442990"/>
            <a:ext cx="2227153" cy="341576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9" name="ZoneTexte 68"/>
          <p:cNvSpPr txBox="1"/>
          <p:nvPr/>
        </p:nvSpPr>
        <p:spPr>
          <a:xfrm>
            <a:off x="251520" y="2087393"/>
            <a:ext cx="8892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1341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Apport du fonctionnement hydrologique (régime hydrologique, piézométrie)</a:t>
            </a:r>
            <a:endParaRPr lang="fr-FR" sz="1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0" name="Plus 69"/>
          <p:cNvSpPr/>
          <p:nvPr/>
        </p:nvSpPr>
        <p:spPr>
          <a:xfrm>
            <a:off x="1835696" y="1863928"/>
            <a:ext cx="316871" cy="289711"/>
          </a:xfrm>
          <a:prstGeom prst="mathPlus">
            <a:avLst/>
          </a:prstGeom>
          <a:solidFill>
            <a:srgbClr val="4AABD3"/>
          </a:solidFill>
          <a:ln w="12700" cap="flat" cmpd="sng" algn="ctr">
            <a:solidFill>
              <a:srgbClr val="6BC5D9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2195736" y="260648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400" b="1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altLang="fr-FR" dirty="0">
                <a:solidFill>
                  <a:srgbClr val="0077D4"/>
                </a:solidFill>
              </a:rPr>
              <a:t>Cénomanien sud Gironde</a:t>
            </a:r>
            <a:br>
              <a:rPr lang="fr-FR" altLang="fr-FR" dirty="0">
                <a:solidFill>
                  <a:srgbClr val="0077D4"/>
                </a:solidFill>
              </a:rPr>
            </a:br>
            <a:r>
              <a:rPr lang="fr-FR" altLang="fr-FR" sz="1900" i="1" dirty="0">
                <a:solidFill>
                  <a:srgbClr val="0077D4"/>
                </a:solidFill>
              </a:rPr>
              <a:t>Conclusions et perspectives</a:t>
            </a:r>
          </a:p>
        </p:txBody>
      </p:sp>
      <p:sp>
        <p:nvSpPr>
          <p:cNvPr id="3" name="ZoneTexte 2"/>
          <p:cNvSpPr txBox="1"/>
          <p:nvPr/>
        </p:nvSpPr>
        <p:spPr>
          <a:xfrm rot="16200000">
            <a:off x="-83540" y="4597139"/>
            <a:ext cx="1800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Pluviométrie (mm/J)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560" y="2482403"/>
            <a:ext cx="7517019" cy="4243184"/>
          </a:xfrm>
          <a:prstGeom prst="rect">
            <a:avLst/>
          </a:prstGeom>
        </p:spPr>
      </p:pic>
      <p:sp>
        <p:nvSpPr>
          <p:cNvPr id="10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/>
          <a:p>
            <a:r>
              <a:rPr lang="fr-FR" dirty="0"/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41113265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ZoneTexte 57"/>
          <p:cNvSpPr txBox="1"/>
          <p:nvPr/>
        </p:nvSpPr>
        <p:spPr>
          <a:xfrm>
            <a:off x="435594" y="1372341"/>
            <a:ext cx="8384878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rgbClr val="1341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Structure géologique</a:t>
            </a:r>
          </a:p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fr-FR" sz="1600" dirty="0">
              <a:solidFill>
                <a:srgbClr val="1341A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rgbClr val="1341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Apport du fonctionnement hydrologique (régime hydrologique, piézométrie)</a:t>
            </a:r>
          </a:p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fr-FR" sz="1600" dirty="0">
              <a:solidFill>
                <a:srgbClr val="1341A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rgbClr val="1341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Eléments géochimiques (marqueurs isotopiques)</a:t>
            </a:r>
          </a:p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fr-FR" sz="1600" dirty="0">
              <a:solidFill>
                <a:srgbClr val="1341A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1600" dirty="0">
              <a:solidFill>
                <a:srgbClr val="1341A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fr-FR" sz="1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fr-FR" sz="1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fr-FR" sz="1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fr-FR" sz="1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9" name="Image 58" descr="Capture d’écra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60840"/>
            <a:ext cx="9144000" cy="2523244"/>
          </a:xfrm>
          <a:prstGeom prst="rect">
            <a:avLst/>
          </a:prstGeom>
          <a:ln w="19050">
            <a:noFill/>
          </a:ln>
        </p:spPr>
      </p:pic>
      <p:sp>
        <p:nvSpPr>
          <p:cNvPr id="60" name="ZoneTexte 59"/>
          <p:cNvSpPr txBox="1"/>
          <p:nvPr/>
        </p:nvSpPr>
        <p:spPr>
          <a:xfrm>
            <a:off x="434717" y="3042913"/>
            <a:ext cx="84759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fr-FR" sz="1600" b="1" i="1" dirty="0">
                <a:solidFill>
                  <a:srgbClr val="1341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Modèle hydrogéologique</a:t>
            </a:r>
            <a:r>
              <a:rPr lang="fr-FR" sz="1600" dirty="0">
                <a:solidFill>
                  <a:srgbClr val="1341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fr-FR" sz="1600" dirty="0">
              <a:solidFill>
                <a:srgbClr val="1341A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rgbClr val="1341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Compréhension semi-quantitative des </a:t>
            </a:r>
            <a:r>
              <a:rPr lang="fr-FR" sz="1600" b="1" i="1" dirty="0">
                <a:solidFill>
                  <a:srgbClr val="1341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interactions locales entre les hydrosystèmes </a:t>
            </a:r>
          </a:p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fr-FR" sz="1600" b="1" i="1" dirty="0">
              <a:solidFill>
                <a:srgbClr val="1341A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fr-FR" sz="1600" b="1" i="1" dirty="0">
                <a:solidFill>
                  <a:srgbClr val="1341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Optimisation des modalités d'exploitation de </a:t>
            </a:r>
            <a:r>
              <a:rPr lang="fr-FR" sz="1600" b="1" i="1">
                <a:solidFill>
                  <a:srgbClr val="1341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nappe </a:t>
            </a:r>
            <a:r>
              <a:rPr lang="fr-FR" sz="1600" b="1" i="1" dirty="0">
                <a:solidFill>
                  <a:srgbClr val="1341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 Cénomanien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1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fr-FR" sz="1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ZoneTexte 60"/>
          <p:cNvSpPr txBox="1"/>
          <p:nvPr/>
        </p:nvSpPr>
        <p:spPr>
          <a:xfrm>
            <a:off x="7613382" y="4604662"/>
            <a:ext cx="96025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1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Aquifère</a:t>
            </a:r>
          </a:p>
        </p:txBody>
      </p:sp>
      <p:sp>
        <p:nvSpPr>
          <p:cNvPr id="62" name="Rectangle 61"/>
          <p:cNvSpPr/>
          <p:nvPr/>
        </p:nvSpPr>
        <p:spPr>
          <a:xfrm>
            <a:off x="7216347" y="4635146"/>
            <a:ext cx="297861" cy="158750"/>
          </a:xfrm>
          <a:prstGeom prst="rect">
            <a:avLst/>
          </a:prstGeom>
          <a:solidFill>
            <a:srgbClr val="FFE57F"/>
          </a:solidFill>
          <a:ln w="952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solidFill>
                  <a:prstClr val="black"/>
                </a:solidFill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7227396" y="4943956"/>
            <a:ext cx="297861" cy="158750"/>
          </a:xfrm>
          <a:prstGeom prst="rect">
            <a:avLst/>
          </a:prstGeom>
          <a:solidFill>
            <a:srgbClr val="B8B8B8"/>
          </a:solidFill>
          <a:ln w="952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solidFill>
                  <a:prstClr val="black"/>
                </a:solidFill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4" name="ZoneTexte 63"/>
          <p:cNvSpPr txBox="1"/>
          <p:nvPr/>
        </p:nvSpPr>
        <p:spPr>
          <a:xfrm>
            <a:off x="7613382" y="4900220"/>
            <a:ext cx="8693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1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Aquitard</a:t>
            </a:r>
            <a:endParaRPr lang="fr-FR" sz="11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ZoneTexte 64"/>
          <p:cNvSpPr txBox="1"/>
          <p:nvPr/>
        </p:nvSpPr>
        <p:spPr>
          <a:xfrm>
            <a:off x="1612317" y="6294885"/>
            <a:ext cx="6492194" cy="307777"/>
          </a:xfrm>
          <a:prstGeom prst="rect">
            <a:avLst/>
          </a:prstGeom>
          <a:solidFill>
            <a:sysClr val="window" lastClr="FFFFFF"/>
          </a:solidFill>
        </p:spPr>
        <p:txBody>
          <a:bodyPr wrap="square" rtlCol="0">
            <a:spAutoFit/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1341A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Coupe hydrogéologique schématique ouest/est entre Saint-Magne et </a:t>
            </a:r>
            <a:r>
              <a:rPr kumimoji="0" lang="fr-FR" sz="1400" b="0" i="0" u="none" strike="noStrike" kern="0" cap="none" spc="0" normalizeH="0" baseline="0" noProof="0" dirty="0" err="1">
                <a:ln>
                  <a:noFill/>
                </a:ln>
                <a:solidFill>
                  <a:srgbClr val="1341A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Landiras</a:t>
            </a:r>
            <a:endParaRPr kumimoji="0" lang="fr-FR" sz="1400" b="0" i="0" u="none" strike="noStrike" kern="0" cap="none" spc="0" normalizeH="0" baseline="0" noProof="0" dirty="0">
              <a:ln>
                <a:noFill/>
              </a:ln>
              <a:solidFill>
                <a:srgbClr val="1341A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ZoneTexte 65"/>
          <p:cNvSpPr txBox="1"/>
          <p:nvPr/>
        </p:nvSpPr>
        <p:spPr>
          <a:xfrm>
            <a:off x="317090" y="4604662"/>
            <a:ext cx="378776" cy="307777"/>
          </a:xfrm>
          <a:prstGeom prst="rect">
            <a:avLst/>
          </a:prstGeom>
          <a:solidFill>
            <a:sysClr val="window" lastClr="FFFFFF"/>
          </a:solidFill>
        </p:spPr>
        <p:txBody>
          <a:bodyPr wrap="square" rtlCol="0">
            <a:spAutoFit/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</a:p>
        </p:txBody>
      </p:sp>
      <p:sp>
        <p:nvSpPr>
          <p:cNvPr id="67" name="ZoneTexte 66"/>
          <p:cNvSpPr txBox="1"/>
          <p:nvPr/>
        </p:nvSpPr>
        <p:spPr>
          <a:xfrm>
            <a:off x="8342766" y="4592443"/>
            <a:ext cx="318994" cy="307777"/>
          </a:xfrm>
          <a:prstGeom prst="rect">
            <a:avLst/>
          </a:prstGeom>
          <a:solidFill>
            <a:sysClr val="window" lastClr="FFFFFF"/>
          </a:solidFill>
        </p:spPr>
        <p:txBody>
          <a:bodyPr wrap="square" rtlCol="0">
            <a:spAutoFit/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</a:p>
        </p:txBody>
      </p:sp>
      <p:sp>
        <p:nvSpPr>
          <p:cNvPr id="70" name="Plus 69"/>
          <p:cNvSpPr/>
          <p:nvPr/>
        </p:nvSpPr>
        <p:spPr>
          <a:xfrm>
            <a:off x="1762031" y="1622881"/>
            <a:ext cx="316871" cy="289711"/>
          </a:xfrm>
          <a:prstGeom prst="mathPlus">
            <a:avLst/>
          </a:prstGeom>
          <a:solidFill>
            <a:srgbClr val="4AABD3"/>
          </a:solidFill>
          <a:ln w="12700" cap="flat" cmpd="sng" algn="ctr">
            <a:solidFill>
              <a:srgbClr val="6BC5D9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1" name="Égal 70"/>
          <p:cNvSpPr/>
          <p:nvPr/>
        </p:nvSpPr>
        <p:spPr>
          <a:xfrm>
            <a:off x="1654206" y="2687863"/>
            <a:ext cx="506995" cy="362139"/>
          </a:xfrm>
          <a:prstGeom prst="mathEqual">
            <a:avLst/>
          </a:prstGeom>
          <a:solidFill>
            <a:srgbClr val="4AABD3"/>
          </a:solidFill>
          <a:ln w="12700" cap="flat" cmpd="sng" algn="ctr">
            <a:solidFill>
              <a:srgbClr val="6BC5D9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72" name="Connecteur droit avec flèche 71"/>
          <p:cNvCxnSpPr/>
          <p:nvPr/>
        </p:nvCxnSpPr>
        <p:spPr>
          <a:xfrm>
            <a:off x="7227396" y="5384405"/>
            <a:ext cx="297861" cy="0"/>
          </a:xfrm>
          <a:prstGeom prst="straightConnector1">
            <a:avLst/>
          </a:prstGeom>
          <a:noFill/>
          <a:ln w="19050" cap="flat" cmpd="sng" algn="ctr">
            <a:solidFill>
              <a:srgbClr val="1CADE4"/>
            </a:solidFill>
            <a:prstDash val="solid"/>
            <a:miter lim="800000"/>
            <a:tailEnd type="triangle"/>
          </a:ln>
          <a:effectLst/>
        </p:spPr>
      </p:cxnSp>
      <p:sp>
        <p:nvSpPr>
          <p:cNvPr id="73" name="ZoneTexte 72"/>
          <p:cNvSpPr txBox="1"/>
          <p:nvPr/>
        </p:nvSpPr>
        <p:spPr>
          <a:xfrm>
            <a:off x="7613382" y="5235119"/>
            <a:ext cx="104837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1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Circulation potentielle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1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(hypothèse 2)</a:t>
            </a:r>
          </a:p>
        </p:txBody>
      </p:sp>
      <p:sp>
        <p:nvSpPr>
          <p:cNvPr id="74" name="Forme libre 73"/>
          <p:cNvSpPr/>
          <p:nvPr/>
        </p:nvSpPr>
        <p:spPr>
          <a:xfrm>
            <a:off x="2390114" y="5802230"/>
            <a:ext cx="724277" cy="178334"/>
          </a:xfrm>
          <a:custGeom>
            <a:avLst/>
            <a:gdLst>
              <a:gd name="connsiteX0" fmla="*/ 0 w 724277"/>
              <a:gd name="connsiteY0" fmla="*/ 0 h 660903"/>
              <a:gd name="connsiteX1" fmla="*/ 425513 w 724277"/>
              <a:gd name="connsiteY1" fmla="*/ 516048 h 660903"/>
              <a:gd name="connsiteX2" fmla="*/ 724277 w 724277"/>
              <a:gd name="connsiteY2" fmla="*/ 660903 h 660903"/>
              <a:gd name="connsiteX3" fmla="*/ 724277 w 724277"/>
              <a:gd name="connsiteY3" fmla="*/ 660903 h 6609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4277" h="660903">
                <a:moveTo>
                  <a:pt x="0" y="0"/>
                </a:moveTo>
                <a:cubicBezTo>
                  <a:pt x="152400" y="202949"/>
                  <a:pt x="304800" y="405898"/>
                  <a:pt x="425513" y="516048"/>
                </a:cubicBezTo>
                <a:cubicBezTo>
                  <a:pt x="546226" y="626198"/>
                  <a:pt x="724277" y="660903"/>
                  <a:pt x="724277" y="660903"/>
                </a:cubicBezTo>
                <a:lnTo>
                  <a:pt x="724277" y="660903"/>
                </a:lnTo>
              </a:path>
            </a:pathLst>
          </a:custGeom>
          <a:noFill/>
          <a:ln w="19050" cap="flat" cmpd="sng" algn="ctr">
            <a:solidFill>
              <a:srgbClr val="1CADE4"/>
            </a:solidFill>
            <a:prstDash val="solid"/>
            <a:miter lim="800000"/>
            <a:headEnd type="none" w="med" len="med"/>
            <a:tailEnd type="triangle" w="med" len="med"/>
          </a:ln>
          <a:effectLst/>
        </p:spPr>
        <p:txBody>
          <a:bodyPr rtlCol="0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5" name="Forme libre 74"/>
          <p:cNvSpPr/>
          <p:nvPr/>
        </p:nvSpPr>
        <p:spPr>
          <a:xfrm>
            <a:off x="4128571" y="6063414"/>
            <a:ext cx="1195057" cy="133230"/>
          </a:xfrm>
          <a:custGeom>
            <a:avLst/>
            <a:gdLst>
              <a:gd name="connsiteX0" fmla="*/ 0 w 1195057"/>
              <a:gd name="connsiteY0" fmla="*/ 0 h 307818"/>
              <a:gd name="connsiteX1" fmla="*/ 679010 w 1195057"/>
              <a:gd name="connsiteY1" fmla="*/ 181070 h 307818"/>
              <a:gd name="connsiteX2" fmla="*/ 1195057 w 1195057"/>
              <a:gd name="connsiteY2" fmla="*/ 307818 h 307818"/>
              <a:gd name="connsiteX3" fmla="*/ 1195057 w 1195057"/>
              <a:gd name="connsiteY3" fmla="*/ 307818 h 307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95057" h="307818">
                <a:moveTo>
                  <a:pt x="0" y="0"/>
                </a:moveTo>
                <a:lnTo>
                  <a:pt x="679010" y="181070"/>
                </a:lnTo>
                <a:cubicBezTo>
                  <a:pt x="878186" y="232373"/>
                  <a:pt x="1195057" y="307818"/>
                  <a:pt x="1195057" y="307818"/>
                </a:cubicBezTo>
                <a:lnTo>
                  <a:pt x="1195057" y="307818"/>
                </a:lnTo>
              </a:path>
            </a:pathLst>
          </a:custGeom>
          <a:noFill/>
          <a:ln w="19050" cap="flat" cmpd="sng" algn="ctr">
            <a:solidFill>
              <a:srgbClr val="1CADE4"/>
            </a:solidFill>
            <a:prstDash val="solid"/>
            <a:miter lim="800000"/>
            <a:headEnd type="none" w="med" len="med"/>
            <a:tailEnd type="triangle" w="med" len="med"/>
          </a:ln>
          <a:effectLst/>
        </p:spPr>
        <p:txBody>
          <a:bodyPr rtlCol="0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6" name="Forme libre 75"/>
          <p:cNvSpPr/>
          <p:nvPr/>
        </p:nvSpPr>
        <p:spPr>
          <a:xfrm>
            <a:off x="416520" y="5509499"/>
            <a:ext cx="416460" cy="176098"/>
          </a:xfrm>
          <a:custGeom>
            <a:avLst/>
            <a:gdLst>
              <a:gd name="connsiteX0" fmla="*/ 416460 w 416460"/>
              <a:gd name="connsiteY0" fmla="*/ 0 h 334979"/>
              <a:gd name="connsiteX1" fmla="*/ 262551 w 416460"/>
              <a:gd name="connsiteY1" fmla="*/ 262551 h 334979"/>
              <a:gd name="connsiteX2" fmla="*/ 0 w 416460"/>
              <a:gd name="connsiteY2" fmla="*/ 334979 h 334979"/>
              <a:gd name="connsiteX3" fmla="*/ 0 w 416460"/>
              <a:gd name="connsiteY3" fmla="*/ 334979 h 334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6460" h="334979">
                <a:moveTo>
                  <a:pt x="416460" y="0"/>
                </a:moveTo>
                <a:cubicBezTo>
                  <a:pt x="374210" y="103360"/>
                  <a:pt x="331961" y="206721"/>
                  <a:pt x="262551" y="262551"/>
                </a:cubicBezTo>
                <a:cubicBezTo>
                  <a:pt x="193141" y="318381"/>
                  <a:pt x="0" y="334979"/>
                  <a:pt x="0" y="334979"/>
                </a:cubicBezTo>
                <a:lnTo>
                  <a:pt x="0" y="334979"/>
                </a:lnTo>
              </a:path>
            </a:pathLst>
          </a:custGeom>
          <a:noFill/>
          <a:ln w="19050" cap="flat" cmpd="sng" algn="ctr">
            <a:solidFill>
              <a:srgbClr val="1CADE4"/>
            </a:solidFill>
            <a:prstDash val="solid"/>
            <a:miter lim="800000"/>
            <a:headEnd type="none" w="med" len="med"/>
            <a:tailEnd type="triangle" w="med" len="med"/>
          </a:ln>
          <a:effectLst/>
        </p:spPr>
        <p:txBody>
          <a:bodyPr rtlCol="0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7" name="Forme libre 76"/>
          <p:cNvSpPr/>
          <p:nvPr/>
        </p:nvSpPr>
        <p:spPr>
          <a:xfrm>
            <a:off x="2290527" y="5069941"/>
            <a:ext cx="461726" cy="165178"/>
          </a:xfrm>
          <a:custGeom>
            <a:avLst/>
            <a:gdLst>
              <a:gd name="connsiteX0" fmla="*/ 461726 w 461726"/>
              <a:gd name="connsiteY0" fmla="*/ 0 h 235390"/>
              <a:gd name="connsiteX1" fmla="*/ 271604 w 461726"/>
              <a:gd name="connsiteY1" fmla="*/ 117695 h 235390"/>
              <a:gd name="connsiteX2" fmla="*/ 0 w 461726"/>
              <a:gd name="connsiteY2" fmla="*/ 235390 h 235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1726" h="235390">
                <a:moveTo>
                  <a:pt x="461726" y="0"/>
                </a:moveTo>
                <a:cubicBezTo>
                  <a:pt x="405142" y="39231"/>
                  <a:pt x="348558" y="78463"/>
                  <a:pt x="271604" y="117695"/>
                </a:cubicBezTo>
                <a:cubicBezTo>
                  <a:pt x="194650" y="156927"/>
                  <a:pt x="97325" y="196158"/>
                  <a:pt x="0" y="235390"/>
                </a:cubicBezTo>
              </a:path>
            </a:pathLst>
          </a:custGeom>
          <a:noFill/>
          <a:ln w="19050" cap="flat" cmpd="sng" algn="ctr">
            <a:solidFill>
              <a:srgbClr val="1CADE4"/>
            </a:solidFill>
            <a:prstDash val="solid"/>
            <a:miter lim="800000"/>
            <a:headEnd type="none" w="med" len="med"/>
            <a:tailEnd type="triangle" w="med" len="med"/>
          </a:ln>
          <a:effectLst/>
        </p:spPr>
        <p:txBody>
          <a:bodyPr rtlCol="0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8" name="Forme libre 77"/>
          <p:cNvSpPr/>
          <p:nvPr/>
        </p:nvSpPr>
        <p:spPr>
          <a:xfrm>
            <a:off x="6599976" y="5748950"/>
            <a:ext cx="383668" cy="118498"/>
          </a:xfrm>
          <a:custGeom>
            <a:avLst/>
            <a:gdLst>
              <a:gd name="connsiteX0" fmla="*/ 0 w 383668"/>
              <a:gd name="connsiteY0" fmla="*/ 0 h 118498"/>
              <a:gd name="connsiteX1" fmla="*/ 217283 w 383668"/>
              <a:gd name="connsiteY1" fmla="*/ 90535 h 118498"/>
              <a:gd name="connsiteX2" fmla="*/ 362139 w 383668"/>
              <a:gd name="connsiteY2" fmla="*/ 117696 h 118498"/>
              <a:gd name="connsiteX3" fmla="*/ 380246 w 383668"/>
              <a:gd name="connsiteY3" fmla="*/ 108642 h 118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3668" h="118498">
                <a:moveTo>
                  <a:pt x="0" y="0"/>
                </a:moveTo>
                <a:cubicBezTo>
                  <a:pt x="78463" y="35459"/>
                  <a:pt x="156927" y="70919"/>
                  <a:pt x="217283" y="90535"/>
                </a:cubicBezTo>
                <a:cubicBezTo>
                  <a:pt x="277639" y="110151"/>
                  <a:pt x="334978" y="114678"/>
                  <a:pt x="362139" y="117696"/>
                </a:cubicBezTo>
                <a:cubicBezTo>
                  <a:pt x="389300" y="120714"/>
                  <a:pt x="384773" y="114678"/>
                  <a:pt x="380246" y="108642"/>
                </a:cubicBezTo>
              </a:path>
            </a:pathLst>
          </a:custGeom>
          <a:noFill/>
          <a:ln w="19050" cap="flat" cmpd="sng" algn="ctr">
            <a:solidFill>
              <a:srgbClr val="1CADE4"/>
            </a:solidFill>
            <a:prstDash val="solid"/>
            <a:miter lim="800000"/>
            <a:headEnd type="none" w="med" len="med"/>
            <a:tailEnd type="triangle" w="med" len="med"/>
          </a:ln>
          <a:effectLst/>
        </p:spPr>
        <p:txBody>
          <a:bodyPr rtlCol="0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9" name="Forme libre 78"/>
          <p:cNvSpPr/>
          <p:nvPr/>
        </p:nvSpPr>
        <p:spPr>
          <a:xfrm>
            <a:off x="1043364" y="5597548"/>
            <a:ext cx="1015589" cy="642796"/>
          </a:xfrm>
          <a:custGeom>
            <a:avLst/>
            <a:gdLst>
              <a:gd name="connsiteX0" fmla="*/ 1013988 w 1015589"/>
              <a:gd name="connsiteY0" fmla="*/ 0 h 642796"/>
              <a:gd name="connsiteX1" fmla="*/ 941560 w 1015589"/>
              <a:gd name="connsiteY1" fmla="*/ 181069 h 642796"/>
              <a:gd name="connsiteX2" fmla="*/ 534154 w 1015589"/>
              <a:gd name="connsiteY2" fmla="*/ 452673 h 642796"/>
              <a:gd name="connsiteX3" fmla="*/ 0 w 1015589"/>
              <a:gd name="connsiteY3" fmla="*/ 642796 h 642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15589" h="642796">
                <a:moveTo>
                  <a:pt x="1013988" y="0"/>
                </a:moveTo>
                <a:cubicBezTo>
                  <a:pt x="1017760" y="52812"/>
                  <a:pt x="1021532" y="105624"/>
                  <a:pt x="941560" y="181069"/>
                </a:cubicBezTo>
                <a:cubicBezTo>
                  <a:pt x="861588" y="256515"/>
                  <a:pt x="691081" y="375719"/>
                  <a:pt x="534154" y="452673"/>
                </a:cubicBezTo>
                <a:cubicBezTo>
                  <a:pt x="377227" y="529627"/>
                  <a:pt x="188613" y="586211"/>
                  <a:pt x="0" y="642796"/>
                </a:cubicBezTo>
              </a:path>
            </a:pathLst>
          </a:custGeom>
          <a:noFill/>
          <a:ln w="19050" cap="flat" cmpd="sng" algn="ctr">
            <a:solidFill>
              <a:srgbClr val="1CADE4"/>
            </a:solidFill>
            <a:prstDash val="solid"/>
            <a:miter lim="800000"/>
            <a:headEnd type="none" w="med" len="med"/>
            <a:tailEnd type="triangle" w="med" len="med"/>
          </a:ln>
          <a:effectLst/>
        </p:spPr>
        <p:txBody>
          <a:bodyPr rtlCol="0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0" name="Forme libre 79"/>
          <p:cNvSpPr/>
          <p:nvPr/>
        </p:nvSpPr>
        <p:spPr>
          <a:xfrm>
            <a:off x="393066" y="6496001"/>
            <a:ext cx="1219251" cy="54381"/>
          </a:xfrm>
          <a:custGeom>
            <a:avLst/>
            <a:gdLst>
              <a:gd name="connsiteX0" fmla="*/ 2009869 w 2009869"/>
              <a:gd name="connsiteY0" fmla="*/ 0 h 108642"/>
              <a:gd name="connsiteX1" fmla="*/ 0 w 2009869"/>
              <a:gd name="connsiteY1" fmla="*/ 108642 h 108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009869" h="108642">
                <a:moveTo>
                  <a:pt x="2009869" y="0"/>
                </a:moveTo>
                <a:lnTo>
                  <a:pt x="0" y="108642"/>
                </a:lnTo>
              </a:path>
            </a:pathLst>
          </a:custGeom>
          <a:noFill/>
          <a:ln w="19050" cap="flat" cmpd="sng" algn="ctr">
            <a:solidFill>
              <a:srgbClr val="1CADE4"/>
            </a:solidFill>
            <a:prstDash val="solid"/>
            <a:miter lim="800000"/>
            <a:headEnd type="none" w="med" len="med"/>
            <a:tailEnd type="triangle" w="med" len="med"/>
          </a:ln>
          <a:effectLst/>
        </p:spPr>
        <p:txBody>
          <a:bodyPr rtlCol="0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1" name="Forme libre 80"/>
          <p:cNvSpPr/>
          <p:nvPr/>
        </p:nvSpPr>
        <p:spPr>
          <a:xfrm>
            <a:off x="1200384" y="5160475"/>
            <a:ext cx="570368" cy="156024"/>
          </a:xfrm>
          <a:custGeom>
            <a:avLst/>
            <a:gdLst>
              <a:gd name="connsiteX0" fmla="*/ 0 w 570368"/>
              <a:gd name="connsiteY0" fmla="*/ 0 h 371192"/>
              <a:gd name="connsiteX1" fmla="*/ 199176 w 570368"/>
              <a:gd name="connsiteY1" fmla="*/ 217283 h 371192"/>
              <a:gd name="connsiteX2" fmla="*/ 570368 w 570368"/>
              <a:gd name="connsiteY2" fmla="*/ 371192 h 371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70368" h="371192">
                <a:moveTo>
                  <a:pt x="0" y="0"/>
                </a:moveTo>
                <a:cubicBezTo>
                  <a:pt x="52057" y="77709"/>
                  <a:pt x="104115" y="155418"/>
                  <a:pt x="199176" y="217283"/>
                </a:cubicBezTo>
                <a:cubicBezTo>
                  <a:pt x="294237" y="279148"/>
                  <a:pt x="432302" y="325170"/>
                  <a:pt x="570368" y="371192"/>
                </a:cubicBezTo>
              </a:path>
            </a:pathLst>
          </a:custGeom>
          <a:noFill/>
          <a:ln w="19050" cap="flat" cmpd="sng" algn="ctr">
            <a:solidFill>
              <a:srgbClr val="1CADE4"/>
            </a:solidFill>
            <a:prstDash val="solid"/>
            <a:miter lim="800000"/>
            <a:headEnd type="none" w="med" len="med"/>
            <a:tailEnd type="triangle" w="med" len="med"/>
          </a:ln>
          <a:effectLst/>
        </p:spPr>
        <p:txBody>
          <a:bodyPr rtlCol="0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2" name="Forme libre 81"/>
          <p:cNvSpPr/>
          <p:nvPr/>
        </p:nvSpPr>
        <p:spPr>
          <a:xfrm>
            <a:off x="5654597" y="5098602"/>
            <a:ext cx="470781" cy="353085"/>
          </a:xfrm>
          <a:custGeom>
            <a:avLst/>
            <a:gdLst>
              <a:gd name="connsiteX0" fmla="*/ 0 w 470781"/>
              <a:gd name="connsiteY0" fmla="*/ 0 h 353085"/>
              <a:gd name="connsiteX1" fmla="*/ 235390 w 470781"/>
              <a:gd name="connsiteY1" fmla="*/ 244444 h 353085"/>
              <a:gd name="connsiteX2" fmla="*/ 470781 w 470781"/>
              <a:gd name="connsiteY2" fmla="*/ 353085 h 353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0781" h="353085">
                <a:moveTo>
                  <a:pt x="0" y="0"/>
                </a:moveTo>
                <a:cubicBezTo>
                  <a:pt x="78463" y="92798"/>
                  <a:pt x="156926" y="185596"/>
                  <a:pt x="235390" y="244444"/>
                </a:cubicBezTo>
                <a:cubicBezTo>
                  <a:pt x="313854" y="303292"/>
                  <a:pt x="392317" y="328188"/>
                  <a:pt x="470781" y="353085"/>
                </a:cubicBezTo>
              </a:path>
            </a:pathLst>
          </a:custGeom>
          <a:noFill/>
          <a:ln w="19050" cap="flat" cmpd="sng" algn="ctr">
            <a:solidFill>
              <a:srgbClr val="1CADE4"/>
            </a:solidFill>
            <a:prstDash val="solid"/>
            <a:miter lim="800000"/>
            <a:headEnd type="none" w="med" len="med"/>
            <a:tailEnd type="triangle" w="med" len="med"/>
          </a:ln>
          <a:effectLst/>
        </p:spPr>
        <p:txBody>
          <a:bodyPr rtlCol="0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83" name="Connecteur droit avec flèche 82"/>
          <p:cNvCxnSpPr/>
          <p:nvPr/>
        </p:nvCxnSpPr>
        <p:spPr>
          <a:xfrm>
            <a:off x="1907704" y="3319515"/>
            <a:ext cx="12536" cy="227143"/>
          </a:xfrm>
          <a:prstGeom prst="straightConnector1">
            <a:avLst/>
          </a:prstGeom>
          <a:noFill/>
          <a:ln w="28575" cap="flat" cmpd="sng" algn="ctr">
            <a:solidFill>
              <a:srgbClr val="4AABD3"/>
            </a:solidFill>
            <a:prstDash val="sysDot"/>
            <a:round/>
            <a:headEnd type="none" w="med" len="med"/>
            <a:tailEnd type="arrow" w="med" len="med"/>
          </a:ln>
          <a:effectLst/>
        </p:spPr>
      </p:cxnSp>
      <p:cxnSp>
        <p:nvCxnSpPr>
          <p:cNvPr id="84" name="Connecteur droit 83"/>
          <p:cNvCxnSpPr/>
          <p:nvPr/>
        </p:nvCxnSpPr>
        <p:spPr>
          <a:xfrm flipH="1">
            <a:off x="1980612" y="5348711"/>
            <a:ext cx="40427" cy="0"/>
          </a:xfrm>
          <a:prstGeom prst="line">
            <a:avLst/>
          </a:prstGeom>
          <a:noFill/>
          <a:ln w="12700" cap="flat" cmpd="sng" algn="ctr">
            <a:solidFill>
              <a:srgbClr val="1CADE4"/>
            </a:solidFill>
            <a:prstDash val="solid"/>
            <a:miter lim="800000"/>
          </a:ln>
          <a:effectLst/>
        </p:spPr>
      </p:cxnSp>
      <p:sp>
        <p:nvSpPr>
          <p:cNvPr id="85" name="Plus 84"/>
          <p:cNvSpPr/>
          <p:nvPr/>
        </p:nvSpPr>
        <p:spPr>
          <a:xfrm>
            <a:off x="1762030" y="2148052"/>
            <a:ext cx="316871" cy="289711"/>
          </a:xfrm>
          <a:prstGeom prst="mathPlus">
            <a:avLst/>
          </a:prstGeom>
          <a:solidFill>
            <a:srgbClr val="4AABD3"/>
          </a:solidFill>
          <a:ln w="12700" cap="flat" cmpd="sng" algn="ctr">
            <a:solidFill>
              <a:srgbClr val="6BC5D9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18</a:t>
            </a:fld>
            <a:endParaRPr lang="fr-FR" dirty="0"/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2195736" y="260648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400" b="1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altLang="fr-FR" dirty="0">
                <a:solidFill>
                  <a:srgbClr val="0077D4"/>
                </a:solidFill>
              </a:rPr>
              <a:t>Cénomanien sud Gironde</a:t>
            </a:r>
            <a:br>
              <a:rPr lang="fr-FR" altLang="fr-FR" dirty="0">
                <a:solidFill>
                  <a:srgbClr val="0077D4"/>
                </a:solidFill>
              </a:rPr>
            </a:br>
            <a:r>
              <a:rPr lang="fr-FR" altLang="fr-FR" sz="1900" i="1" dirty="0">
                <a:solidFill>
                  <a:srgbClr val="0077D4"/>
                </a:solidFill>
              </a:rPr>
              <a:t>Conclusion et perspectives</a:t>
            </a:r>
          </a:p>
        </p:txBody>
      </p:sp>
      <p:cxnSp>
        <p:nvCxnSpPr>
          <p:cNvPr id="86" name="Connecteur droit avec flèche 85"/>
          <p:cNvCxnSpPr/>
          <p:nvPr/>
        </p:nvCxnSpPr>
        <p:spPr>
          <a:xfrm>
            <a:off x="1907704" y="3789040"/>
            <a:ext cx="0" cy="284009"/>
          </a:xfrm>
          <a:prstGeom prst="straightConnector1">
            <a:avLst/>
          </a:prstGeom>
          <a:noFill/>
          <a:ln w="28575" cap="flat" cmpd="sng" algn="ctr">
            <a:solidFill>
              <a:srgbClr val="4AABD3"/>
            </a:solidFill>
            <a:prstDash val="sysDot"/>
            <a:round/>
            <a:headEnd type="none" w="med" len="med"/>
            <a:tailEnd type="arrow" w="med" len="med"/>
          </a:ln>
          <a:effectLst/>
        </p:spPr>
      </p:cxnSp>
      <p:sp>
        <p:nvSpPr>
          <p:cNvPr id="87" name="Forme libre 86"/>
          <p:cNvSpPr/>
          <p:nvPr/>
        </p:nvSpPr>
        <p:spPr>
          <a:xfrm>
            <a:off x="4264374" y="4857209"/>
            <a:ext cx="461726" cy="55230"/>
          </a:xfrm>
          <a:custGeom>
            <a:avLst/>
            <a:gdLst>
              <a:gd name="connsiteX0" fmla="*/ 461726 w 461726"/>
              <a:gd name="connsiteY0" fmla="*/ 0 h 235390"/>
              <a:gd name="connsiteX1" fmla="*/ 271604 w 461726"/>
              <a:gd name="connsiteY1" fmla="*/ 117695 h 235390"/>
              <a:gd name="connsiteX2" fmla="*/ 0 w 461726"/>
              <a:gd name="connsiteY2" fmla="*/ 235390 h 235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1726" h="235390">
                <a:moveTo>
                  <a:pt x="461726" y="0"/>
                </a:moveTo>
                <a:cubicBezTo>
                  <a:pt x="405142" y="39231"/>
                  <a:pt x="348558" y="78463"/>
                  <a:pt x="271604" y="117695"/>
                </a:cubicBezTo>
                <a:cubicBezTo>
                  <a:pt x="194650" y="156927"/>
                  <a:pt x="97325" y="196158"/>
                  <a:pt x="0" y="235390"/>
                </a:cubicBezTo>
              </a:path>
            </a:pathLst>
          </a:custGeom>
          <a:noFill/>
          <a:ln w="19050" cap="flat" cmpd="sng" algn="ctr">
            <a:solidFill>
              <a:srgbClr val="1CADE4"/>
            </a:solidFill>
            <a:prstDash val="solid"/>
            <a:miter lim="800000"/>
            <a:headEnd type="none" w="med" len="med"/>
            <a:tailEnd type="triangle" w="med" len="med"/>
          </a:ln>
          <a:effectLst/>
        </p:spPr>
        <p:txBody>
          <a:bodyPr rtlCol="0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8" name="Forme libre 87"/>
          <p:cNvSpPr/>
          <p:nvPr/>
        </p:nvSpPr>
        <p:spPr>
          <a:xfrm rot="3400469">
            <a:off x="2103593" y="5334451"/>
            <a:ext cx="192701" cy="163019"/>
          </a:xfrm>
          <a:custGeom>
            <a:avLst/>
            <a:gdLst>
              <a:gd name="connsiteX0" fmla="*/ 1013988 w 1015589"/>
              <a:gd name="connsiteY0" fmla="*/ 0 h 642796"/>
              <a:gd name="connsiteX1" fmla="*/ 941560 w 1015589"/>
              <a:gd name="connsiteY1" fmla="*/ 181069 h 642796"/>
              <a:gd name="connsiteX2" fmla="*/ 534154 w 1015589"/>
              <a:gd name="connsiteY2" fmla="*/ 452673 h 642796"/>
              <a:gd name="connsiteX3" fmla="*/ 0 w 1015589"/>
              <a:gd name="connsiteY3" fmla="*/ 642796 h 642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15589" h="642796">
                <a:moveTo>
                  <a:pt x="1013988" y="0"/>
                </a:moveTo>
                <a:cubicBezTo>
                  <a:pt x="1017760" y="52812"/>
                  <a:pt x="1021532" y="105624"/>
                  <a:pt x="941560" y="181069"/>
                </a:cubicBezTo>
                <a:cubicBezTo>
                  <a:pt x="861588" y="256515"/>
                  <a:pt x="691081" y="375719"/>
                  <a:pt x="534154" y="452673"/>
                </a:cubicBezTo>
                <a:cubicBezTo>
                  <a:pt x="377227" y="529627"/>
                  <a:pt x="188613" y="586211"/>
                  <a:pt x="0" y="642796"/>
                </a:cubicBezTo>
              </a:path>
            </a:pathLst>
          </a:custGeom>
          <a:noFill/>
          <a:ln w="19050" cap="flat" cmpd="sng" algn="ctr">
            <a:solidFill>
              <a:srgbClr val="1CADE4"/>
            </a:solidFill>
            <a:prstDash val="solid"/>
            <a:miter lim="800000"/>
            <a:headEnd type="none" w="med" len="med"/>
            <a:tailEnd type="triangle" w="med" len="med"/>
          </a:ln>
          <a:effectLst/>
        </p:spPr>
        <p:txBody>
          <a:bodyPr rtlCol="0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2349087" y="4360840"/>
            <a:ext cx="3776290" cy="1419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15652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6947</TotalTime>
  <Words>609</Words>
  <Application>Microsoft Office PowerPoint</Application>
  <PresentationFormat>Affichage à l'écran (4:3)</PresentationFormat>
  <Paragraphs>184</Paragraphs>
  <Slides>18</Slides>
  <Notes>13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18</vt:i4>
      </vt:variant>
    </vt:vector>
  </HeadingPairs>
  <TitlesOfParts>
    <vt:vector size="25" baseType="lpstr">
      <vt:lpstr>Arial</vt:lpstr>
      <vt:lpstr>Calibri</vt:lpstr>
      <vt:lpstr>Franklin Gothic Book</vt:lpstr>
      <vt:lpstr>Gill Sans MT</vt:lpstr>
      <vt:lpstr>Trebuchet MS</vt:lpstr>
      <vt:lpstr>Wingdings</vt:lpstr>
      <vt:lpstr>Office Theme</vt:lpstr>
      <vt:lpstr>Point sur les investigations relatives au Cénomanien du sud Gironde </vt:lpstr>
      <vt:lpstr>Présentation PowerPoint</vt:lpstr>
      <vt:lpstr>Cénomanien sud Gironde Localisation de la zone d’étude </vt:lpstr>
      <vt:lpstr>Cénomanien sud Gironde Structure générale de l’anticlinal de Villagrains-Landiras </vt:lpstr>
      <vt:lpstr>Cénomanien sud Gironde Acquisition de nouvelles données </vt:lpstr>
      <vt:lpstr>Cénomanien sud Gironde Acquisition de nouvelles données </vt:lpstr>
      <vt:lpstr>Cénomanien sud Gironde Apport des sondages </vt:lpstr>
      <vt:lpstr>Cénomanien sud Gironde Apport des sondages </vt:lpstr>
      <vt:lpstr>Cénomanien sud Gironde Apport des sondages </vt:lpstr>
      <vt:lpstr>Cénomanien sud Gironde Propriétés réservoir des formations rencontrées </vt:lpstr>
      <vt:lpstr>Cénomanien sud Gironde Propriétés réservoir des formations rencontrées </vt:lpstr>
      <vt:lpstr>Cénomanien sud Gironde Fonctionnement hydrogéologique </vt:lpstr>
      <vt:lpstr>Cénomanien sud Gironde Fonctionnement hydrogéologique </vt:lpstr>
      <vt:lpstr>Cénomanien sud Gironde Fonctionnement hydrogéologique </vt:lpstr>
      <vt:lpstr>Présentation PowerPoint</vt:lpstr>
      <vt:lpstr>Présentation PowerPoint</vt:lpstr>
      <vt:lpstr>Présentation PowerPoint</vt:lpstr>
      <vt:lpstr>Présentation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bruno.degrissac</dc:creator>
  <cp:lastModifiedBy>Bruno de Grissac</cp:lastModifiedBy>
  <cp:revision>374</cp:revision>
  <cp:lastPrinted>2017-07-06T11:57:20Z</cp:lastPrinted>
  <dcterms:created xsi:type="dcterms:W3CDTF">2015-09-15T19:44:09Z</dcterms:created>
  <dcterms:modified xsi:type="dcterms:W3CDTF">2019-01-23T08:18:15Z</dcterms:modified>
</cp:coreProperties>
</file>