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24"/>
  </p:notesMasterIdLst>
  <p:handoutMasterIdLst>
    <p:handoutMasterId r:id="rId25"/>
  </p:handoutMasterIdLst>
  <p:sldIdLst>
    <p:sldId id="440" r:id="rId2"/>
    <p:sldId id="560" r:id="rId3"/>
    <p:sldId id="561" r:id="rId4"/>
    <p:sldId id="515" r:id="rId5"/>
    <p:sldId id="598" r:id="rId6"/>
    <p:sldId id="599" r:id="rId7"/>
    <p:sldId id="601" r:id="rId8"/>
    <p:sldId id="602" r:id="rId9"/>
    <p:sldId id="603" r:id="rId10"/>
    <p:sldId id="294" r:id="rId11"/>
    <p:sldId id="648" r:id="rId12"/>
    <p:sldId id="551" r:id="rId13"/>
    <p:sldId id="552" r:id="rId14"/>
    <p:sldId id="553" r:id="rId15"/>
    <p:sldId id="500" r:id="rId16"/>
    <p:sldId id="502" r:id="rId17"/>
    <p:sldId id="650" r:id="rId18"/>
    <p:sldId id="649" r:id="rId19"/>
    <p:sldId id="493" r:id="rId20"/>
    <p:sldId id="654" r:id="rId21"/>
    <p:sldId id="653" r:id="rId22"/>
    <p:sldId id="652" r:id="rId2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  <a:srgbClr val="FF963B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463" autoAdjust="0"/>
  </p:normalViewPr>
  <p:slideViewPr>
    <p:cSldViewPr>
      <p:cViewPr varScale="1">
        <p:scale>
          <a:sx n="104" d="100"/>
          <a:sy n="104" d="100"/>
        </p:scale>
        <p:origin x="1950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21/01/2019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21/01/2019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2" y="4343146"/>
            <a:ext cx="5487041" cy="4115019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4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77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77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7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8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240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19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734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20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743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21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950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22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884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21/01/2019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emf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772400" cy="2101850"/>
          </a:xfrm>
        </p:spPr>
        <p:txBody>
          <a:bodyPr>
            <a:normAutofit/>
          </a:bodyPr>
          <a:lstStyle/>
          <a:p>
            <a:r>
              <a:rPr lang="fr-FR" sz="3200" dirty="0"/>
              <a:t>Gestion des nappes profondes de Gironde</a:t>
            </a:r>
            <a:br>
              <a:rPr lang="fr-FR" sz="3200" dirty="0"/>
            </a:br>
            <a:r>
              <a:rPr lang="fr-FR" sz="3200" dirty="0"/>
              <a:t>Tenants et aboutissants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982960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Réunion inter-CLE</a:t>
            </a:r>
          </a:p>
          <a:p>
            <a:r>
              <a:rPr lang="fr-FR" dirty="0"/>
              <a:t>SAGE Leyre – Ciron - Nappes profondes de Gironde</a:t>
            </a:r>
          </a:p>
          <a:p>
            <a:r>
              <a:rPr lang="fr-FR" dirty="0"/>
              <a:t>Saint Symphorien – 22 janvier 2019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"/>
          <p:cNvSpPr>
            <a:spLocks/>
          </p:cNvSpPr>
          <p:nvPr/>
        </p:nvSpPr>
        <p:spPr bwMode="auto">
          <a:xfrm>
            <a:off x="250825" y="2420938"/>
            <a:ext cx="1295400" cy="2590800"/>
          </a:xfrm>
          <a:custGeom>
            <a:avLst/>
            <a:gdLst>
              <a:gd name="T0" fmla="*/ 2147483647 w 136"/>
              <a:gd name="T1" fmla="*/ 0 h 272"/>
              <a:gd name="T2" fmla="*/ 0 w 136"/>
              <a:gd name="T3" fmla="*/ 2147483647 h 272"/>
              <a:gd name="T4" fmla="*/ 2147483647 w 136"/>
              <a:gd name="T5" fmla="*/ 2147483647 h 272"/>
              <a:gd name="T6" fmla="*/ 2147483647 w 136"/>
              <a:gd name="T7" fmla="*/ 2147483647 h 272"/>
              <a:gd name="T8" fmla="*/ 2147483647 w 136"/>
              <a:gd name="T9" fmla="*/ 0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6"/>
              <a:gd name="T16" fmla="*/ 0 h 272"/>
              <a:gd name="T17" fmla="*/ 136 w 136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6" h="272">
                <a:moveTo>
                  <a:pt x="135" y="0"/>
                </a:moveTo>
                <a:cubicBezTo>
                  <a:pt x="60" y="0"/>
                  <a:pt x="0" y="60"/>
                  <a:pt x="0" y="135"/>
                </a:cubicBezTo>
                <a:cubicBezTo>
                  <a:pt x="0" y="211"/>
                  <a:pt x="60" y="272"/>
                  <a:pt x="136" y="272"/>
                </a:cubicBezTo>
                <a:lnTo>
                  <a:pt x="136" y="136"/>
                </a:lnTo>
                <a:lnTo>
                  <a:pt x="135" y="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47" name="Freeform 3"/>
          <p:cNvSpPr>
            <a:spLocks/>
          </p:cNvSpPr>
          <p:nvPr/>
        </p:nvSpPr>
        <p:spPr bwMode="auto">
          <a:xfrm>
            <a:off x="1546225" y="2420938"/>
            <a:ext cx="1295400" cy="2590800"/>
          </a:xfrm>
          <a:custGeom>
            <a:avLst/>
            <a:gdLst>
              <a:gd name="T0" fmla="*/ 0 w 136"/>
              <a:gd name="T1" fmla="*/ 2147483647 h 272"/>
              <a:gd name="T2" fmla="*/ 2147483647 w 136"/>
              <a:gd name="T3" fmla="*/ 2147483647 h 272"/>
              <a:gd name="T4" fmla="*/ 0 w 136"/>
              <a:gd name="T5" fmla="*/ 0 h 272"/>
              <a:gd name="T6" fmla="*/ 0 w 136"/>
              <a:gd name="T7" fmla="*/ 2147483647 h 272"/>
              <a:gd name="T8" fmla="*/ 0 w 136"/>
              <a:gd name="T9" fmla="*/ 2147483647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6"/>
              <a:gd name="T16" fmla="*/ 0 h 272"/>
              <a:gd name="T17" fmla="*/ 136 w 136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6" h="272">
                <a:moveTo>
                  <a:pt x="0" y="271"/>
                </a:moveTo>
                <a:cubicBezTo>
                  <a:pt x="75" y="272"/>
                  <a:pt x="136" y="211"/>
                  <a:pt x="136" y="136"/>
                </a:cubicBezTo>
                <a:cubicBezTo>
                  <a:pt x="136" y="60"/>
                  <a:pt x="75" y="0"/>
                  <a:pt x="0" y="0"/>
                </a:cubicBezTo>
                <a:lnTo>
                  <a:pt x="0" y="136"/>
                </a:lnTo>
                <a:lnTo>
                  <a:pt x="0" y="271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48" name="Rectangle 4"/>
          <p:cNvSpPr>
            <a:spLocks noChangeAspect="1" noChangeArrowheads="1"/>
          </p:cNvSpPr>
          <p:nvPr/>
        </p:nvSpPr>
        <p:spPr bwMode="auto">
          <a:xfrm>
            <a:off x="2984500" y="2279650"/>
            <a:ext cx="266700" cy="266700"/>
          </a:xfrm>
          <a:prstGeom prst="rect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>
              <a:latin typeface="+mn-lt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344863" y="2287588"/>
            <a:ext cx="2667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Nappes profondes (SAGE)</a:t>
            </a:r>
          </a:p>
        </p:txBody>
      </p:sp>
      <p:sp>
        <p:nvSpPr>
          <p:cNvPr id="6150" name="Rectangle 6"/>
          <p:cNvSpPr>
            <a:spLocks noChangeAspect="1" noChangeArrowheads="1"/>
          </p:cNvSpPr>
          <p:nvPr/>
        </p:nvSpPr>
        <p:spPr bwMode="auto">
          <a:xfrm>
            <a:off x="2984500" y="2632075"/>
            <a:ext cx="266700" cy="2667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>
              <a:latin typeface="+mn-lt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3344863" y="2640013"/>
            <a:ext cx="22320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Eaux de surface 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nappes phréatiques</a:t>
            </a:r>
          </a:p>
        </p:txBody>
      </p:sp>
      <p:sp>
        <p:nvSpPr>
          <p:cNvPr id="6152" name="Text Box 9"/>
          <p:cNvSpPr txBox="1">
            <a:spLocks noChangeArrowheads="1"/>
          </p:cNvSpPr>
          <p:nvPr/>
        </p:nvSpPr>
        <p:spPr bwMode="auto">
          <a:xfrm>
            <a:off x="0" y="5019262"/>
            <a:ext cx="3117850" cy="80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en millions de m</a:t>
            </a:r>
            <a:r>
              <a:rPr lang="fr-FR" altLang="fr-FR" sz="1800" baseline="30000" dirty="0">
                <a:solidFill>
                  <a:srgbClr val="0077D4"/>
                </a:solidFill>
                <a:latin typeface="+mn-lt"/>
              </a:rPr>
              <a:t>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rgbClr val="0077D4"/>
                </a:solidFill>
                <a:latin typeface="+mn-lt"/>
              </a:rPr>
              <a:t>hors refroidissement CNPE du Blayais</a:t>
            </a:r>
          </a:p>
        </p:txBody>
      </p:sp>
      <p:sp>
        <p:nvSpPr>
          <p:cNvPr id="6153" name="Text Box 10"/>
          <p:cNvSpPr txBox="1">
            <a:spLocks noChangeArrowheads="1"/>
          </p:cNvSpPr>
          <p:nvPr/>
        </p:nvSpPr>
        <p:spPr bwMode="auto">
          <a:xfrm>
            <a:off x="595577" y="3505200"/>
            <a:ext cx="588435" cy="36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47" tIns="45673" rIns="91347" bIns="45673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chemeClr val="bg1"/>
                </a:solidFill>
                <a:latin typeface="+mn-lt"/>
              </a:rPr>
              <a:t>160</a:t>
            </a:r>
          </a:p>
        </p:txBody>
      </p:sp>
      <p:sp>
        <p:nvSpPr>
          <p:cNvPr id="6154" name="Text Box 11"/>
          <p:cNvSpPr txBox="1">
            <a:spLocks noChangeArrowheads="1"/>
          </p:cNvSpPr>
          <p:nvPr/>
        </p:nvSpPr>
        <p:spPr bwMode="auto">
          <a:xfrm>
            <a:off x="1819539" y="3505200"/>
            <a:ext cx="588435" cy="36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47" tIns="45673" rIns="91347" bIns="45673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chemeClr val="bg1"/>
                </a:solidFill>
                <a:latin typeface="+mn-lt"/>
              </a:rPr>
              <a:t>160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009E4-73FF-42AF-94BE-372620D08653}" type="slidenum">
              <a:rPr lang="fr-FR"/>
              <a:pPr>
                <a:defRPr/>
              </a:pPr>
              <a:t>2</a:t>
            </a:fld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A8D5E2-617C-44C2-A8CA-55A9740C0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325" y="-20941"/>
            <a:ext cx="6011862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Département de la Gironde</a:t>
            </a:r>
            <a:br>
              <a:rPr lang="fr-FR" altLang="fr-FR" sz="24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 Les volumes prélevés et les usages</a:t>
            </a:r>
          </a:p>
        </p:txBody>
      </p:sp>
    </p:spTree>
    <p:extLst>
      <p:ext uri="{BB962C8B-B14F-4D97-AF65-F5344CB8AC3E}">
        <p14:creationId xmlns:p14="http://schemas.microsoft.com/office/powerpoint/2010/main" val="2033869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1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19145"/>
              </p:ext>
            </p:extLst>
          </p:nvPr>
        </p:nvGraphicFramePr>
        <p:xfrm>
          <a:off x="2555776" y="2765425"/>
          <a:ext cx="5853302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Graphique" r:id="rId3" imgW="6096090" imgH="4067280" progId="MSGraph.Chart.8">
                  <p:embed followColorScheme="full"/>
                </p:oleObj>
              </mc:Choice>
              <mc:Fallback>
                <p:oleObj name="Graphique" r:id="rId3" imgW="6096090" imgH="406728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765425"/>
                        <a:ext cx="5853302" cy="390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3444D-F859-4C6D-9D4F-E5751130D0E1}" type="slidenum">
              <a:rPr lang="fr-FR"/>
              <a:pPr>
                <a:defRPr/>
              </a:pPr>
              <a:t>3</a:t>
            </a:fld>
            <a:endParaRPr lang="fr-FR"/>
          </a:p>
        </p:txBody>
      </p:sp>
      <p:sp>
        <p:nvSpPr>
          <p:cNvPr id="7171" name="Freeform 2"/>
          <p:cNvSpPr>
            <a:spLocks/>
          </p:cNvSpPr>
          <p:nvPr/>
        </p:nvSpPr>
        <p:spPr bwMode="auto">
          <a:xfrm>
            <a:off x="250825" y="2420938"/>
            <a:ext cx="1295400" cy="2590800"/>
          </a:xfrm>
          <a:custGeom>
            <a:avLst/>
            <a:gdLst>
              <a:gd name="T0" fmla="*/ 2147483647 w 136"/>
              <a:gd name="T1" fmla="*/ 0 h 272"/>
              <a:gd name="T2" fmla="*/ 0 w 136"/>
              <a:gd name="T3" fmla="*/ 2147483647 h 272"/>
              <a:gd name="T4" fmla="*/ 2147483647 w 136"/>
              <a:gd name="T5" fmla="*/ 2147483647 h 272"/>
              <a:gd name="T6" fmla="*/ 2147483647 w 136"/>
              <a:gd name="T7" fmla="*/ 2147483647 h 272"/>
              <a:gd name="T8" fmla="*/ 2147483647 w 136"/>
              <a:gd name="T9" fmla="*/ 0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6"/>
              <a:gd name="T16" fmla="*/ 0 h 272"/>
              <a:gd name="T17" fmla="*/ 136 w 136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6" h="272">
                <a:moveTo>
                  <a:pt x="135" y="0"/>
                </a:moveTo>
                <a:cubicBezTo>
                  <a:pt x="60" y="0"/>
                  <a:pt x="0" y="60"/>
                  <a:pt x="0" y="135"/>
                </a:cubicBezTo>
                <a:cubicBezTo>
                  <a:pt x="0" y="211"/>
                  <a:pt x="60" y="272"/>
                  <a:pt x="136" y="272"/>
                </a:cubicBezTo>
                <a:lnTo>
                  <a:pt x="136" y="136"/>
                </a:lnTo>
                <a:lnTo>
                  <a:pt x="135" y="0"/>
                </a:lnTo>
                <a:close/>
              </a:path>
            </a:pathLst>
          </a:custGeom>
          <a:solidFill>
            <a:srgbClr val="00FF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172" name="Freeform 3"/>
          <p:cNvSpPr>
            <a:spLocks/>
          </p:cNvSpPr>
          <p:nvPr/>
        </p:nvSpPr>
        <p:spPr bwMode="auto">
          <a:xfrm>
            <a:off x="1546225" y="2420938"/>
            <a:ext cx="1295400" cy="2590800"/>
          </a:xfrm>
          <a:custGeom>
            <a:avLst/>
            <a:gdLst>
              <a:gd name="T0" fmla="*/ 0 w 136"/>
              <a:gd name="T1" fmla="*/ 2147483647 h 272"/>
              <a:gd name="T2" fmla="*/ 2147483647 w 136"/>
              <a:gd name="T3" fmla="*/ 2147483647 h 272"/>
              <a:gd name="T4" fmla="*/ 0 w 136"/>
              <a:gd name="T5" fmla="*/ 0 h 272"/>
              <a:gd name="T6" fmla="*/ 0 w 136"/>
              <a:gd name="T7" fmla="*/ 2147483647 h 272"/>
              <a:gd name="T8" fmla="*/ 0 w 136"/>
              <a:gd name="T9" fmla="*/ 2147483647 h 2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6"/>
              <a:gd name="T16" fmla="*/ 0 h 272"/>
              <a:gd name="T17" fmla="*/ 136 w 136"/>
              <a:gd name="T18" fmla="*/ 272 h 2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6" h="272">
                <a:moveTo>
                  <a:pt x="0" y="271"/>
                </a:moveTo>
                <a:cubicBezTo>
                  <a:pt x="75" y="272"/>
                  <a:pt x="136" y="211"/>
                  <a:pt x="136" y="136"/>
                </a:cubicBezTo>
                <a:cubicBezTo>
                  <a:pt x="136" y="60"/>
                  <a:pt x="75" y="0"/>
                  <a:pt x="0" y="0"/>
                </a:cubicBezTo>
                <a:lnTo>
                  <a:pt x="0" y="136"/>
                </a:lnTo>
                <a:lnTo>
                  <a:pt x="0" y="271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178" name="Text Box 9"/>
          <p:cNvSpPr txBox="1">
            <a:spLocks noChangeArrowheads="1"/>
          </p:cNvSpPr>
          <p:nvPr/>
        </p:nvSpPr>
        <p:spPr bwMode="auto">
          <a:xfrm>
            <a:off x="595577" y="3505200"/>
            <a:ext cx="588435" cy="36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47" tIns="45673" rIns="91347" bIns="45673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chemeClr val="bg1"/>
                </a:solidFill>
                <a:latin typeface="+mn-lt"/>
              </a:rPr>
              <a:t>160</a:t>
            </a:r>
          </a:p>
        </p:txBody>
      </p:sp>
      <p:sp>
        <p:nvSpPr>
          <p:cNvPr id="7179" name="Text Box 10"/>
          <p:cNvSpPr txBox="1">
            <a:spLocks noChangeArrowheads="1"/>
          </p:cNvSpPr>
          <p:nvPr/>
        </p:nvSpPr>
        <p:spPr bwMode="auto">
          <a:xfrm>
            <a:off x="1819539" y="3505200"/>
            <a:ext cx="588435" cy="36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47" tIns="45673" rIns="91347" bIns="45673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chemeClr val="bg1"/>
                </a:solidFill>
                <a:latin typeface="+mn-lt"/>
              </a:rPr>
              <a:t>160</a:t>
            </a:r>
          </a:p>
        </p:txBody>
      </p:sp>
      <p:sp>
        <p:nvSpPr>
          <p:cNvPr id="7180" name="AutoShape 14"/>
          <p:cNvSpPr>
            <a:spLocks noChangeArrowheads="1"/>
          </p:cNvSpPr>
          <p:nvPr/>
        </p:nvSpPr>
        <p:spPr bwMode="auto">
          <a:xfrm rot="1145111">
            <a:off x="2860841" y="3840604"/>
            <a:ext cx="1527160" cy="1039200"/>
          </a:xfrm>
          <a:prstGeom prst="rightArrow">
            <a:avLst>
              <a:gd name="adj1" fmla="val 50000"/>
              <a:gd name="adj2" fmla="val 47695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63" tIns="45681" rIns="91363" bIns="45681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>
              <a:latin typeface="+mn-lt"/>
            </a:endParaRPr>
          </a:p>
        </p:txBody>
      </p:sp>
      <p:sp>
        <p:nvSpPr>
          <p:cNvPr id="7181" name="Rectangle 12"/>
          <p:cNvSpPr>
            <a:spLocks noChangeArrowheads="1"/>
          </p:cNvSpPr>
          <p:nvPr/>
        </p:nvSpPr>
        <p:spPr bwMode="auto">
          <a:xfrm>
            <a:off x="2124325" y="-20941"/>
            <a:ext cx="6011862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Département de la Gironde</a:t>
            </a:r>
            <a:br>
              <a:rPr lang="fr-FR" altLang="fr-FR" sz="24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 Les volumes prélevés et les usages</a:t>
            </a:r>
          </a:p>
        </p:txBody>
      </p:sp>
      <p:sp>
        <p:nvSpPr>
          <p:cNvPr id="17" name="Rectangle 4"/>
          <p:cNvSpPr>
            <a:spLocks noChangeAspect="1" noChangeArrowheads="1"/>
          </p:cNvSpPr>
          <p:nvPr/>
        </p:nvSpPr>
        <p:spPr bwMode="auto">
          <a:xfrm>
            <a:off x="2984500" y="2279650"/>
            <a:ext cx="266700" cy="266700"/>
          </a:xfrm>
          <a:prstGeom prst="rect">
            <a:avLst/>
          </a:prstGeom>
          <a:solidFill>
            <a:srgbClr val="0000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>
              <a:latin typeface="+mn-lt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344863" y="2287588"/>
            <a:ext cx="2667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Nappes profondes (SAGE)</a:t>
            </a:r>
          </a:p>
        </p:txBody>
      </p:sp>
      <p:sp>
        <p:nvSpPr>
          <p:cNvPr id="19" name="Rectangle 6"/>
          <p:cNvSpPr>
            <a:spLocks noChangeAspect="1" noChangeArrowheads="1"/>
          </p:cNvSpPr>
          <p:nvPr/>
        </p:nvSpPr>
        <p:spPr bwMode="auto">
          <a:xfrm>
            <a:off x="2984500" y="2632075"/>
            <a:ext cx="266700" cy="266700"/>
          </a:xfrm>
          <a:prstGeom prst="rect">
            <a:avLst/>
          </a:prstGeom>
          <a:solidFill>
            <a:srgbClr val="00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>
              <a:latin typeface="+mn-lt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344863" y="2640013"/>
            <a:ext cx="22320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Eaux de surface 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 nappes phréatiques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0" y="5019262"/>
            <a:ext cx="3117850" cy="36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en millions de m</a:t>
            </a:r>
            <a:r>
              <a:rPr lang="fr-FR" altLang="fr-FR" sz="1800" baseline="30000" dirty="0">
                <a:solidFill>
                  <a:srgbClr val="0077D4"/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295582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9548" y="139740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</a:rPr>
              <a:t>Nappes profondes</a:t>
            </a:r>
            <a:br>
              <a:rPr lang="fr-FR" sz="2400" b="1" dirty="0">
                <a:solidFill>
                  <a:srgbClr val="0077D4"/>
                </a:solidFill>
              </a:rPr>
            </a:br>
            <a:r>
              <a:rPr lang="fr-FR" sz="2400" b="1" dirty="0">
                <a:solidFill>
                  <a:srgbClr val="0077D4"/>
                </a:solidFill>
              </a:rPr>
              <a:t>Etat des ressources</a:t>
            </a:r>
            <a:endParaRPr lang="fr-FR" sz="2400" b="1" i="1" dirty="0">
              <a:solidFill>
                <a:srgbClr val="0077D4"/>
              </a:solidFill>
            </a:endParaRPr>
          </a:p>
        </p:txBody>
      </p: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4857159" y="1804655"/>
            <a:ext cx="3865372" cy="4319587"/>
            <a:chOff x="95" y="1009"/>
            <a:chExt cx="2742" cy="3221"/>
          </a:xfrm>
        </p:grpSpPr>
        <p:pic>
          <p:nvPicPr>
            <p:cNvPr id="8" name="Picture 15" descr="Image 3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" y="1009"/>
              <a:ext cx="2732" cy="3221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</p:pic>
        <p:sp>
          <p:nvSpPr>
            <p:cNvPr id="9" name="Line 16"/>
            <p:cNvSpPr>
              <a:spLocks noChangeShapeType="1"/>
            </p:cNvSpPr>
            <p:nvPr/>
          </p:nvSpPr>
          <p:spPr bwMode="auto">
            <a:xfrm flipH="1">
              <a:off x="778" y="1249"/>
              <a:ext cx="479" cy="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fr-FR"/>
            </a:p>
          </p:txBody>
        </p: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 flipH="1">
              <a:off x="1430" y="1830"/>
              <a:ext cx="557" cy="1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fr-FR"/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1722" y="1542"/>
              <a:ext cx="111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latin typeface="Gill Sans MT" charset="0"/>
                </a:rPr>
                <a:t>Risque de dénoyage Oligocène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1272" y="1109"/>
              <a:ext cx="1370" cy="3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200">
                  <a:latin typeface="Gill Sans MT" charset="0"/>
                </a:rPr>
                <a:t>Risque de salinisation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>
                  <a:latin typeface="Gill Sans MT" charset="0"/>
                </a:rPr>
                <a:t>Éocène inférieur à moyen</a:t>
              </a: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863065" y="1342369"/>
            <a:ext cx="2898140" cy="1192786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  <a:latin typeface="Trebuchet MS" pitchFamily="34" charset="0"/>
              </a:rPr>
              <a:t>Des bilans déséquilibrés à grande échelle</a:t>
            </a:r>
          </a:p>
          <a:p>
            <a:endParaRPr lang="fr-FR" dirty="0">
              <a:latin typeface="Century Gothic" panose="020B0502020202020204" pitchFamily="34" charset="0"/>
            </a:endParaRPr>
          </a:p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857158" y="1384998"/>
            <a:ext cx="3851275" cy="915787"/>
          </a:xfrm>
          <a:prstGeom prst="rect">
            <a:avLst/>
          </a:prstGeom>
          <a:noFill/>
        </p:spPr>
        <p:txBody>
          <a:bodyPr wrap="square" lIns="83969" tIns="41985" rIns="83969" bIns="41985" rtlCol="0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  <a:latin typeface="Century Gothic" panose="020B0502020202020204" pitchFamily="34" charset="0"/>
              </a:rPr>
              <a:t>Des risques locaux</a:t>
            </a:r>
            <a:endParaRPr lang="fr-FR" sz="1600" dirty="0">
              <a:solidFill>
                <a:srgbClr val="1341A1"/>
              </a:solidFill>
              <a:latin typeface="Century Gothic" panose="020B0502020202020204" pitchFamily="34" charset="0"/>
            </a:endParaRPr>
          </a:p>
          <a:p>
            <a:endParaRPr lang="fr-FR" dirty="0">
              <a:latin typeface="Century Gothic" panose="020B0502020202020204" pitchFamily="34" charset="0"/>
            </a:endParaRPr>
          </a:p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6" name="Image 15" descr="GuideSagecolor.pdf - Adobe Acrobat Reader DC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t="19896" r="49212" b="1571"/>
          <a:stretch/>
        </p:blipFill>
        <p:spPr>
          <a:xfrm>
            <a:off x="755575" y="2014645"/>
            <a:ext cx="3113389" cy="42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04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7" name="ZoneTexte 30"/>
          <p:cNvSpPr txBox="1">
            <a:spLocks noChangeArrowheads="1"/>
          </p:cNvSpPr>
          <p:nvPr/>
        </p:nvSpPr>
        <p:spPr bwMode="auto">
          <a:xfrm>
            <a:off x="1835697" y="5877272"/>
            <a:ext cx="41044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fr-FR" altLang="fr-FR" sz="1800" dirty="0">
                <a:solidFill>
                  <a:srgbClr val="002060"/>
                </a:solidFill>
                <a:latin typeface="+mn-lt"/>
              </a:rPr>
              <a:t>Origine et usages des 320 Mm</a:t>
            </a:r>
            <a:r>
              <a:rPr lang="fr-FR" altLang="fr-FR" sz="1800" baseline="30000" dirty="0">
                <a:solidFill>
                  <a:srgbClr val="002060"/>
                </a:solidFill>
                <a:latin typeface="+mn-lt"/>
              </a:rPr>
              <a:t>3</a:t>
            </a:r>
            <a:r>
              <a:rPr lang="fr-FR" altLang="fr-FR" sz="1800" dirty="0">
                <a:solidFill>
                  <a:srgbClr val="002060"/>
                </a:solidFill>
                <a:latin typeface="+mn-lt"/>
              </a:rPr>
              <a:t> prélevés chaque année en Gironde</a:t>
            </a:r>
          </a:p>
        </p:txBody>
      </p:sp>
      <p:sp>
        <p:nvSpPr>
          <p:cNvPr id="22538" name="ZoneTexte 1"/>
          <p:cNvSpPr txBox="1">
            <a:spLocks noChangeArrowheads="1"/>
          </p:cNvSpPr>
          <p:nvPr/>
        </p:nvSpPr>
        <p:spPr bwMode="auto">
          <a:xfrm>
            <a:off x="1907704" y="3271064"/>
            <a:ext cx="180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AEP 3%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Industrie 27%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Agriculture 70%</a:t>
            </a:r>
          </a:p>
        </p:txBody>
      </p:sp>
      <p:sp>
        <p:nvSpPr>
          <p:cNvPr id="12" name="Ellipse 11"/>
          <p:cNvSpPr/>
          <p:nvPr/>
        </p:nvSpPr>
        <p:spPr>
          <a:xfrm>
            <a:off x="1918800" y="2088000"/>
            <a:ext cx="3735361" cy="3735361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411760" y="20198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fr-FR" altLang="fr-FR" b="1" dirty="0">
                <a:solidFill>
                  <a:srgbClr val="0077D4"/>
                </a:solidFill>
                <a:latin typeface="+mn-lt"/>
              </a:rPr>
              <a:t>Qui prélève et pour quel usage ?</a:t>
            </a:r>
          </a:p>
        </p:txBody>
      </p:sp>
      <p:sp>
        <p:nvSpPr>
          <p:cNvPr id="6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C02A1-F801-4892-A062-E12B2C592989}" type="slidenum">
              <a:rPr lang="fr-FR"/>
              <a:pPr>
                <a:defRPr/>
              </a:pPr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37067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1" name="Groupe 15"/>
          <p:cNvGrpSpPr>
            <a:grpSpLocks/>
          </p:cNvGrpSpPr>
          <p:nvPr/>
        </p:nvGrpSpPr>
        <p:grpSpPr bwMode="auto">
          <a:xfrm>
            <a:off x="608013" y="1968500"/>
            <a:ext cx="4910198" cy="3979863"/>
            <a:chOff x="0" y="1556792"/>
            <a:chExt cx="5864578" cy="4658866"/>
          </a:xfrm>
        </p:grpSpPr>
        <p:grpSp>
          <p:nvGrpSpPr>
            <p:cNvPr id="22539" name="Groupe 16"/>
            <p:cNvGrpSpPr>
              <a:grpSpLocks/>
            </p:cNvGrpSpPr>
            <p:nvPr/>
          </p:nvGrpSpPr>
          <p:grpSpPr bwMode="auto">
            <a:xfrm>
              <a:off x="3868343" y="2146869"/>
              <a:ext cx="1996235" cy="3442618"/>
              <a:chOff x="4146484" y="2578917"/>
              <a:chExt cx="1996235" cy="3442618"/>
            </a:xfrm>
          </p:grpSpPr>
          <p:sp>
            <p:nvSpPr>
              <p:cNvPr id="22542" name="ZoneTexte 5"/>
              <p:cNvSpPr txBox="1">
                <a:spLocks noChangeArrowheads="1"/>
              </p:cNvSpPr>
              <p:nvPr/>
            </p:nvSpPr>
            <p:spPr bwMode="auto">
              <a:xfrm>
                <a:off x="4146484" y="2578917"/>
                <a:ext cx="1835863" cy="864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9pPr>
              </a:lstStyle>
              <a:p>
                <a:pPr algn="l"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AEP 47%</a:t>
                </a:r>
              </a:p>
              <a:p>
                <a:pPr algn="l"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Agriculture 47 %</a:t>
                </a:r>
              </a:p>
            </p:txBody>
          </p:sp>
          <p:sp>
            <p:nvSpPr>
              <p:cNvPr id="22543" name="ZoneTexte 1"/>
              <p:cNvSpPr txBox="1">
                <a:spLocks noChangeArrowheads="1"/>
              </p:cNvSpPr>
              <p:nvPr/>
            </p:nvSpPr>
            <p:spPr bwMode="auto">
              <a:xfrm>
                <a:off x="5063219" y="4164477"/>
                <a:ext cx="1079500" cy="360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9pPr>
              </a:lstStyle>
              <a:p>
                <a:pPr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AEP 93%</a:t>
                </a:r>
              </a:p>
            </p:txBody>
          </p:sp>
          <p:sp>
            <p:nvSpPr>
              <p:cNvPr id="22544" name="ZoneTexte 4"/>
              <p:cNvSpPr txBox="1">
                <a:spLocks noChangeArrowheads="1"/>
              </p:cNvSpPr>
              <p:nvPr/>
            </p:nvSpPr>
            <p:spPr bwMode="auto">
              <a:xfrm>
                <a:off x="4348099" y="5661248"/>
                <a:ext cx="1079500" cy="360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Gill Sans MT" pitchFamily="34" charset="0"/>
                  </a:defRPr>
                </a:lvl9pPr>
              </a:lstStyle>
              <a:p>
                <a:pPr eaLnBrk="1" hangingPunct="1"/>
                <a:r>
                  <a:rPr lang="fr-FR" altLang="fr-FR" sz="1400" b="1" dirty="0">
                    <a:solidFill>
                      <a:schemeClr val="bg1"/>
                    </a:solidFill>
                    <a:latin typeface="+mn-lt"/>
                  </a:rPr>
                  <a:t>AEP 92%</a:t>
                </a:r>
              </a:p>
            </p:txBody>
          </p:sp>
        </p:grpSp>
        <p:pic>
          <p:nvPicPr>
            <p:cNvPr id="2254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399"/>
            <a:stretch>
              <a:fillRect/>
            </a:stretch>
          </p:blipFill>
          <p:spPr bwMode="auto">
            <a:xfrm>
              <a:off x="0" y="1556792"/>
              <a:ext cx="3783260" cy="4658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537" name="ZoneTexte 30"/>
          <p:cNvSpPr txBox="1">
            <a:spLocks noChangeArrowheads="1"/>
          </p:cNvSpPr>
          <p:nvPr/>
        </p:nvSpPr>
        <p:spPr bwMode="auto">
          <a:xfrm>
            <a:off x="1835697" y="5877272"/>
            <a:ext cx="41044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fr-FR" altLang="fr-FR" sz="1800" dirty="0">
                <a:solidFill>
                  <a:srgbClr val="002060"/>
                </a:solidFill>
                <a:latin typeface="+mn-lt"/>
              </a:rPr>
              <a:t>Origine et usages des 320 Mm</a:t>
            </a:r>
            <a:r>
              <a:rPr lang="fr-FR" altLang="fr-FR" sz="1800" baseline="30000" dirty="0">
                <a:solidFill>
                  <a:srgbClr val="002060"/>
                </a:solidFill>
                <a:latin typeface="+mn-lt"/>
              </a:rPr>
              <a:t>3</a:t>
            </a:r>
            <a:r>
              <a:rPr lang="fr-FR" altLang="fr-FR" sz="1800" dirty="0">
                <a:solidFill>
                  <a:srgbClr val="002060"/>
                </a:solidFill>
                <a:latin typeface="+mn-lt"/>
              </a:rPr>
              <a:t> prélevés chaque année en Gironde</a:t>
            </a:r>
          </a:p>
        </p:txBody>
      </p:sp>
      <p:sp>
        <p:nvSpPr>
          <p:cNvPr id="22538" name="ZoneTexte 1"/>
          <p:cNvSpPr txBox="1">
            <a:spLocks noChangeArrowheads="1"/>
          </p:cNvSpPr>
          <p:nvPr/>
        </p:nvSpPr>
        <p:spPr bwMode="auto">
          <a:xfrm>
            <a:off x="1907704" y="3271064"/>
            <a:ext cx="1800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AEP 3%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Industrie 27%</a:t>
            </a:r>
          </a:p>
          <a:p>
            <a:pPr algn="r" eaLnBrk="1" hangingPunct="1"/>
            <a:r>
              <a:rPr lang="fr-FR" altLang="fr-FR" sz="1600" b="1" dirty="0">
                <a:solidFill>
                  <a:schemeClr val="bg1"/>
                </a:solidFill>
                <a:latin typeface="+mn-lt"/>
              </a:rPr>
              <a:t>Agriculture 70%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3798888" y="2030413"/>
            <a:ext cx="4513262" cy="3856037"/>
            <a:chOff x="3798888" y="2030413"/>
            <a:chExt cx="4513262" cy="3856037"/>
          </a:xfrm>
        </p:grpSpPr>
        <p:sp>
          <p:nvSpPr>
            <p:cNvPr id="13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14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15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16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17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19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20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21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22" name="ZoneTexte 5"/>
          <p:cNvSpPr txBox="1">
            <a:spLocks noChangeArrowheads="1"/>
          </p:cNvSpPr>
          <p:nvPr/>
        </p:nvSpPr>
        <p:spPr bwMode="auto">
          <a:xfrm>
            <a:off x="3846835" y="2493516"/>
            <a:ext cx="1537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23" name="Ellipse 22"/>
          <p:cNvSpPr/>
          <p:nvPr/>
        </p:nvSpPr>
        <p:spPr>
          <a:xfrm>
            <a:off x="1918800" y="2088000"/>
            <a:ext cx="3735361" cy="3735361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2411760" y="20198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r>
              <a:rPr lang="fr-FR" altLang="fr-FR" b="1" dirty="0">
                <a:solidFill>
                  <a:schemeClr val="accent2"/>
                </a:solidFill>
                <a:latin typeface="+mn-lt"/>
              </a:rPr>
              <a:t>Qui prélève et pour quel usage ?</a:t>
            </a:r>
          </a:p>
        </p:txBody>
      </p:sp>
      <p:grpSp>
        <p:nvGrpSpPr>
          <p:cNvPr id="39" name="Groupe 38"/>
          <p:cNvGrpSpPr/>
          <p:nvPr/>
        </p:nvGrpSpPr>
        <p:grpSpPr>
          <a:xfrm>
            <a:off x="3798888" y="2030413"/>
            <a:ext cx="4513262" cy="3856037"/>
            <a:chOff x="3798888" y="2030413"/>
            <a:chExt cx="4513262" cy="3856037"/>
          </a:xfrm>
        </p:grpSpPr>
        <p:sp>
          <p:nvSpPr>
            <p:cNvPr id="40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41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42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43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44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5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6" name="Freeform 21"/>
              <p:cNvSpPr>
                <a:spLocks/>
              </p:cNvSpPr>
              <p:nvPr/>
            </p:nvSpPr>
            <p:spPr bwMode="auto">
              <a:xfrm>
                <a:off x="2438" y="1876"/>
                <a:ext cx="1180" cy="1236"/>
              </a:xfrm>
              <a:custGeom>
                <a:avLst/>
                <a:gdLst>
                  <a:gd name="T0" fmla="*/ 0 w 3756"/>
                  <a:gd name="T1" fmla="*/ 1930 h 3860"/>
                  <a:gd name="T2" fmla="*/ 3000 w 3756"/>
                  <a:gd name="T3" fmla="*/ 3860 h 3860"/>
                  <a:gd name="T4" fmla="*/ 3000 w 3756"/>
                  <a:gd name="T5" fmla="*/ 0 h 3860"/>
                  <a:gd name="T6" fmla="*/ 0 w 3756"/>
                  <a:gd name="T7" fmla="*/ 1930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6" h="3860">
                    <a:moveTo>
                      <a:pt x="0" y="1930"/>
                    </a:moveTo>
                    <a:lnTo>
                      <a:pt x="3000" y="3860"/>
                    </a:lnTo>
                    <a:cubicBezTo>
                      <a:pt x="3756" y="2684"/>
                      <a:pt x="3756" y="1175"/>
                      <a:pt x="3000" y="0"/>
                    </a:cubicBezTo>
                    <a:lnTo>
                      <a:pt x="0" y="193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7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48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49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0" name="Rectangle 26"/>
              <p:cNvSpPr>
                <a:spLocks noChangeArrowheads="1"/>
              </p:cNvSpPr>
              <p:nvPr/>
            </p:nvSpPr>
            <p:spPr bwMode="auto">
              <a:xfrm>
                <a:off x="3807" y="1681"/>
                <a:ext cx="60" cy="6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51" name="Rectangle 27"/>
              <p:cNvSpPr>
                <a:spLocks noChangeArrowheads="1"/>
              </p:cNvSpPr>
              <p:nvPr/>
            </p:nvSpPr>
            <p:spPr bwMode="auto">
              <a:xfrm>
                <a:off x="3900" y="1624"/>
                <a:ext cx="10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à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52" name="Rectangle 28"/>
              <p:cNvSpPr>
                <a:spLocks noChangeArrowheads="1"/>
              </p:cNvSpPr>
              <p:nvPr/>
            </p:nvSpPr>
            <p:spPr bwMode="auto">
              <a:xfrm>
                <a:off x="3900" y="1767"/>
                <a:ext cx="53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l'équilibre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53" name="ZoneTexte 5"/>
          <p:cNvSpPr txBox="1">
            <a:spLocks noChangeArrowheads="1"/>
          </p:cNvSpPr>
          <p:nvPr/>
        </p:nvSpPr>
        <p:spPr bwMode="auto">
          <a:xfrm>
            <a:off x="3846835" y="2493516"/>
            <a:ext cx="1537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54" name="ZoneTexte 1"/>
          <p:cNvSpPr txBox="1">
            <a:spLocks noChangeArrowheads="1"/>
          </p:cNvSpPr>
          <p:nvPr/>
        </p:nvSpPr>
        <p:spPr bwMode="auto">
          <a:xfrm>
            <a:off x="4614384" y="3847991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93%</a:t>
            </a:r>
          </a:p>
        </p:txBody>
      </p:sp>
      <p:grpSp>
        <p:nvGrpSpPr>
          <p:cNvPr id="55" name="Groupe 54"/>
          <p:cNvGrpSpPr/>
          <p:nvPr/>
        </p:nvGrpSpPr>
        <p:grpSpPr>
          <a:xfrm>
            <a:off x="3798888" y="2030413"/>
            <a:ext cx="4513262" cy="3856037"/>
            <a:chOff x="3798888" y="2030413"/>
            <a:chExt cx="4513262" cy="3856037"/>
          </a:xfrm>
        </p:grpSpPr>
        <p:sp>
          <p:nvSpPr>
            <p:cNvPr id="56" name="ZoneTexte 5"/>
            <p:cNvSpPr txBox="1">
              <a:spLocks noChangeArrowheads="1"/>
            </p:cNvSpPr>
            <p:nvPr/>
          </p:nvSpPr>
          <p:spPr bwMode="auto">
            <a:xfrm>
              <a:off x="3846835" y="2472576"/>
              <a:ext cx="153710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47%</a:t>
              </a:r>
            </a:p>
            <a:p>
              <a:pPr algn="l"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Agriculture 47 %</a:t>
              </a:r>
            </a:p>
          </p:txBody>
        </p:sp>
        <p:sp>
          <p:nvSpPr>
            <p:cNvPr id="57" name="ZoneTexte 1"/>
            <p:cNvSpPr txBox="1">
              <a:spLocks noChangeArrowheads="1"/>
            </p:cNvSpPr>
            <p:nvPr/>
          </p:nvSpPr>
          <p:spPr bwMode="auto">
            <a:xfrm>
              <a:off x="4614384" y="3827051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93%</a:t>
              </a:r>
            </a:p>
          </p:txBody>
        </p:sp>
        <p:sp>
          <p:nvSpPr>
            <p:cNvPr id="58" name="ZoneTexte 4"/>
            <p:cNvSpPr txBox="1">
              <a:spLocks noChangeArrowheads="1"/>
            </p:cNvSpPr>
            <p:nvPr/>
          </p:nvSpPr>
          <p:spPr bwMode="auto">
            <a:xfrm>
              <a:off x="4015640" y="5105676"/>
              <a:ext cx="903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Gill Sans MT" pitchFamily="34" charset="0"/>
                </a:defRPr>
              </a:lvl9pPr>
            </a:lstStyle>
            <a:p>
              <a:pPr eaLnBrk="1" hangingPunct="1"/>
              <a:r>
                <a:rPr lang="fr-FR" altLang="fr-FR" sz="1400" b="1" dirty="0">
                  <a:solidFill>
                    <a:schemeClr val="bg1"/>
                  </a:solidFill>
                  <a:latin typeface="+mn-lt"/>
                </a:rPr>
                <a:t>AEP 92%</a:t>
              </a:r>
            </a:p>
          </p:txBody>
        </p:sp>
        <p:grpSp>
          <p:nvGrpSpPr>
            <p:cNvPr id="59" name="Group 19"/>
            <p:cNvGrpSpPr>
              <a:grpSpLocks noChangeAspect="1"/>
            </p:cNvGrpSpPr>
            <p:nvPr/>
          </p:nvGrpSpPr>
          <p:grpSpPr bwMode="auto">
            <a:xfrm>
              <a:off x="3798888" y="2030413"/>
              <a:ext cx="4513262" cy="3856037"/>
              <a:chOff x="2393" y="1279"/>
              <a:chExt cx="2843" cy="2429"/>
            </a:xfrm>
          </p:grpSpPr>
          <p:sp>
            <p:nvSpPr>
              <p:cNvPr id="60" name="AutoShape 18"/>
              <p:cNvSpPr>
                <a:spLocks noChangeAspect="1" noChangeArrowheads="1" noTextEdit="1"/>
              </p:cNvSpPr>
              <p:nvPr/>
            </p:nvSpPr>
            <p:spPr bwMode="auto">
              <a:xfrm>
                <a:off x="2393" y="1279"/>
                <a:ext cx="2843" cy="2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1" name="Freeform 20"/>
              <p:cNvSpPr>
                <a:spLocks/>
              </p:cNvSpPr>
              <p:nvPr/>
            </p:nvSpPr>
            <p:spPr bwMode="auto">
              <a:xfrm>
                <a:off x="2426" y="1312"/>
                <a:ext cx="942" cy="1142"/>
              </a:xfrm>
              <a:custGeom>
                <a:avLst/>
                <a:gdLst>
                  <a:gd name="T0" fmla="*/ 0 w 2999"/>
                  <a:gd name="T1" fmla="*/ 3567 h 3567"/>
                  <a:gd name="T2" fmla="*/ 2999 w 2999"/>
                  <a:gd name="T3" fmla="*/ 1637 h 3567"/>
                  <a:gd name="T4" fmla="*/ 0 w 2999"/>
                  <a:gd name="T5" fmla="*/ 0 h 3567"/>
                  <a:gd name="T6" fmla="*/ 0 w 2999"/>
                  <a:gd name="T7" fmla="*/ 3567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3567"/>
                    </a:moveTo>
                    <a:lnTo>
                      <a:pt x="2999" y="1637"/>
                    </a:lnTo>
                    <a:cubicBezTo>
                      <a:pt x="2343" y="616"/>
                      <a:pt x="1213" y="0"/>
                      <a:pt x="0" y="0"/>
                    </a:cubicBez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2" name="Freeform 21"/>
              <p:cNvSpPr>
                <a:spLocks/>
              </p:cNvSpPr>
              <p:nvPr/>
            </p:nvSpPr>
            <p:spPr bwMode="auto">
              <a:xfrm>
                <a:off x="2438" y="1876"/>
                <a:ext cx="1180" cy="1236"/>
              </a:xfrm>
              <a:custGeom>
                <a:avLst/>
                <a:gdLst>
                  <a:gd name="T0" fmla="*/ 0 w 3756"/>
                  <a:gd name="T1" fmla="*/ 1930 h 3860"/>
                  <a:gd name="T2" fmla="*/ 3000 w 3756"/>
                  <a:gd name="T3" fmla="*/ 3860 h 3860"/>
                  <a:gd name="T4" fmla="*/ 3000 w 3756"/>
                  <a:gd name="T5" fmla="*/ 0 h 3860"/>
                  <a:gd name="T6" fmla="*/ 0 w 3756"/>
                  <a:gd name="T7" fmla="*/ 1930 h 3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6" h="3860">
                    <a:moveTo>
                      <a:pt x="0" y="1930"/>
                    </a:moveTo>
                    <a:lnTo>
                      <a:pt x="3000" y="3860"/>
                    </a:lnTo>
                    <a:cubicBezTo>
                      <a:pt x="3756" y="2684"/>
                      <a:pt x="3756" y="1175"/>
                      <a:pt x="3000" y="0"/>
                    </a:cubicBezTo>
                    <a:lnTo>
                      <a:pt x="0" y="1930"/>
                    </a:lnTo>
                    <a:close/>
                  </a:path>
                </a:pathLst>
              </a:custGeom>
              <a:solidFill>
                <a:srgbClr val="0070C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3" name="Freeform 22"/>
              <p:cNvSpPr>
                <a:spLocks/>
              </p:cNvSpPr>
              <p:nvPr/>
            </p:nvSpPr>
            <p:spPr bwMode="auto">
              <a:xfrm>
                <a:off x="2432" y="2544"/>
                <a:ext cx="941" cy="1143"/>
              </a:xfrm>
              <a:custGeom>
                <a:avLst/>
                <a:gdLst>
                  <a:gd name="T0" fmla="*/ 0 w 2999"/>
                  <a:gd name="T1" fmla="*/ 0 h 3567"/>
                  <a:gd name="T2" fmla="*/ 0 w 2999"/>
                  <a:gd name="T3" fmla="*/ 3567 h 3567"/>
                  <a:gd name="T4" fmla="*/ 2999 w 2999"/>
                  <a:gd name="T5" fmla="*/ 1930 h 3567"/>
                  <a:gd name="T6" fmla="*/ 0 w 2999"/>
                  <a:gd name="T7" fmla="*/ 0 h 3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99" h="3567">
                    <a:moveTo>
                      <a:pt x="0" y="0"/>
                    </a:moveTo>
                    <a:lnTo>
                      <a:pt x="0" y="3567"/>
                    </a:lnTo>
                    <a:cubicBezTo>
                      <a:pt x="1213" y="3567"/>
                      <a:pt x="2343" y="2950"/>
                      <a:pt x="2999" y="19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4" name="Rectangle 23"/>
              <p:cNvSpPr>
                <a:spLocks noChangeArrowheads="1"/>
              </p:cNvSpPr>
              <p:nvPr/>
            </p:nvSpPr>
            <p:spPr bwMode="auto">
              <a:xfrm>
                <a:off x="3807" y="1358"/>
                <a:ext cx="60" cy="6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5" name="Rectangle 24"/>
              <p:cNvSpPr>
                <a:spLocks noChangeArrowheads="1"/>
              </p:cNvSpPr>
              <p:nvPr/>
            </p:nvSpPr>
            <p:spPr bwMode="auto">
              <a:xfrm>
                <a:off x="3900" y="1300"/>
                <a:ext cx="1201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non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6" name="Rectangle 25"/>
              <p:cNvSpPr>
                <a:spLocks noChangeArrowheads="1"/>
              </p:cNvSpPr>
              <p:nvPr/>
            </p:nvSpPr>
            <p:spPr bwMode="auto">
              <a:xfrm>
                <a:off x="3900" y="1444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7" name="Rectangle 26"/>
              <p:cNvSpPr>
                <a:spLocks noChangeArrowheads="1"/>
              </p:cNvSpPr>
              <p:nvPr/>
            </p:nvSpPr>
            <p:spPr bwMode="auto">
              <a:xfrm>
                <a:off x="3807" y="1681"/>
                <a:ext cx="60" cy="6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68" name="Rectangle 27"/>
              <p:cNvSpPr>
                <a:spLocks noChangeArrowheads="1"/>
              </p:cNvSpPr>
              <p:nvPr/>
            </p:nvSpPr>
            <p:spPr bwMode="auto">
              <a:xfrm>
                <a:off x="3900" y="1624"/>
                <a:ext cx="10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 à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69" name="Rectangle 28"/>
              <p:cNvSpPr>
                <a:spLocks noChangeArrowheads="1"/>
              </p:cNvSpPr>
              <p:nvPr/>
            </p:nvSpPr>
            <p:spPr bwMode="auto">
              <a:xfrm>
                <a:off x="3900" y="1767"/>
                <a:ext cx="539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l'équilibre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0" name="Rectangle 29"/>
              <p:cNvSpPr>
                <a:spLocks noChangeArrowheads="1"/>
              </p:cNvSpPr>
              <p:nvPr/>
            </p:nvSpPr>
            <p:spPr bwMode="auto">
              <a:xfrm>
                <a:off x="3807" y="2004"/>
                <a:ext cx="60" cy="6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/>
              </a:p>
            </p:txBody>
          </p:sp>
          <p:sp>
            <p:nvSpPr>
              <p:cNvPr id="71" name="Rectangle 30"/>
              <p:cNvSpPr>
                <a:spLocks noChangeArrowheads="1"/>
              </p:cNvSpPr>
              <p:nvPr/>
            </p:nvSpPr>
            <p:spPr bwMode="auto">
              <a:xfrm>
                <a:off x="3900" y="1946"/>
                <a:ext cx="966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Nappes profondes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72" name="Rectangle 31"/>
              <p:cNvSpPr>
                <a:spLocks noChangeArrowheads="1"/>
              </p:cNvSpPr>
              <p:nvPr/>
            </p:nvSpPr>
            <p:spPr bwMode="auto">
              <a:xfrm>
                <a:off x="3900" y="2090"/>
                <a:ext cx="615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5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n-lt"/>
                    <a:cs typeface="Arial" pitchFamily="34" charset="0"/>
                  </a:rPr>
                  <a:t>déficitaires</a:t>
                </a:r>
                <a:endParaRPr kumimoji="0" lang="fr-FR" altLang="fr-F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73" name="ZoneTexte 5"/>
          <p:cNvSpPr txBox="1">
            <a:spLocks noChangeArrowheads="1"/>
          </p:cNvSpPr>
          <p:nvPr/>
        </p:nvSpPr>
        <p:spPr bwMode="auto">
          <a:xfrm>
            <a:off x="3846835" y="2493516"/>
            <a:ext cx="15371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47%</a:t>
            </a:r>
          </a:p>
          <a:p>
            <a:pPr algn="l"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Agriculture 47 %</a:t>
            </a:r>
          </a:p>
        </p:txBody>
      </p:sp>
      <p:sp>
        <p:nvSpPr>
          <p:cNvPr id="74" name="ZoneTexte 1"/>
          <p:cNvSpPr txBox="1">
            <a:spLocks noChangeArrowheads="1"/>
          </p:cNvSpPr>
          <p:nvPr/>
        </p:nvSpPr>
        <p:spPr bwMode="auto">
          <a:xfrm>
            <a:off x="4614384" y="3847991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93%</a:t>
            </a:r>
          </a:p>
        </p:txBody>
      </p:sp>
      <p:sp>
        <p:nvSpPr>
          <p:cNvPr id="75" name="ZoneTexte 4"/>
          <p:cNvSpPr txBox="1">
            <a:spLocks noChangeArrowheads="1"/>
          </p:cNvSpPr>
          <p:nvPr/>
        </p:nvSpPr>
        <p:spPr bwMode="auto">
          <a:xfrm>
            <a:off x="4015640" y="5126616"/>
            <a:ext cx="90382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r>
              <a:rPr lang="fr-FR" altLang="fr-FR" sz="1400" b="1" dirty="0">
                <a:solidFill>
                  <a:schemeClr val="bg1"/>
                </a:solidFill>
                <a:latin typeface="+mn-lt"/>
              </a:rPr>
              <a:t>AEP 92%</a:t>
            </a:r>
          </a:p>
        </p:txBody>
      </p:sp>
      <p:sp>
        <p:nvSpPr>
          <p:cNvPr id="76" name="Espace réservé du contenu 2"/>
          <p:cNvSpPr>
            <a:spLocks noGrp="1"/>
          </p:cNvSpPr>
          <p:nvPr>
            <p:ph idx="1"/>
          </p:nvPr>
        </p:nvSpPr>
        <p:spPr>
          <a:xfrm>
            <a:off x="5743575" y="3894323"/>
            <a:ext cx="3292922" cy="2054040"/>
          </a:xfrm>
          <a:solidFill>
            <a:srgbClr val="FF963B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000" dirty="0"/>
              <a:t>L'enjeu du SAGE Nappes profondes est la pérennisation d'un mode d'approvisionnement en eau potable qui garantit à moindre coût une très grande sécurité sanitaire.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7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C02A1-F801-4892-A062-E12B2C592989}" type="slidenum">
              <a:rPr lang="fr-FR"/>
              <a:pPr>
                <a:defRPr/>
              </a:pPr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685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73" grpId="0"/>
      <p:bldP spid="74" grpId="0"/>
      <p:bldP spid="75" grpId="0"/>
      <p:bldP spid="7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73597">
            <a:off x="2538169" y="4718854"/>
            <a:ext cx="1401762" cy="1982787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368446">
            <a:off x="1346852" y="4652689"/>
            <a:ext cx="1406525" cy="1984375"/>
          </a:xfrm>
          <a:prstGeom prst="rect">
            <a:avLst/>
          </a:prstGeom>
          <a:noFill/>
          <a:ln w="635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6" name="Group 20"/>
          <p:cNvGrpSpPr>
            <a:grpSpLocks/>
          </p:cNvGrpSpPr>
          <p:nvPr/>
        </p:nvGrpSpPr>
        <p:grpSpPr bwMode="auto">
          <a:xfrm>
            <a:off x="166755" y="1545159"/>
            <a:ext cx="1955177" cy="728747"/>
            <a:chOff x="341" y="2026"/>
            <a:chExt cx="2604" cy="1145"/>
          </a:xfrm>
        </p:grpSpPr>
        <p:pic>
          <p:nvPicPr>
            <p:cNvPr id="3099" name="Picture 9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80000">
              <a:off x="341" y="202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0" name="Picture 10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60000">
              <a:off x="789" y="2026"/>
              <a:ext cx="800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1" name="Picture 11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40000">
              <a:off x="1250" y="2032"/>
              <a:ext cx="803" cy="1134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2" name="Picture 12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0000">
              <a:off x="1701" y="2030"/>
              <a:ext cx="803" cy="1135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3" name="Picture 13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" y="203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78" name="Picture 17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67" y="2783236"/>
            <a:ext cx="980641" cy="1378854"/>
          </a:xfrm>
          <a:prstGeom prst="rect">
            <a:avLst/>
          </a:prstGeom>
          <a:noFill/>
          <a:ln w="12700" algn="ctr">
            <a:solidFill>
              <a:srgbClr val="99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9" name="Text Box 21"/>
          <p:cNvSpPr txBox="1">
            <a:spLocks noChangeArrowheads="1"/>
          </p:cNvSpPr>
          <p:nvPr/>
        </p:nvSpPr>
        <p:spPr bwMode="auto">
          <a:xfrm>
            <a:off x="2050114" y="1506247"/>
            <a:ext cx="2698803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Etat des lieux ressources (sept. 2010)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Etat des lieux mise en œuvre (sept. 2010)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Analyse économique (juil. 2011)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Tendances et scénarios (nov. 2011)</a:t>
            </a:r>
          </a:p>
          <a:p>
            <a:pPr algn="r" eaLnBrk="1" hangingPunct="1"/>
            <a:r>
              <a:rPr lang="fr-FR" altLang="fr-FR" sz="1000" dirty="0">
                <a:solidFill>
                  <a:srgbClr val="0077D4"/>
                </a:solidFill>
                <a:latin typeface="+mn-lt"/>
              </a:rPr>
              <a:t>Orientations de gestion (mars 2012)</a:t>
            </a:r>
          </a:p>
        </p:txBody>
      </p:sp>
      <p:sp>
        <p:nvSpPr>
          <p:cNvPr id="3080" name="Text Box 22"/>
          <p:cNvSpPr txBox="1">
            <a:spLocks noChangeArrowheads="1"/>
          </p:cNvSpPr>
          <p:nvPr/>
        </p:nvSpPr>
        <p:spPr bwMode="auto">
          <a:xfrm>
            <a:off x="4457879" y="5113057"/>
            <a:ext cx="427549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altLang="fr-FR" sz="1600" b="1" dirty="0">
                <a:solidFill>
                  <a:srgbClr val="0077D4"/>
                </a:solidFill>
                <a:latin typeface="+mn-lt"/>
              </a:rPr>
              <a:t>PAGD tome 1 et 2  et Règlement</a:t>
            </a:r>
          </a:p>
        </p:txBody>
      </p:sp>
      <p:sp>
        <p:nvSpPr>
          <p:cNvPr id="3081" name="Text Box 23"/>
          <p:cNvSpPr txBox="1">
            <a:spLocks noChangeArrowheads="1"/>
          </p:cNvSpPr>
          <p:nvPr/>
        </p:nvSpPr>
        <p:spPr bwMode="auto">
          <a:xfrm>
            <a:off x="235626" y="2531756"/>
            <a:ext cx="4214812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fr-FR" altLang="fr-FR" sz="1600" dirty="0">
                <a:solidFill>
                  <a:srgbClr val="0077D4"/>
                </a:solidFill>
                <a:latin typeface="+mn-lt"/>
              </a:rPr>
              <a:t>Évaluation environnementale</a:t>
            </a:r>
          </a:p>
        </p:txBody>
      </p:sp>
      <p:sp>
        <p:nvSpPr>
          <p:cNvPr id="3082" name="Rectangle 24"/>
          <p:cNvSpPr>
            <a:spLocks noChangeArrowheads="1"/>
          </p:cNvSpPr>
          <p:nvPr/>
        </p:nvSpPr>
        <p:spPr bwMode="auto">
          <a:xfrm>
            <a:off x="4406571" y="2367570"/>
            <a:ext cx="4655972" cy="3221669"/>
          </a:xfrm>
          <a:prstGeom prst="rect">
            <a:avLst/>
          </a:prstGeom>
          <a:noFill/>
          <a:ln w="50800" algn="ctr">
            <a:solidFill>
              <a:srgbClr val="99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endParaRPr lang="fr-FR" altLang="fr-FR" dirty="0">
              <a:latin typeface="+mn-lt"/>
            </a:endParaRPr>
          </a:p>
        </p:txBody>
      </p:sp>
      <p:sp>
        <p:nvSpPr>
          <p:cNvPr id="3083" name="Text Box 2"/>
          <p:cNvSpPr txBox="1">
            <a:spLocks noChangeArrowheads="1"/>
          </p:cNvSpPr>
          <p:nvPr/>
        </p:nvSpPr>
        <p:spPr bwMode="auto">
          <a:xfrm>
            <a:off x="2411761" y="368300"/>
            <a:ext cx="612067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/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SAGE Nappes profondes de Gironde</a:t>
            </a:r>
          </a:p>
          <a:p>
            <a:pPr algn="ctr" eaLnBrk="1" hangingPunct="1"/>
            <a:r>
              <a:rPr lang="fr-FR" altLang="fr-FR" sz="2000" b="1" dirty="0">
                <a:solidFill>
                  <a:srgbClr val="0077D4"/>
                </a:solidFill>
                <a:latin typeface="+mn-lt"/>
              </a:rPr>
              <a:t>Révisé (arrêté préfectoral du 18 juin 2013)</a:t>
            </a:r>
          </a:p>
        </p:txBody>
      </p:sp>
      <p:pic>
        <p:nvPicPr>
          <p:cNvPr id="3084" name="Picture 2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9644">
            <a:off x="1291120" y="2997423"/>
            <a:ext cx="974022" cy="137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5" name="Text Box 23"/>
          <p:cNvSpPr txBox="1">
            <a:spLocks noChangeArrowheads="1"/>
          </p:cNvSpPr>
          <p:nvPr/>
        </p:nvSpPr>
        <p:spPr bwMode="auto">
          <a:xfrm>
            <a:off x="948682" y="5441147"/>
            <a:ext cx="3240360" cy="584775"/>
          </a:xfrm>
          <a:prstGeom prst="rect">
            <a:avLst/>
          </a:pr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altLang="fr-FR" sz="1600" b="1" dirty="0">
                <a:solidFill>
                  <a:srgbClr val="0077D4"/>
                </a:solidFill>
                <a:latin typeface="+mn-lt"/>
              </a:rPr>
              <a:t>Arrêté préfectoral et</a:t>
            </a:r>
            <a:br>
              <a:rPr lang="fr-FR" altLang="fr-FR" sz="1600" b="1" dirty="0">
                <a:solidFill>
                  <a:srgbClr val="0077D4"/>
                </a:solidFill>
                <a:latin typeface="+mn-lt"/>
              </a:rPr>
            </a:br>
            <a:r>
              <a:rPr lang="fr-FR" altLang="fr-FR" sz="1600" b="1" dirty="0">
                <a:solidFill>
                  <a:srgbClr val="0077D4"/>
                </a:solidFill>
                <a:latin typeface="+mn-lt"/>
              </a:rPr>
              <a:t>Déclaration environnementale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4805370" y="2734641"/>
            <a:ext cx="3917298" cy="2356281"/>
            <a:chOff x="683568" y="1700808"/>
            <a:chExt cx="7118596" cy="4567300"/>
          </a:xfrm>
        </p:grpSpPr>
        <p:pic>
          <p:nvPicPr>
            <p:cNvPr id="33" name="Picture 6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89179">
              <a:off x="683568" y="1700808"/>
              <a:ext cx="2886075" cy="4076700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4" name="Picture 8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1971">
              <a:off x="4916089" y="2191408"/>
              <a:ext cx="2886075" cy="407670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5" name="Picture 7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1700808"/>
              <a:ext cx="2886075" cy="4076700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2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C02A1-F801-4892-A062-E12B2C592989}" type="slidenum">
              <a:rPr lang="fr-FR"/>
              <a:pPr>
                <a:defRPr/>
              </a:pPr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0350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33131" y="1772816"/>
            <a:ext cx="8659349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Pour restaurer le bon état quantitatif,  réduction des prélèvements dans les Unités de gestion déficitaires et dans les Zones à risque :</a:t>
            </a:r>
          </a:p>
          <a:p>
            <a:pPr lvl="1" eaLnBrk="1" hangingPunct="1">
              <a:spcBef>
                <a:spcPts val="600"/>
              </a:spcBef>
              <a:buClr>
                <a:srgbClr val="FE5000"/>
              </a:buClr>
              <a:buSzPct val="150000"/>
              <a:buFontTx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 en priorité par une </a:t>
            </a:r>
            <a:r>
              <a:rPr lang="fr-FR" altLang="fr-FR" sz="2400" u="sng" dirty="0">
                <a:solidFill>
                  <a:srgbClr val="0070C0"/>
                </a:solidFill>
                <a:latin typeface="+mn-lt"/>
              </a:rPr>
              <a:t>optimisation des usages </a:t>
            </a: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(économies d'eau et maîtrise des consommations),</a:t>
            </a:r>
          </a:p>
          <a:p>
            <a:pPr lvl="1" eaLnBrk="1" hangingPunct="1">
              <a:spcBef>
                <a:spcPts val="600"/>
              </a:spcBef>
              <a:buClr>
                <a:srgbClr val="FE5000"/>
              </a:buClr>
              <a:buSzPct val="150000"/>
              <a:buFontTx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 en complément indispensable par une </a:t>
            </a:r>
            <a:r>
              <a:rPr lang="fr-FR" altLang="fr-FR" sz="2400" u="sng" dirty="0">
                <a:solidFill>
                  <a:srgbClr val="0070C0"/>
                </a:solidFill>
                <a:latin typeface="+mn-lt"/>
              </a:rPr>
              <a:t>substitution de ressource</a:t>
            </a: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 pour les prélèvements résiduels en excès dans les Unités de gestion déficitaires.</a:t>
            </a:r>
          </a:p>
          <a:p>
            <a:pPr lvl="1" eaLnBrk="1" hangingPunct="1">
              <a:spcBef>
                <a:spcPts val="600"/>
              </a:spcBef>
              <a:buClr>
                <a:srgbClr val="FE5000"/>
              </a:buClr>
              <a:buSzPct val="150000"/>
              <a:buFontTx/>
              <a:buChar char="•"/>
            </a:pPr>
            <a:endParaRPr lang="fr-FR" altLang="fr-FR" sz="2400" dirty="0">
              <a:solidFill>
                <a:srgbClr val="0070C0"/>
              </a:solidFill>
              <a:latin typeface="+mn-lt"/>
            </a:endParaRPr>
          </a:p>
          <a:p>
            <a:pPr marL="450850" lvl="1" indent="-3175" eaLnBrk="1" hangingPunct="1">
              <a:spcBef>
                <a:spcPct val="25000"/>
              </a:spcBef>
              <a:buNone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Un préalable aux substitutions :</a:t>
            </a:r>
          </a:p>
          <a:p>
            <a:pPr marL="450850" lvl="1" indent="-3175" algn="r" eaLnBrk="1" hangingPunct="1">
              <a:spcBef>
                <a:spcPct val="25000"/>
              </a:spcBef>
              <a:buNone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la </a:t>
            </a:r>
            <a:r>
              <a:rPr lang="fr-FR" altLang="fr-FR" sz="2400" u="sng" dirty="0">
                <a:solidFill>
                  <a:srgbClr val="0070C0"/>
                </a:solidFill>
                <a:latin typeface="+mn-lt"/>
              </a:rPr>
              <a:t>révision des autorisations de prélèvement</a:t>
            </a:r>
            <a:r>
              <a:rPr lang="fr-FR" altLang="fr-FR" sz="2000" dirty="0">
                <a:solidFill>
                  <a:srgbClr val="0070C0"/>
                </a:solidFill>
                <a:latin typeface="+mn-lt"/>
              </a:rPr>
              <a:t>.</a:t>
            </a: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339752" y="404664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Les orientations de gestion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n-lt"/>
              </a:rPr>
              <a:t>du SAGE Nappes profondes de Gironde</a:t>
            </a:r>
            <a:endParaRPr lang="fr-FR" altLang="fr-FR" sz="2000" b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881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5736" y="2365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  <a:latin typeface="+mn-lt"/>
              </a:rPr>
              <a:t>SAGE Nappes profondes :</a:t>
            </a:r>
            <a:br>
              <a:rPr lang="fr-FR" sz="2800" b="1" dirty="0">
                <a:solidFill>
                  <a:srgbClr val="0077D4"/>
                </a:solidFill>
                <a:latin typeface="+mn-lt"/>
              </a:rPr>
            </a:br>
            <a:r>
              <a:rPr lang="fr-FR" sz="2800" b="1" dirty="0">
                <a:solidFill>
                  <a:srgbClr val="0077D4"/>
                </a:solidFill>
                <a:latin typeface="+mn-lt"/>
              </a:rPr>
              <a:t>objectifs et moyens</a:t>
            </a: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3147036" y="1811338"/>
            <a:ext cx="720725" cy="4608512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3147036" y="3467100"/>
            <a:ext cx="720725" cy="295275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1" name="Sous-titre 2"/>
          <p:cNvSpPr>
            <a:spLocks/>
          </p:cNvSpPr>
          <p:nvPr/>
        </p:nvSpPr>
        <p:spPr bwMode="auto">
          <a:xfrm>
            <a:off x="4515461" y="5483225"/>
            <a:ext cx="439261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fr-FR" altLang="fr-FR" sz="2000" dirty="0">
                <a:solidFill>
                  <a:srgbClr val="0033CC"/>
                </a:solidFill>
                <a:latin typeface="+mn-lt"/>
              </a:rPr>
              <a:t>L'effet cumulé des économies d'eau et des substitutions doit permettre d'atteindre les objectifs du SAGE.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3147036" y="4906963"/>
            <a:ext cx="720725" cy="151130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265723" y="1666875"/>
            <a:ext cx="28813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Cumul des autorisations</a:t>
            </a: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265723" y="3322638"/>
            <a:ext cx="28813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Volume prélevé</a:t>
            </a:r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auto">
          <a:xfrm>
            <a:off x="194286" y="4762500"/>
            <a:ext cx="29527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Volume maximum prélevable</a:t>
            </a:r>
          </a:p>
        </p:txBody>
      </p:sp>
      <p:sp>
        <p:nvSpPr>
          <p:cNvPr id="36" name="Line 9"/>
          <p:cNvSpPr>
            <a:spLocks noChangeShapeType="1"/>
          </p:cNvSpPr>
          <p:nvPr/>
        </p:nvSpPr>
        <p:spPr bwMode="auto">
          <a:xfrm>
            <a:off x="4155098" y="1811338"/>
            <a:ext cx="0" cy="1655762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4155098" y="2459038"/>
            <a:ext cx="48260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1. Révision par l'Etat des autorisations de prélèvement</a:t>
            </a:r>
          </a:p>
        </p:txBody>
      </p:sp>
      <p:sp>
        <p:nvSpPr>
          <p:cNvPr id="38" name="Rectangle 11" descr="Diagonales larges vers le haut"/>
          <p:cNvSpPr>
            <a:spLocks noChangeArrowheads="1"/>
          </p:cNvSpPr>
          <p:nvPr/>
        </p:nvSpPr>
        <p:spPr bwMode="auto">
          <a:xfrm>
            <a:off x="3147036" y="3467100"/>
            <a:ext cx="720725" cy="719138"/>
          </a:xfrm>
          <a:prstGeom prst="rect">
            <a:avLst/>
          </a:prstGeom>
          <a:pattFill prst="wdUp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4155098" y="3467100"/>
            <a:ext cx="0" cy="719138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0" name="Rectangle 13"/>
          <p:cNvSpPr>
            <a:spLocks noChangeArrowheads="1"/>
          </p:cNvSpPr>
          <p:nvPr/>
        </p:nvSpPr>
        <p:spPr bwMode="auto">
          <a:xfrm>
            <a:off x="4226536" y="3598863"/>
            <a:ext cx="46815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2. Politique d'économie d'eau et de maîtrise des consommations</a:t>
            </a:r>
          </a:p>
        </p:txBody>
      </p:sp>
      <p:sp>
        <p:nvSpPr>
          <p:cNvPr id="41" name="Rectangle 14" descr="Diagonales larges vers le bas"/>
          <p:cNvSpPr>
            <a:spLocks noChangeArrowheads="1"/>
          </p:cNvSpPr>
          <p:nvPr/>
        </p:nvSpPr>
        <p:spPr bwMode="auto">
          <a:xfrm>
            <a:off x="3147036" y="4187825"/>
            <a:ext cx="720725" cy="719138"/>
          </a:xfrm>
          <a:prstGeom prst="rect">
            <a:avLst/>
          </a:prstGeom>
          <a:pattFill prst="wdDn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dirty="0">
              <a:latin typeface="+mn-lt"/>
            </a:endParaRPr>
          </a:p>
        </p:txBody>
      </p:sp>
      <p:sp>
        <p:nvSpPr>
          <p:cNvPr id="42" name="Line 15"/>
          <p:cNvSpPr>
            <a:spLocks noChangeShapeType="1"/>
          </p:cNvSpPr>
          <p:nvPr/>
        </p:nvSpPr>
        <p:spPr bwMode="auto">
          <a:xfrm>
            <a:off x="4155098" y="4187825"/>
            <a:ext cx="0" cy="720725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3" name="Rectangle 16"/>
          <p:cNvSpPr>
            <a:spLocks noChangeArrowheads="1"/>
          </p:cNvSpPr>
          <p:nvPr/>
        </p:nvSpPr>
        <p:spPr bwMode="auto">
          <a:xfrm>
            <a:off x="4226536" y="4403725"/>
            <a:ext cx="46085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altLang="fr-FR" sz="1800" dirty="0">
                <a:solidFill>
                  <a:srgbClr val="0033CC"/>
                </a:solidFill>
                <a:latin typeface="+mn-lt"/>
              </a:rPr>
              <a:t>3. Des substitutions de ressource</a:t>
            </a:r>
          </a:p>
        </p:txBody>
      </p:sp>
      <p:sp>
        <p:nvSpPr>
          <p:cNvPr id="44" name="Sous-titre 2"/>
          <p:cNvSpPr>
            <a:spLocks/>
          </p:cNvSpPr>
          <p:nvPr/>
        </p:nvSpPr>
        <p:spPr bwMode="auto">
          <a:xfrm>
            <a:off x="4586898" y="1379538"/>
            <a:ext cx="43211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fr-FR" altLang="fr-FR" sz="2000" u="sng" dirty="0">
                <a:solidFill>
                  <a:srgbClr val="0033CC"/>
                </a:solidFill>
                <a:latin typeface="+mn-lt"/>
              </a:rPr>
              <a:t>Moyens prévus par le SAGE</a:t>
            </a:r>
          </a:p>
        </p:txBody>
      </p:sp>
      <p:sp>
        <p:nvSpPr>
          <p:cNvPr id="45" name="Line 18"/>
          <p:cNvSpPr>
            <a:spLocks noChangeShapeType="1"/>
          </p:cNvSpPr>
          <p:nvPr/>
        </p:nvSpPr>
        <p:spPr bwMode="auto">
          <a:xfrm flipH="1">
            <a:off x="265723" y="4187825"/>
            <a:ext cx="2665413" cy="0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6" name="Line 19"/>
          <p:cNvSpPr>
            <a:spLocks noChangeShapeType="1"/>
          </p:cNvSpPr>
          <p:nvPr/>
        </p:nvSpPr>
        <p:spPr bwMode="auto">
          <a:xfrm>
            <a:off x="986448" y="4330700"/>
            <a:ext cx="0" cy="2159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986448" y="3827463"/>
            <a:ext cx="0" cy="2159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8" name="Rectangle 21"/>
          <p:cNvSpPr>
            <a:spLocks noChangeArrowheads="1"/>
          </p:cNvSpPr>
          <p:nvPr/>
        </p:nvSpPr>
        <p:spPr bwMode="auto">
          <a:xfrm>
            <a:off x="484798" y="3827463"/>
            <a:ext cx="504825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altLang="fr-FR" sz="1800" b="1" dirty="0">
                <a:solidFill>
                  <a:schemeClr val="tx2"/>
                </a:solidFill>
                <a:latin typeface="+mn-lt"/>
              </a:rPr>
              <a:t>+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fr-FR" altLang="fr-FR" sz="800" b="1" dirty="0">
              <a:solidFill>
                <a:schemeClr val="tx2"/>
              </a:solidFill>
              <a:latin typeface="+mn-lt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altLang="fr-FR" sz="1800" b="1" dirty="0">
                <a:solidFill>
                  <a:schemeClr val="tx2"/>
                </a:solidFill>
                <a:latin typeface="+mn-lt"/>
              </a:rPr>
              <a:t>-</a:t>
            </a:r>
          </a:p>
        </p:txBody>
      </p:sp>
      <p:grpSp>
        <p:nvGrpSpPr>
          <p:cNvPr id="49" name="Groupe 48"/>
          <p:cNvGrpSpPr>
            <a:grpSpLocks/>
          </p:cNvGrpSpPr>
          <p:nvPr/>
        </p:nvGrpSpPr>
        <p:grpSpPr bwMode="auto">
          <a:xfrm>
            <a:off x="4246611" y="3486755"/>
            <a:ext cx="5001748" cy="628839"/>
            <a:chOff x="4535488" y="3490717"/>
            <a:chExt cx="4691512" cy="646959"/>
          </a:xfrm>
        </p:grpSpPr>
        <p:sp>
          <p:nvSpPr>
            <p:cNvPr id="50" name="Ellipse 1"/>
            <p:cNvSpPr>
              <a:spLocks noChangeArrowheads="1"/>
            </p:cNvSpPr>
            <p:nvPr/>
          </p:nvSpPr>
          <p:spPr bwMode="auto">
            <a:xfrm>
              <a:off x="4535488" y="3490717"/>
              <a:ext cx="4361901" cy="646959"/>
            </a:xfrm>
            <a:prstGeom prst="ellips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1800" dirty="0">
                <a:latin typeface="+mn-lt"/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 rot="1375335">
              <a:off x="7199401" y="3703474"/>
              <a:ext cx="2027599" cy="3388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Tx/>
                <a:buNone/>
              </a:pPr>
              <a:r>
                <a:rPr lang="fr-FR" altLang="fr-FR" sz="2800" b="1" dirty="0">
                  <a:solidFill>
                    <a:srgbClr val="FF0000"/>
                  </a:solidFill>
                  <a:latin typeface="+mn-lt"/>
                </a:rPr>
                <a:t>EN COURS</a:t>
              </a:r>
            </a:p>
          </p:txBody>
        </p:sp>
      </p:grpSp>
      <p:grpSp>
        <p:nvGrpSpPr>
          <p:cNvPr id="52" name="Groupe 51"/>
          <p:cNvGrpSpPr>
            <a:grpSpLocks/>
          </p:cNvGrpSpPr>
          <p:nvPr/>
        </p:nvGrpSpPr>
        <p:grpSpPr bwMode="auto">
          <a:xfrm>
            <a:off x="4226536" y="2255869"/>
            <a:ext cx="4715769" cy="735747"/>
            <a:chOff x="4383741" y="2422525"/>
            <a:chExt cx="4445293" cy="693367"/>
          </a:xfrm>
        </p:grpSpPr>
        <p:sp>
          <p:nvSpPr>
            <p:cNvPr id="53" name="Ellipse 1"/>
            <p:cNvSpPr>
              <a:spLocks noChangeArrowheads="1"/>
            </p:cNvSpPr>
            <p:nvPr/>
          </p:nvSpPr>
          <p:spPr bwMode="auto">
            <a:xfrm>
              <a:off x="4383741" y="2422525"/>
              <a:ext cx="4414429" cy="693367"/>
            </a:xfrm>
            <a:prstGeom prst="ellips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2800" dirty="0">
                <a:latin typeface="+mn-lt"/>
              </a:endParaRPr>
            </a:p>
          </p:txBody>
        </p:sp>
        <p:sp>
          <p:nvSpPr>
            <p:cNvPr id="54" name="Rectangle 10"/>
            <p:cNvSpPr>
              <a:spLocks noChangeArrowheads="1"/>
            </p:cNvSpPr>
            <p:nvPr/>
          </p:nvSpPr>
          <p:spPr bwMode="auto">
            <a:xfrm rot="1466163">
              <a:off x="7330495" y="2564628"/>
              <a:ext cx="1498539" cy="3387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Tx/>
                <a:buNone/>
              </a:pPr>
              <a:r>
                <a:rPr lang="fr-FR" altLang="fr-FR" sz="2800" b="1" dirty="0">
                  <a:solidFill>
                    <a:srgbClr val="FF0000"/>
                  </a:solidFill>
                  <a:latin typeface="+mn-lt"/>
                </a:rPr>
                <a:t>FAIT</a:t>
              </a:r>
            </a:p>
          </p:txBody>
        </p:sp>
      </p:grpSp>
      <p:grpSp>
        <p:nvGrpSpPr>
          <p:cNvPr id="55" name="Groupe 54"/>
          <p:cNvGrpSpPr>
            <a:grpSpLocks/>
          </p:cNvGrpSpPr>
          <p:nvPr/>
        </p:nvGrpSpPr>
        <p:grpSpPr bwMode="auto">
          <a:xfrm>
            <a:off x="4226536" y="4284663"/>
            <a:ext cx="4754562" cy="955675"/>
            <a:chOff x="4369154" y="4373744"/>
            <a:chExt cx="4512915" cy="1336497"/>
          </a:xfrm>
        </p:grpSpPr>
        <p:sp>
          <p:nvSpPr>
            <p:cNvPr id="56" name="Ellipse 40"/>
            <p:cNvSpPr>
              <a:spLocks noChangeArrowheads="1"/>
            </p:cNvSpPr>
            <p:nvPr/>
          </p:nvSpPr>
          <p:spPr bwMode="auto">
            <a:xfrm>
              <a:off x="4383740" y="4373744"/>
              <a:ext cx="4414429" cy="1028931"/>
            </a:xfrm>
            <a:prstGeom prst="ellips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fr-FR" altLang="fr-FR" sz="2800" dirty="0">
                <a:latin typeface="+mn-lt"/>
              </a:endParaRPr>
            </a:p>
          </p:txBody>
        </p:sp>
        <p:sp>
          <p:nvSpPr>
            <p:cNvPr id="57" name="Rectangle 10"/>
            <p:cNvSpPr>
              <a:spLocks noChangeArrowheads="1"/>
            </p:cNvSpPr>
            <p:nvPr/>
          </p:nvSpPr>
          <p:spPr bwMode="auto">
            <a:xfrm>
              <a:off x="4369154" y="5371447"/>
              <a:ext cx="4512915" cy="338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buFontTx/>
                <a:buNone/>
              </a:pPr>
              <a:r>
                <a:rPr lang="fr-FR" altLang="fr-FR" sz="2000" b="1" dirty="0">
                  <a:solidFill>
                    <a:srgbClr val="FF0000"/>
                  </a:solidFill>
                  <a:latin typeface="+mn-lt"/>
                </a:rPr>
                <a:t>Qui, où, avec quelle ressource ?</a:t>
              </a:r>
            </a:p>
          </p:txBody>
        </p:sp>
      </p:grpSp>
      <p:sp>
        <p:nvSpPr>
          <p:cNvPr id="58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9" name="Rectangle 10"/>
          <p:cNvSpPr>
            <a:spLocks noChangeArrowheads="1"/>
          </p:cNvSpPr>
          <p:nvPr/>
        </p:nvSpPr>
        <p:spPr bwMode="auto">
          <a:xfrm rot="1375335">
            <a:off x="7066607" y="4320849"/>
            <a:ext cx="2161678" cy="27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fr-FR" altLang="fr-FR" sz="2800" b="1" dirty="0">
                <a:solidFill>
                  <a:srgbClr val="FF0000"/>
                </a:solidFill>
                <a:latin typeface="+mn-lt"/>
              </a:rPr>
              <a:t>EN COURS</a:t>
            </a:r>
          </a:p>
        </p:txBody>
      </p:sp>
    </p:spTree>
    <p:extLst>
      <p:ext uri="{BB962C8B-B14F-4D97-AF65-F5344CB8AC3E}">
        <p14:creationId xmlns:p14="http://schemas.microsoft.com/office/powerpoint/2010/main" val="52093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3" grpId="0"/>
      <p:bldP spid="34" grpId="0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7" grpId="0" animBg="1"/>
      <p:bldP spid="48" grpId="0"/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94" y="4179935"/>
            <a:ext cx="7284879" cy="233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374" y="1412776"/>
            <a:ext cx="7303625" cy="2767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06269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b="1" dirty="0"/>
              <a:t>Economies d'eau :</a:t>
            </a:r>
            <a:br>
              <a:rPr lang="fr-FR" sz="2800" b="1" dirty="0"/>
            </a:br>
            <a:r>
              <a:rPr lang="fr-FR" sz="2800" b="1" dirty="0"/>
              <a:t>découplage démographie prélèvements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495" y="4179935"/>
            <a:ext cx="7284878" cy="233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375" y="1412776"/>
            <a:ext cx="7303625" cy="2767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Connecteur droit avec flèche 3"/>
          <p:cNvCxnSpPr/>
          <p:nvPr/>
        </p:nvCxnSpPr>
        <p:spPr>
          <a:xfrm flipV="1">
            <a:off x="2604304" y="1585732"/>
            <a:ext cx="4178461" cy="206029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5926238" y="1794076"/>
            <a:ext cx="2894234" cy="37039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u contenu 2"/>
          <p:cNvSpPr txBox="1">
            <a:spLocks/>
          </p:cNvSpPr>
          <p:nvPr/>
        </p:nvSpPr>
        <p:spPr>
          <a:xfrm rot="16200000">
            <a:off x="116148" y="4977513"/>
            <a:ext cx="2088829" cy="5493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400" dirty="0"/>
              <a:t>Démographie</a:t>
            </a:r>
          </a:p>
        </p:txBody>
      </p:sp>
      <p:sp>
        <p:nvSpPr>
          <p:cNvPr id="26" name="Espace réservé du contenu 2"/>
          <p:cNvSpPr txBox="1">
            <a:spLocks/>
          </p:cNvSpPr>
          <p:nvPr/>
        </p:nvSpPr>
        <p:spPr>
          <a:xfrm rot="16200000">
            <a:off x="-4221" y="2355448"/>
            <a:ext cx="2088829" cy="5493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2400" dirty="0"/>
              <a:t>Prélèvements pour l'AEP</a:t>
            </a:r>
          </a:p>
        </p:txBody>
      </p:sp>
      <p:cxnSp>
        <p:nvCxnSpPr>
          <p:cNvPr id="19" name="Connecteur droit 18"/>
          <p:cNvCxnSpPr/>
          <p:nvPr/>
        </p:nvCxnSpPr>
        <p:spPr>
          <a:xfrm flipH="1">
            <a:off x="6180881" y="1979271"/>
            <a:ext cx="23150" cy="311359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contenu 2"/>
          <p:cNvSpPr txBox="1">
            <a:spLocks/>
          </p:cNvSpPr>
          <p:nvPr/>
        </p:nvSpPr>
        <p:spPr>
          <a:xfrm>
            <a:off x="6204031" y="2986669"/>
            <a:ext cx="2623194" cy="5493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FR" sz="1600" dirty="0"/>
              <a:t>Mise en œuvre du SAGE</a:t>
            </a:r>
          </a:p>
        </p:txBody>
      </p:sp>
    </p:spTree>
    <p:extLst>
      <p:ext uri="{BB962C8B-B14F-4D97-AF65-F5344CB8AC3E}">
        <p14:creationId xmlns:p14="http://schemas.microsoft.com/office/powerpoint/2010/main" val="3362318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sz="2800" b="1" dirty="0"/>
              <a:t>Les économies d'eau : où en est on ?</a:t>
            </a:r>
            <a:br>
              <a:rPr lang="fr-FR" sz="2800" b="1" dirty="0"/>
            </a:br>
            <a:r>
              <a:rPr lang="fr-FR" sz="2800" b="1" dirty="0"/>
              <a:t>en cumul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" t="8572" r="1476" b="1668"/>
          <a:stretch/>
        </p:blipFill>
        <p:spPr bwMode="auto">
          <a:xfrm>
            <a:off x="1503485" y="1505648"/>
            <a:ext cx="6128238" cy="402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e 8"/>
          <p:cNvGrpSpPr/>
          <p:nvPr/>
        </p:nvGrpSpPr>
        <p:grpSpPr>
          <a:xfrm>
            <a:off x="3779912" y="4438831"/>
            <a:ext cx="2376264" cy="432048"/>
            <a:chOff x="3779912" y="4438831"/>
            <a:chExt cx="2376264" cy="432048"/>
          </a:xfrm>
        </p:grpSpPr>
        <p:cxnSp>
          <p:nvCxnSpPr>
            <p:cNvPr id="6" name="Connecteur droit avec flèche 5"/>
            <p:cNvCxnSpPr/>
            <p:nvPr/>
          </p:nvCxnSpPr>
          <p:spPr>
            <a:xfrm>
              <a:off x="3779912" y="4726863"/>
              <a:ext cx="2376264" cy="14401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Sous-titre 2"/>
            <p:cNvSpPr>
              <a:spLocks/>
            </p:cNvSpPr>
            <p:nvPr/>
          </p:nvSpPr>
          <p:spPr bwMode="auto">
            <a:xfrm rot="229327">
              <a:off x="4139952" y="4438831"/>
              <a:ext cx="1458934" cy="324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buNone/>
              </a:pPr>
              <a:r>
                <a:rPr lang="fr-FR" altLang="fr-FR" sz="1600" dirty="0">
                  <a:solidFill>
                    <a:srgbClr val="FF0000"/>
                  </a:solidFill>
                  <a:latin typeface="Trebuchet MS" pitchFamily="34" charset="0"/>
                </a:rPr>
                <a:t>Pertes -9,3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3779912" y="3041497"/>
            <a:ext cx="2376264" cy="461230"/>
            <a:chOff x="3779912" y="3041497"/>
            <a:chExt cx="2376264" cy="461230"/>
          </a:xfrm>
        </p:grpSpPr>
        <p:cxnSp>
          <p:nvCxnSpPr>
            <p:cNvPr id="11" name="Connecteur droit avec flèche 10"/>
            <p:cNvCxnSpPr/>
            <p:nvPr/>
          </p:nvCxnSpPr>
          <p:spPr>
            <a:xfrm>
              <a:off x="3779912" y="3292231"/>
              <a:ext cx="2376264" cy="210496"/>
            </a:xfrm>
            <a:prstGeom prst="straightConnector1">
              <a:avLst/>
            </a:prstGeom>
            <a:ln>
              <a:solidFill>
                <a:srgbClr val="92D05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Sous-titre 2"/>
            <p:cNvSpPr>
              <a:spLocks/>
            </p:cNvSpPr>
            <p:nvPr/>
          </p:nvSpPr>
          <p:spPr bwMode="auto">
            <a:xfrm rot="349382">
              <a:off x="3842793" y="3041497"/>
              <a:ext cx="2200761" cy="324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buNone/>
              </a:pPr>
              <a:r>
                <a:rPr lang="fr-FR" altLang="fr-FR" sz="1600" dirty="0">
                  <a:solidFill>
                    <a:srgbClr val="00B050"/>
                  </a:solidFill>
                  <a:latin typeface="Trebuchet MS" pitchFamily="34" charset="0"/>
                </a:rPr>
                <a:t>Logements –1,6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3779912" y="2206583"/>
            <a:ext cx="2376264" cy="451158"/>
            <a:chOff x="3779912" y="2206583"/>
            <a:chExt cx="2376264" cy="451158"/>
          </a:xfrm>
        </p:grpSpPr>
        <p:cxnSp>
          <p:nvCxnSpPr>
            <p:cNvPr id="13" name="Connecteur droit avec flèche 12"/>
            <p:cNvCxnSpPr/>
            <p:nvPr/>
          </p:nvCxnSpPr>
          <p:spPr>
            <a:xfrm>
              <a:off x="3779912" y="2206583"/>
              <a:ext cx="2376264" cy="360040"/>
            </a:xfrm>
            <a:prstGeom prst="straightConnector1">
              <a:avLst/>
            </a:prstGeom>
            <a:ln>
              <a:solidFill>
                <a:srgbClr val="00B0F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Sous-titre 2"/>
            <p:cNvSpPr>
              <a:spLocks/>
            </p:cNvSpPr>
            <p:nvPr/>
          </p:nvSpPr>
          <p:spPr bwMode="auto">
            <a:xfrm rot="566602">
              <a:off x="3848692" y="2333705"/>
              <a:ext cx="2172315" cy="324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buNone/>
              </a:pPr>
              <a:r>
                <a:rPr lang="fr-FR" altLang="fr-FR" sz="1600" dirty="0">
                  <a:solidFill>
                    <a:srgbClr val="0077D4"/>
                  </a:solidFill>
                  <a:latin typeface="Trebuchet MS" pitchFamily="34" charset="0"/>
                </a:rPr>
                <a:t>Usages collectifs -1,5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779912" y="1761168"/>
            <a:ext cx="2389474" cy="517423"/>
            <a:chOff x="3779912" y="1761168"/>
            <a:chExt cx="2389474" cy="517423"/>
          </a:xfrm>
        </p:grpSpPr>
        <p:cxnSp>
          <p:nvCxnSpPr>
            <p:cNvPr id="15" name="Connecteur droit avec flèche 14"/>
            <p:cNvCxnSpPr/>
            <p:nvPr/>
          </p:nvCxnSpPr>
          <p:spPr>
            <a:xfrm>
              <a:off x="3779912" y="1918551"/>
              <a:ext cx="2376264" cy="360040"/>
            </a:xfrm>
            <a:prstGeom prst="straightConnector1">
              <a:avLst/>
            </a:prstGeom>
            <a:ln>
              <a:solidFill>
                <a:srgbClr val="FFC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ous-titre 2"/>
            <p:cNvSpPr>
              <a:spLocks/>
            </p:cNvSpPr>
            <p:nvPr/>
          </p:nvSpPr>
          <p:spPr bwMode="auto">
            <a:xfrm rot="518526">
              <a:off x="3827681" y="1761168"/>
              <a:ext cx="2341705" cy="324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buNone/>
              </a:pPr>
              <a:r>
                <a:rPr lang="fr-FR" altLang="fr-FR" sz="1600" dirty="0" err="1">
                  <a:solidFill>
                    <a:srgbClr val="FF963B"/>
                  </a:solidFill>
                  <a:latin typeface="Trebuchet MS" pitchFamily="34" charset="0"/>
                </a:rPr>
                <a:t>Act</a:t>
              </a:r>
              <a:r>
                <a:rPr lang="fr-FR" altLang="fr-FR" sz="1600" dirty="0">
                  <a:solidFill>
                    <a:srgbClr val="FF963B"/>
                  </a:solidFill>
                  <a:latin typeface="Trebuchet MS" pitchFamily="34" charset="0"/>
                </a:rPr>
                <a:t>. économiques +2,1</a:t>
              </a: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2106000" y="5624557"/>
            <a:ext cx="5544000" cy="871337"/>
            <a:chOff x="2106000" y="5624557"/>
            <a:chExt cx="5544000" cy="871337"/>
          </a:xfrm>
        </p:grpSpPr>
        <p:pic>
          <p:nvPicPr>
            <p:cNvPr id="1031" name="Picture 7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90" t="74106" r="1475" b="8060"/>
            <a:stretch/>
          </p:blipFill>
          <p:spPr bwMode="auto">
            <a:xfrm>
              <a:off x="2106000" y="5624557"/>
              <a:ext cx="5544000" cy="871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5" name="Connecteur droit avec flèche 24"/>
            <p:cNvCxnSpPr/>
            <p:nvPr/>
          </p:nvCxnSpPr>
          <p:spPr>
            <a:xfrm flipV="1">
              <a:off x="3792823" y="5949280"/>
              <a:ext cx="2363353" cy="186574"/>
            </a:xfrm>
            <a:prstGeom prst="straightConnector1">
              <a:avLst/>
            </a:prstGeom>
            <a:ln>
              <a:solidFill>
                <a:srgbClr val="0070C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Sous-titre 2"/>
            <p:cNvSpPr>
              <a:spLocks/>
            </p:cNvSpPr>
            <p:nvPr/>
          </p:nvSpPr>
          <p:spPr bwMode="auto">
            <a:xfrm rot="21350295">
              <a:off x="3888342" y="5708538"/>
              <a:ext cx="2172315" cy="324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ts val="1200"/>
                </a:spcBef>
                <a:buNone/>
              </a:pPr>
              <a:r>
                <a:rPr lang="fr-FR" altLang="fr-FR" sz="1600" dirty="0">
                  <a:solidFill>
                    <a:srgbClr val="0070C0"/>
                  </a:solidFill>
                  <a:latin typeface="Trebuchet MS" pitchFamily="34" charset="0"/>
                </a:rPr>
                <a:t>+105 162 habitants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43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Résultat de recherche d'images pour &quot;réseau eau potable picto&quot;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018228"/>
            <a:ext cx="821544" cy="82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Substituer, c'est quoi ?</a:t>
            </a:r>
            <a:endParaRPr lang="fr-FR" altLang="fr-FR" sz="2400" b="1" i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9412" y="2071411"/>
            <a:ext cx="956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Captage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766084" y="2781720"/>
            <a:ext cx="1122448" cy="1294557"/>
            <a:chOff x="419184" y="2781720"/>
            <a:chExt cx="1122448" cy="1294557"/>
          </a:xfrm>
        </p:grpSpPr>
        <p:pic>
          <p:nvPicPr>
            <p:cNvPr id="1026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399" y="2781720"/>
            <a:ext cx="1302452" cy="1193915"/>
          </a:xfrm>
          <a:prstGeom prst="rect">
            <a:avLst/>
          </a:prstGeom>
        </p:spPr>
      </p:pic>
      <p:sp>
        <p:nvSpPr>
          <p:cNvPr id="15" name="Cylindre 14"/>
          <p:cNvSpPr/>
          <p:nvPr/>
        </p:nvSpPr>
        <p:spPr>
          <a:xfrm>
            <a:off x="3250159" y="2944372"/>
            <a:ext cx="606779" cy="969202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5055190" y="2071411"/>
            <a:ext cx="1430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Réseau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03296" y="2071411"/>
            <a:ext cx="1500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prélevé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76445" y="2066155"/>
            <a:ext cx="1005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Abonné</a:t>
            </a:r>
          </a:p>
        </p:txBody>
      </p:sp>
      <p:sp>
        <p:nvSpPr>
          <p:cNvPr id="39" name="Flèche droite 38"/>
          <p:cNvSpPr/>
          <p:nvPr/>
        </p:nvSpPr>
        <p:spPr>
          <a:xfrm>
            <a:off x="4068000" y="3040522"/>
            <a:ext cx="1008000" cy="72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>
            <a:off x="6537310" y="3080437"/>
            <a:ext cx="1008000" cy="72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>
            <a:off x="2123728" y="3068973"/>
            <a:ext cx="1008000" cy="72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250541" y="1556792"/>
            <a:ext cx="8642918" cy="34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1107"/>
              </a:spcBef>
              <a:buClr>
                <a:srgbClr val="000000"/>
              </a:buClr>
              <a:buSzPct val="100000"/>
            </a:pPr>
            <a:r>
              <a:rPr lang="fr-FR" altLang="fr-FR" sz="1661" dirty="0">
                <a:solidFill>
                  <a:srgbClr val="333399"/>
                </a:solidFill>
              </a:rPr>
              <a:t>Situation initiale 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38659" y="3823460"/>
            <a:ext cx="10053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</a:rPr>
              <a:t>€/m</a:t>
            </a:r>
            <a:r>
              <a:rPr lang="fr-FR" sz="2400" b="1" baseline="30000" dirty="0">
                <a:solidFill>
                  <a:srgbClr val="0077D4"/>
                </a:solidFill>
              </a:rPr>
              <a:t>3</a:t>
            </a:r>
          </a:p>
        </p:txBody>
      </p:sp>
      <p:sp>
        <p:nvSpPr>
          <p:cNvPr id="22" name="Sous-titre 2"/>
          <p:cNvSpPr>
            <a:spLocks/>
          </p:cNvSpPr>
          <p:nvPr/>
        </p:nvSpPr>
        <p:spPr bwMode="auto">
          <a:xfrm>
            <a:off x="519268" y="3985939"/>
            <a:ext cx="1576930" cy="77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1400" dirty="0">
                <a:solidFill>
                  <a:srgbClr val="FF0000"/>
                </a:solidFill>
                <a:latin typeface="+mn-lt"/>
              </a:rPr>
              <a:t>UG </a:t>
            </a:r>
            <a:r>
              <a:rPr lang="fr-FR" altLang="fr-FR" sz="1400" b="1" u="sng" dirty="0">
                <a:solidFill>
                  <a:srgbClr val="FF0000"/>
                </a:solidFill>
                <a:latin typeface="+mn-lt"/>
              </a:rPr>
              <a:t>déficitaire</a:t>
            </a:r>
          </a:p>
          <a:p>
            <a:pPr algn="ctr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fr-FR" altLang="fr-FR" sz="1400" dirty="0">
                <a:solidFill>
                  <a:srgbClr val="FF0000"/>
                </a:solidFill>
                <a:latin typeface="+mn-lt"/>
              </a:rPr>
              <a:t>ou </a:t>
            </a:r>
            <a:r>
              <a:rPr lang="fr-FR" altLang="fr-FR" sz="1400" b="1" u="sng" dirty="0">
                <a:solidFill>
                  <a:srgbClr val="FF0000"/>
                </a:solidFill>
                <a:latin typeface="+mn-lt"/>
              </a:rPr>
              <a:t>zone à risque</a:t>
            </a:r>
          </a:p>
        </p:txBody>
      </p:sp>
    </p:spTree>
    <p:extLst>
      <p:ext uri="{BB962C8B-B14F-4D97-AF65-F5344CB8AC3E}">
        <p14:creationId xmlns:p14="http://schemas.microsoft.com/office/powerpoint/2010/main" val="219501264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Résultat de recherche d'images pour &quot;réseau eau potable picto&quot;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018228"/>
            <a:ext cx="821544" cy="82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44851" y="5530790"/>
            <a:ext cx="16167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Nouveau captage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766084" y="2781720"/>
            <a:ext cx="1122448" cy="1294557"/>
            <a:chOff x="419184" y="2781720"/>
            <a:chExt cx="1122448" cy="1294557"/>
          </a:xfrm>
        </p:grpSpPr>
        <p:pic>
          <p:nvPicPr>
            <p:cNvPr id="1026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399" y="2781720"/>
            <a:ext cx="1302452" cy="1193915"/>
          </a:xfrm>
          <a:prstGeom prst="rect">
            <a:avLst/>
          </a:prstGeom>
        </p:spPr>
      </p:pic>
      <p:sp>
        <p:nvSpPr>
          <p:cNvPr id="15" name="Cylindre 14"/>
          <p:cNvSpPr/>
          <p:nvPr/>
        </p:nvSpPr>
        <p:spPr>
          <a:xfrm>
            <a:off x="3250159" y="2944372"/>
            <a:ext cx="606779" cy="969202"/>
          </a:xfrm>
          <a:prstGeom prst="can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Flèche droite 38"/>
          <p:cNvSpPr/>
          <p:nvPr/>
        </p:nvSpPr>
        <p:spPr>
          <a:xfrm>
            <a:off x="4068000" y="3040522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>
            <a:off x="6537310" y="3080437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>
            <a:off x="2123728" y="3220522"/>
            <a:ext cx="1008000" cy="36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1136943" y="4236233"/>
            <a:ext cx="1122448" cy="1294557"/>
            <a:chOff x="419184" y="2781720"/>
            <a:chExt cx="1122448" cy="1294557"/>
          </a:xfrm>
        </p:grpSpPr>
        <p:pic>
          <p:nvPicPr>
            <p:cNvPr id="25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sp>
        <p:nvSpPr>
          <p:cNvPr id="28" name="Flèche droite 27"/>
          <p:cNvSpPr/>
          <p:nvPr/>
        </p:nvSpPr>
        <p:spPr>
          <a:xfrm rot="19286264">
            <a:off x="2261691" y="4114695"/>
            <a:ext cx="1008000" cy="3600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829412" y="2071411"/>
            <a:ext cx="956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Captage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55190" y="2071411"/>
            <a:ext cx="1430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Réseau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03296" y="2071411"/>
            <a:ext cx="1500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prélevé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76445" y="2066155"/>
            <a:ext cx="1005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Abonné</a:t>
            </a:r>
          </a:p>
        </p:txBody>
      </p:sp>
      <p:sp>
        <p:nvSpPr>
          <p:cNvPr id="33" name="Rectangle 32"/>
          <p:cNvSpPr/>
          <p:nvPr/>
        </p:nvSpPr>
        <p:spPr>
          <a:xfrm rot="19231935">
            <a:off x="2281767" y="4392876"/>
            <a:ext cx="1500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substitué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50541" y="1556792"/>
            <a:ext cx="8642918" cy="34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1107"/>
              </a:spcBef>
              <a:buClr>
                <a:srgbClr val="000000"/>
              </a:buClr>
              <a:buSzPct val="100000"/>
            </a:pPr>
            <a:r>
              <a:rPr lang="fr-FR" altLang="fr-FR" sz="1661" dirty="0">
                <a:solidFill>
                  <a:srgbClr val="333399"/>
                </a:solidFill>
              </a:rPr>
              <a:t>Situation après :</a:t>
            </a:r>
          </a:p>
        </p:txBody>
      </p:sp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Substituer, c'est quoi ?</a:t>
            </a:r>
            <a:endParaRPr lang="fr-FR" altLang="fr-FR" sz="2400" b="1" i="1" dirty="0">
              <a:solidFill>
                <a:srgbClr val="0077D4"/>
              </a:solidFill>
              <a:latin typeface="+mn-lt"/>
            </a:endParaRPr>
          </a:p>
        </p:txBody>
      </p:sp>
      <p:sp>
        <p:nvSpPr>
          <p:cNvPr id="37" name="Sous-titre 2"/>
          <p:cNvSpPr>
            <a:spLocks/>
          </p:cNvSpPr>
          <p:nvPr/>
        </p:nvSpPr>
        <p:spPr bwMode="auto">
          <a:xfrm>
            <a:off x="548792" y="5693289"/>
            <a:ext cx="2196815" cy="778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0"/>
              </a:spcBef>
              <a:buFontTx/>
              <a:buNone/>
            </a:pPr>
            <a:r>
              <a:rPr lang="fr-FR" altLang="fr-FR" sz="1800" dirty="0">
                <a:solidFill>
                  <a:srgbClr val="00B050"/>
                </a:solidFill>
                <a:latin typeface="+mn-lt"/>
              </a:rPr>
              <a:t>Non déficitaire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fr-FR" altLang="fr-FR" sz="1800" dirty="0">
                <a:solidFill>
                  <a:srgbClr val="00B050"/>
                </a:solidFill>
                <a:latin typeface="+mn-lt"/>
              </a:rPr>
              <a:t>ou hors SAGE</a:t>
            </a:r>
          </a:p>
        </p:txBody>
      </p:sp>
    </p:spTree>
    <p:extLst>
      <p:ext uri="{BB962C8B-B14F-4D97-AF65-F5344CB8AC3E}">
        <p14:creationId xmlns:p14="http://schemas.microsoft.com/office/powerpoint/2010/main" val="191256420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Résultat de recherche d'images pour &quot;réseau eau potable picto&quot;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018228"/>
            <a:ext cx="821544" cy="82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44851" y="5530790"/>
            <a:ext cx="16167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Nouveau captage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766084" y="2781720"/>
            <a:ext cx="1122448" cy="1294557"/>
            <a:chOff x="419184" y="2781720"/>
            <a:chExt cx="1122448" cy="1294557"/>
          </a:xfrm>
        </p:grpSpPr>
        <p:pic>
          <p:nvPicPr>
            <p:cNvPr id="1026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3399" y="2781720"/>
            <a:ext cx="1302452" cy="1193915"/>
          </a:xfrm>
          <a:prstGeom prst="rect">
            <a:avLst/>
          </a:prstGeom>
        </p:spPr>
      </p:pic>
      <p:sp>
        <p:nvSpPr>
          <p:cNvPr id="15" name="Cylindre 14"/>
          <p:cNvSpPr/>
          <p:nvPr/>
        </p:nvSpPr>
        <p:spPr>
          <a:xfrm>
            <a:off x="3250159" y="2944372"/>
            <a:ext cx="606779" cy="969202"/>
          </a:xfrm>
          <a:prstGeom prst="can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Flèche droite 38"/>
          <p:cNvSpPr/>
          <p:nvPr/>
        </p:nvSpPr>
        <p:spPr>
          <a:xfrm>
            <a:off x="4068000" y="3040522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 droite 19"/>
          <p:cNvSpPr/>
          <p:nvPr/>
        </p:nvSpPr>
        <p:spPr>
          <a:xfrm>
            <a:off x="6537310" y="3080437"/>
            <a:ext cx="1008000" cy="720000"/>
          </a:xfrm>
          <a:prstGeom prst="rightArrow">
            <a:avLst/>
          </a:prstGeom>
          <a:gradFill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Flèche droite 20"/>
          <p:cNvSpPr/>
          <p:nvPr/>
        </p:nvSpPr>
        <p:spPr>
          <a:xfrm>
            <a:off x="2123728" y="3220522"/>
            <a:ext cx="1008000" cy="360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2" name="Groupe 21"/>
          <p:cNvGrpSpPr/>
          <p:nvPr/>
        </p:nvGrpSpPr>
        <p:grpSpPr>
          <a:xfrm>
            <a:off x="1136943" y="4236233"/>
            <a:ext cx="1122448" cy="1294557"/>
            <a:chOff x="419184" y="2781720"/>
            <a:chExt cx="1122448" cy="1294557"/>
          </a:xfrm>
        </p:grpSpPr>
        <p:pic>
          <p:nvPicPr>
            <p:cNvPr id="25" name="Picture 2" descr="captage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84" y="2781720"/>
              <a:ext cx="1122448" cy="12945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6452" y="2990662"/>
              <a:ext cx="309032" cy="654508"/>
            </a:xfrm>
            <a:prstGeom prst="rect">
              <a:avLst/>
            </a:prstGeom>
          </p:spPr>
        </p:pic>
      </p:grpSp>
      <p:sp>
        <p:nvSpPr>
          <p:cNvPr id="28" name="Flèche droite 27"/>
          <p:cNvSpPr/>
          <p:nvPr/>
        </p:nvSpPr>
        <p:spPr>
          <a:xfrm rot="19286264">
            <a:off x="2261691" y="4114695"/>
            <a:ext cx="1008000" cy="3600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829412" y="2071411"/>
            <a:ext cx="9566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Captage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55190" y="2071411"/>
            <a:ext cx="1430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Réseau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03296" y="2071411"/>
            <a:ext cx="15005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prélevé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76445" y="2066155"/>
            <a:ext cx="1005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Abonné</a:t>
            </a:r>
          </a:p>
        </p:txBody>
      </p:sp>
      <p:sp>
        <p:nvSpPr>
          <p:cNvPr id="33" name="Rectangle 32"/>
          <p:cNvSpPr/>
          <p:nvPr/>
        </p:nvSpPr>
        <p:spPr>
          <a:xfrm rot="19231935">
            <a:off x="2281767" y="4392876"/>
            <a:ext cx="15005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Volume substitué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50541" y="1556792"/>
            <a:ext cx="8642918" cy="347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1107"/>
              </a:spcBef>
              <a:buClr>
                <a:srgbClr val="000000"/>
              </a:buClr>
              <a:buSzPct val="100000"/>
            </a:pPr>
            <a:r>
              <a:rPr lang="fr-FR" altLang="fr-FR" sz="1661" dirty="0">
                <a:solidFill>
                  <a:srgbClr val="333399"/>
                </a:solidFill>
              </a:rPr>
              <a:t>Situation après :</a:t>
            </a:r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4572000" y="5114073"/>
            <a:ext cx="4321459" cy="114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rgbClr val="000000"/>
              </a:buClr>
              <a:buSzPct val="100000"/>
            </a:pPr>
            <a:r>
              <a:rPr lang="fr-FR" altLang="fr-FR" sz="1661" dirty="0">
                <a:solidFill>
                  <a:srgbClr val="333399"/>
                </a:solidFill>
              </a:rPr>
              <a:t>Exemples :</a:t>
            </a:r>
          </a:p>
          <a:p>
            <a:pPr marL="285750" indent="-285750" algn="just">
              <a:spcBef>
                <a:spcPts val="1107"/>
              </a:spcBef>
              <a:buClr>
                <a:srgbClr val="FF963B"/>
              </a:buClr>
              <a:buSzPct val="200000"/>
              <a:buFont typeface="Arial" panose="020B0604020202020204" pitchFamily="34" charset="0"/>
              <a:buChar char="•"/>
            </a:pPr>
            <a:r>
              <a:rPr lang="fr-FR" altLang="fr-FR" sz="1661" dirty="0">
                <a:solidFill>
                  <a:srgbClr val="333399"/>
                </a:solidFill>
              </a:rPr>
              <a:t>SIAEP du Nord Libournais</a:t>
            </a:r>
          </a:p>
          <a:p>
            <a:pPr marL="285750" indent="-285750" algn="just">
              <a:spcBef>
                <a:spcPts val="1107"/>
              </a:spcBef>
              <a:buClr>
                <a:srgbClr val="FF963B"/>
              </a:buClr>
              <a:buSzPct val="200000"/>
              <a:buFont typeface="Arial" panose="020B0604020202020204" pitchFamily="34" charset="0"/>
              <a:buChar char="•"/>
            </a:pPr>
            <a:r>
              <a:rPr lang="fr-FR" altLang="fr-FR" sz="1661" dirty="0">
                <a:solidFill>
                  <a:srgbClr val="333399"/>
                </a:solidFill>
              </a:rPr>
              <a:t>SIAEP du Cubzadais-Fronsadais</a:t>
            </a:r>
          </a:p>
        </p:txBody>
      </p:sp>
      <p:pic>
        <p:nvPicPr>
          <p:cNvPr id="36" name="Picture 7" descr="C:\Users\bruno.degrissac\AppData\Local\Microsoft\Windows\Temporary Internet Files\Content.IE5\XENXAIA9\100px-Panneau_travaux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27" y="4294695"/>
            <a:ext cx="9525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7" descr="C:\Users\bruno.degrissac\AppData\Local\Microsoft\Windows\Temporary Internet Files\Content.IE5\XENXAIA9\100px-Panneau_travaux.svg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681" y="3494474"/>
            <a:ext cx="9525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8146344" y="3842485"/>
            <a:ext cx="1005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€</a:t>
            </a:r>
            <a:r>
              <a:rPr lang="fr-FR" sz="2400" b="1" dirty="0">
                <a:solidFill>
                  <a:srgbClr val="0077D4"/>
                </a:solidFill>
              </a:rPr>
              <a:t>/m</a:t>
            </a:r>
            <a:r>
              <a:rPr lang="fr-FR" sz="2400" b="1" baseline="30000" dirty="0">
                <a:solidFill>
                  <a:srgbClr val="0077D4"/>
                </a:solidFill>
              </a:rPr>
              <a:t>3</a:t>
            </a:r>
          </a:p>
        </p:txBody>
      </p:sp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3271" y="252271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  <a:latin typeface="+mn-lt"/>
              </a:rPr>
              <a:t>Substituer, c'est quoi ?</a:t>
            </a:r>
            <a:endParaRPr lang="fr-FR" altLang="fr-FR" sz="2400" b="1" i="1" dirty="0">
              <a:solidFill>
                <a:srgbClr val="0077D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491241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latin typeface="+mn-lt"/>
              </a:rPr>
              <a:t>Petits ou grands projets :</a:t>
            </a:r>
            <a:br>
              <a:rPr lang="fr-FR" sz="2800" b="1" dirty="0">
                <a:latin typeface="+mn-lt"/>
              </a:rPr>
            </a:br>
            <a:r>
              <a:rPr lang="fr-FR" sz="2800" b="1" dirty="0">
                <a:latin typeface="+mn-lt"/>
              </a:rPr>
              <a:t>optimisation économique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15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7" name="Picture 15" descr="Imag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87" y="3145865"/>
            <a:ext cx="2880320" cy="32305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</p:pic>
      <p:sp>
        <p:nvSpPr>
          <p:cNvPr id="15" name="Sous-titre 2"/>
          <p:cNvSpPr>
            <a:spLocks/>
          </p:cNvSpPr>
          <p:nvPr/>
        </p:nvSpPr>
        <p:spPr bwMode="auto">
          <a:xfrm>
            <a:off x="298113" y="1352059"/>
            <a:ext cx="8594367" cy="207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120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Petits ou grands projets, quelles possibilités :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600"/>
              </a:spcBef>
              <a:buClr>
                <a:srgbClr val="FE5000"/>
              </a:buClr>
              <a:buSzPct val="150000"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comme pour les économies d'eau, demander un effort à tous les services d'eau potable,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600"/>
              </a:spcBef>
              <a:buClr>
                <a:srgbClr val="FE5000"/>
              </a:buClr>
              <a:buSzPct val="150000"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concentrer les moyens sur quelques solutions économiquement performantes.</a:t>
            </a:r>
          </a:p>
          <a:p>
            <a:pPr marL="285750" indent="-285750" eaLnBrk="1" hangingPunct="1">
              <a:lnSpc>
                <a:spcPct val="130000"/>
              </a:lnSpc>
              <a:spcBef>
                <a:spcPts val="600"/>
              </a:spcBef>
              <a:buClr>
                <a:srgbClr val="FE5000"/>
              </a:buClr>
              <a:buSzPct val="150000"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  <a:p>
            <a:pPr marL="285750" indent="-285750" eaLnBrk="1" hangingPunct="1">
              <a:lnSpc>
                <a:spcPct val="130000"/>
              </a:lnSpc>
              <a:spcBef>
                <a:spcPts val="600"/>
              </a:spcBef>
              <a:buClr>
                <a:srgbClr val="FE5000"/>
              </a:buClr>
              <a:buSzPct val="150000"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  <a:p>
            <a:pPr algn="ctr" eaLnBrk="1" hangingPunct="1">
              <a:lnSpc>
                <a:spcPct val="130000"/>
              </a:lnSpc>
              <a:spcBef>
                <a:spcPts val="600"/>
              </a:spcBef>
              <a:buClr>
                <a:srgbClr val="FE5000"/>
              </a:buClr>
              <a:buSzPct val="150000"/>
              <a:buNone/>
            </a:pPr>
            <a:endParaRPr lang="fr-FR" altLang="fr-FR" sz="1800" dirty="0">
              <a:solidFill>
                <a:srgbClr val="0077D4"/>
              </a:solidFill>
              <a:latin typeface="+mn-lt"/>
            </a:endParaRPr>
          </a:p>
          <a:p>
            <a:pPr algn="ctr" eaLnBrk="1" hangingPunct="1">
              <a:lnSpc>
                <a:spcPct val="130000"/>
              </a:lnSpc>
              <a:spcBef>
                <a:spcPts val="600"/>
              </a:spcBef>
              <a:buClr>
                <a:srgbClr val="FE5000"/>
              </a:buClr>
              <a:buSzPct val="150000"/>
              <a:buNone/>
            </a:pPr>
            <a:r>
              <a:rPr lang="fr-FR" altLang="fr-FR" sz="3600" dirty="0">
                <a:solidFill>
                  <a:srgbClr val="0077D4"/>
                </a:solidFill>
                <a:latin typeface="+mn-lt"/>
              </a:rPr>
              <a:t>ou</a:t>
            </a:r>
          </a:p>
        </p:txBody>
      </p:sp>
      <p:sp>
        <p:nvSpPr>
          <p:cNvPr id="3" name="Ellipse 2"/>
          <p:cNvSpPr/>
          <p:nvPr/>
        </p:nvSpPr>
        <p:spPr>
          <a:xfrm>
            <a:off x="2295531" y="443711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7" name="Picture 15" descr="Imag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45865"/>
            <a:ext cx="2880320" cy="3230565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</p:pic>
      <p:sp>
        <p:nvSpPr>
          <p:cNvPr id="18" name="Ellipse 17"/>
          <p:cNvSpPr/>
          <p:nvPr/>
        </p:nvSpPr>
        <p:spPr>
          <a:xfrm>
            <a:off x="1979712" y="4841540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llipse 18"/>
          <p:cNvSpPr/>
          <p:nvPr/>
        </p:nvSpPr>
        <p:spPr>
          <a:xfrm>
            <a:off x="2223523" y="513795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Ellipse 19"/>
          <p:cNvSpPr/>
          <p:nvPr/>
        </p:nvSpPr>
        <p:spPr>
          <a:xfrm>
            <a:off x="2887171" y="449595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/>
          <p:cNvSpPr/>
          <p:nvPr/>
        </p:nvSpPr>
        <p:spPr>
          <a:xfrm>
            <a:off x="3035216" y="4841540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/>
          <p:cNvSpPr/>
          <p:nvPr/>
        </p:nvSpPr>
        <p:spPr>
          <a:xfrm>
            <a:off x="2796878" y="5667164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llipse 22"/>
          <p:cNvSpPr/>
          <p:nvPr/>
        </p:nvSpPr>
        <p:spPr>
          <a:xfrm>
            <a:off x="2623529" y="497239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/>
          <p:cNvSpPr/>
          <p:nvPr/>
        </p:nvSpPr>
        <p:spPr>
          <a:xfrm>
            <a:off x="3030319" y="513795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Ellipse 24"/>
          <p:cNvSpPr/>
          <p:nvPr/>
        </p:nvSpPr>
        <p:spPr>
          <a:xfrm>
            <a:off x="2690315" y="5299288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Ellipse 25"/>
          <p:cNvSpPr/>
          <p:nvPr/>
        </p:nvSpPr>
        <p:spPr>
          <a:xfrm>
            <a:off x="2151515" y="463997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llipse 26"/>
          <p:cNvSpPr/>
          <p:nvPr/>
        </p:nvSpPr>
        <p:spPr>
          <a:xfrm>
            <a:off x="2591947" y="4707525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Ellipse 27"/>
          <p:cNvSpPr/>
          <p:nvPr/>
        </p:nvSpPr>
        <p:spPr>
          <a:xfrm>
            <a:off x="1979712" y="4459006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Ellipse 28"/>
          <p:cNvSpPr/>
          <p:nvPr/>
        </p:nvSpPr>
        <p:spPr>
          <a:xfrm>
            <a:off x="2153266" y="4292995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Ellipse 29"/>
          <p:cNvSpPr/>
          <p:nvPr/>
        </p:nvSpPr>
        <p:spPr>
          <a:xfrm>
            <a:off x="2353608" y="4847634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Ellipse 30"/>
          <p:cNvSpPr/>
          <p:nvPr/>
        </p:nvSpPr>
        <p:spPr>
          <a:xfrm>
            <a:off x="3345563" y="4996402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Ellipse 31"/>
          <p:cNvSpPr/>
          <p:nvPr/>
        </p:nvSpPr>
        <p:spPr>
          <a:xfrm>
            <a:off x="2907749" y="5383710"/>
            <a:ext cx="144016" cy="14401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Ellipse 32"/>
          <p:cNvSpPr/>
          <p:nvPr/>
        </p:nvSpPr>
        <p:spPr>
          <a:xfrm>
            <a:off x="6321694" y="4705908"/>
            <a:ext cx="504056" cy="50405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Ellipse 33"/>
          <p:cNvSpPr/>
          <p:nvPr/>
        </p:nvSpPr>
        <p:spPr>
          <a:xfrm>
            <a:off x="6948264" y="4568383"/>
            <a:ext cx="504056" cy="504056"/>
          </a:xfrm>
          <a:prstGeom prst="ellipse">
            <a:avLst/>
          </a:prstGeom>
          <a:solidFill>
            <a:srgbClr val="E1E80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3724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latin typeface="+mn-lt"/>
              </a:rPr>
              <a:t>Petits ou grands projets :</a:t>
            </a:r>
            <a:br>
              <a:rPr lang="fr-FR" sz="2800" b="1" dirty="0">
                <a:latin typeface="+mn-lt"/>
              </a:rPr>
            </a:br>
            <a:r>
              <a:rPr lang="fr-FR" sz="2800" b="1" dirty="0">
                <a:latin typeface="+mn-lt"/>
              </a:rPr>
              <a:t>optimisation économique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16</a:t>
            </a:fld>
            <a:endParaRPr lang="fr-FR" dirty="0">
              <a:solidFill>
                <a:srgbClr val="0077D4"/>
              </a:solidFill>
            </a:endParaRPr>
          </a:p>
        </p:txBody>
      </p:sp>
      <p:sp>
        <p:nvSpPr>
          <p:cNvPr id="7" name="Sous-titre 2"/>
          <p:cNvSpPr>
            <a:spLocks/>
          </p:cNvSpPr>
          <p:nvPr/>
        </p:nvSpPr>
        <p:spPr bwMode="auto">
          <a:xfrm>
            <a:off x="4709200" y="1392375"/>
            <a:ext cx="425608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La multiplication de projets locaux de substitutions constituerait une aberration économique avec un très fort impact sur le coût d'accès à l'eau.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8" y="1362213"/>
            <a:ext cx="4500562" cy="232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ous-titre 2"/>
          <p:cNvSpPr>
            <a:spLocks/>
          </p:cNvSpPr>
          <p:nvPr/>
        </p:nvSpPr>
        <p:spPr bwMode="auto">
          <a:xfrm>
            <a:off x="461050" y="3756163"/>
            <a:ext cx="5383213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Pour la dizaine de projets envisageables, il apparaît que combiner :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la concentration des substitutions sur l'agglomération bordelaise ;</a:t>
            </a:r>
          </a:p>
          <a:p>
            <a:pPr marL="285750" indent="-285750" eaLnBrk="1" hangingPunct="1">
              <a:spcBef>
                <a:spcPct val="0"/>
              </a:spcBef>
              <a:defRPr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l'utilisation des capacités de transfert du réseau de Bordeaux Métropole 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fr-FR" altLang="fr-FR" sz="1800" dirty="0">
                <a:solidFill>
                  <a:srgbClr val="0077D4"/>
                </a:solidFill>
                <a:latin typeface="+mn-lt"/>
              </a:rPr>
              <a:t>constitue la meilleure solution du point de vue économique.</a:t>
            </a:r>
          </a:p>
        </p:txBody>
      </p: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5860138" y="2559188"/>
            <a:ext cx="3105150" cy="3760787"/>
            <a:chOff x="2964" y="1026"/>
            <a:chExt cx="2622" cy="3175"/>
          </a:xfrm>
        </p:grpSpPr>
        <p:pic>
          <p:nvPicPr>
            <p:cNvPr id="11" name="Picture 2" descr="SUbstituions généralisées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" y="1026"/>
              <a:ext cx="2622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 descr="SUbstituions concentrées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" y="1026"/>
              <a:ext cx="2622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" descr="Substituions réfléchies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" y="1026"/>
              <a:ext cx="2622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7763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B39AD3D6-96F6-49CD-AF11-1C2072DC2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5788" y="1484784"/>
            <a:ext cx="4346575" cy="4562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800" u="sng" dirty="0">
                <a:solidFill>
                  <a:srgbClr val="0077D4"/>
                </a:solidFill>
                <a:latin typeface="Gill Sans MT" panose="020B0502020104020203" pitchFamily="34" charset="0"/>
              </a:rPr>
              <a:t>Critères pris en considération pour sélectionner les projets :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nature de la ressource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vulnérabilité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qualité de l'eau (traitement)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productivité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localisation, distance au besoin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impacts de l'exploitation sur le milieu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évolutivité de la capacité de production</a:t>
            </a:r>
          </a:p>
          <a:p>
            <a:pPr lvl="1" eaLnBrk="1" hangingPunct="1">
              <a:lnSpc>
                <a:spcPct val="130000"/>
              </a:lnSpc>
              <a:spcBef>
                <a:spcPct val="0"/>
              </a:spcBef>
              <a:buFontTx/>
              <a:buChar char="•"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 autre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et élimination sur la base de critères jugés rédhibitoires</a:t>
            </a:r>
            <a:r>
              <a:rPr lang="fr-FR" altLang="fr-FR" sz="2000" dirty="0">
                <a:solidFill>
                  <a:srgbClr val="0077D4"/>
                </a:solidFill>
                <a:latin typeface="Gill Sans MT" panose="020B0502020104020203" pitchFamily="34" charset="0"/>
              </a:rPr>
              <a:t>.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73D636B0-7137-426A-84DB-B4B85E001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676" y="1484784"/>
            <a:ext cx="4292600" cy="4150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00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fr-FR" altLang="fr-FR" sz="1800" u="sng" dirty="0">
                <a:solidFill>
                  <a:srgbClr val="0077D4"/>
                </a:solidFill>
                <a:latin typeface="Gill Sans MT" panose="020B0502020104020203" pitchFamily="34" charset="0"/>
              </a:rPr>
              <a:t>Les 11 principales ressources étudiées :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L'Isle à </a:t>
            </a:r>
            <a:r>
              <a:rPr lang="fr-FR" altLang="fr-FR" sz="1800" dirty="0" err="1">
                <a:solidFill>
                  <a:srgbClr val="0077D4"/>
                </a:solidFill>
                <a:latin typeface="Gill Sans MT" panose="020B0502020104020203" pitchFamily="34" charset="0"/>
              </a:rPr>
              <a:t>Galgon</a:t>
            </a:r>
            <a:endParaRPr lang="fr-FR" altLang="fr-FR" sz="1800" dirty="0">
              <a:solidFill>
                <a:srgbClr val="0077D4"/>
              </a:solidFill>
              <a:latin typeface="Gill Sans MT" panose="020B0502020104020203" pitchFamily="34" charset="0"/>
            </a:endParaRP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Nappe alluviale de l'Isle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Le Ciron à Barsac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Oligocène libre de l'Entre deux Mers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Eau géothermale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Nappe alluviale Garonne en rive gauche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Nappe alluviale Garonne en rive droite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Oligocène de Sainte Hélène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Eocène et Oligocène Nord Médoc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Cénomanien du sud Gironde</a:t>
            </a:r>
          </a:p>
          <a:p>
            <a:pPr marL="285750" indent="-28575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fr-FR" altLang="fr-FR" sz="1800" dirty="0">
                <a:solidFill>
                  <a:srgbClr val="0077D4"/>
                </a:solidFill>
                <a:latin typeface="Gill Sans MT" panose="020B0502020104020203" pitchFamily="34" charset="0"/>
              </a:rPr>
              <a:t>Eau de Garonne, ré-infiltration et reprise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A225E33C-CE59-495B-B264-F0AEBD44C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031" y="259236"/>
            <a:ext cx="601186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600" b="1" dirty="0">
                <a:solidFill>
                  <a:srgbClr val="0077D4"/>
                </a:solidFill>
                <a:latin typeface="Trebuchet MS" panose="020B0603020202020204" pitchFamily="34" charset="0"/>
              </a:rPr>
              <a:t>Quelles ressources pour substituer 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0077D4"/>
                </a:solidFill>
                <a:latin typeface="Trebuchet MS" panose="020B0603020202020204" pitchFamily="34" charset="0"/>
              </a:rPr>
              <a:t>Les ressources étudiées et les critères de sélection</a:t>
            </a:r>
          </a:p>
        </p:txBody>
      </p:sp>
    </p:spTree>
    <p:extLst>
      <p:ext uri="{BB962C8B-B14F-4D97-AF65-F5344CB8AC3E}">
        <p14:creationId xmlns:p14="http://schemas.microsoft.com/office/powerpoint/2010/main" val="216690658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18</a:t>
            </a:fld>
            <a:endParaRPr lang="fr-FR" dirty="0">
              <a:solidFill>
                <a:srgbClr val="E1E805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A29AD08-2447-4C3A-8660-077C12D98064}"/>
              </a:ext>
            </a:extLst>
          </p:cNvPr>
          <p:cNvGrpSpPr/>
          <p:nvPr/>
        </p:nvGrpSpPr>
        <p:grpSpPr>
          <a:xfrm>
            <a:off x="143668" y="1412776"/>
            <a:ext cx="8856663" cy="4521200"/>
            <a:chOff x="143668" y="1412776"/>
            <a:chExt cx="8856663" cy="4521200"/>
          </a:xfrm>
        </p:grpSpPr>
        <p:pic>
          <p:nvPicPr>
            <p:cNvPr id="41" name="Picture 3">
              <a:extLst>
                <a:ext uri="{FF2B5EF4-FFF2-40B4-BE49-F238E27FC236}">
                  <a16:creationId xmlns:a16="http://schemas.microsoft.com/office/drawing/2014/main" id="{FA7660F2-5D64-4BEC-A833-0F1F260258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668" y="1412776"/>
              <a:ext cx="8856663" cy="452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3">
              <a:extLst>
                <a:ext uri="{FF2B5EF4-FFF2-40B4-BE49-F238E27FC236}">
                  <a16:creationId xmlns:a16="http://schemas.microsoft.com/office/drawing/2014/main" id="{2BE3D152-89EE-42D0-9C36-FBB8084A9E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22" t="49372" r="9349" b="39479"/>
            <a:stretch/>
          </p:blipFill>
          <p:spPr bwMode="auto">
            <a:xfrm>
              <a:off x="6516216" y="3646800"/>
              <a:ext cx="835080" cy="5040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4" name="Text Box 3">
            <a:extLst>
              <a:ext uri="{FF2B5EF4-FFF2-40B4-BE49-F238E27FC236}">
                <a16:creationId xmlns:a16="http://schemas.microsoft.com/office/drawing/2014/main" id="{E12FDF01-8D1B-41DB-8817-83328E62B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031" y="259236"/>
            <a:ext cx="601186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600" b="1" dirty="0">
                <a:solidFill>
                  <a:srgbClr val="0077D4"/>
                </a:solidFill>
                <a:latin typeface="Trebuchet MS" panose="020B0603020202020204" pitchFamily="34" charset="0"/>
              </a:rPr>
              <a:t>Quelles ressources pour substituer ?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0077D4"/>
                </a:solidFill>
                <a:latin typeface="Trebuchet MS" panose="020B0603020202020204" pitchFamily="34" charset="0"/>
              </a:rPr>
              <a:t>Tableau comparatif</a:t>
            </a:r>
          </a:p>
        </p:txBody>
      </p:sp>
    </p:spTree>
    <p:extLst>
      <p:ext uri="{BB962C8B-B14F-4D97-AF65-F5344CB8AC3E}">
        <p14:creationId xmlns:p14="http://schemas.microsoft.com/office/powerpoint/2010/main" val="225317327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69607D-4B4E-4F01-8A6B-05E1C8EF7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22664">
            <a:off x="7061444" y="4176018"/>
            <a:ext cx="1658181" cy="2325600"/>
          </a:xfrm>
          <a:prstGeom prst="rect">
            <a:avLst/>
          </a:prstGeom>
          <a:ln w="19050">
            <a:solidFill>
              <a:schemeClr val="bg1">
                <a:lumMod val="65000"/>
              </a:schemeClr>
            </a:solidFill>
          </a:ln>
        </p:spPr>
      </p:pic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38922"/>
            <a:ext cx="8640960" cy="26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Besoins en ressources de substitutions : 20 Mm</a:t>
            </a:r>
            <a:r>
              <a:rPr lang="fr-FR" altLang="fr-FR" sz="20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/an</a:t>
            </a:r>
          </a:p>
          <a:p>
            <a:pPr marL="457200" indent="-457200" algn="just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2003 : incertitudes quant à la faisabilité de projets de substitution proposées en 1996 et 1998</a:t>
            </a:r>
          </a:p>
          <a:p>
            <a:pPr marL="457200" indent="-457200" algn="just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2004 : Cénomanien du sud Gironde pressenti comme une ressource en eau souterraine mobilisable substitution</a:t>
            </a:r>
          </a:p>
          <a:p>
            <a:pPr marL="457200" indent="-457200" algn="just">
              <a:spcBef>
                <a:spcPts val="3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2006 - 2008 : investigations sous maîtrise d'ouvrage du SMEGREG, pour préciser le potentiel de ce réservoir et les modalités d'exploitation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r>
              <a:rPr lang="fr-FR" altLang="fr-FR" sz="1900" b="1" i="1" dirty="0">
                <a:solidFill>
                  <a:srgbClr val="0077D4"/>
                </a:solidFill>
              </a:rPr>
              <a:t>Chronologie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6176C3-CD39-4147-AFDC-A9ABD9659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1" y="4093776"/>
            <a:ext cx="1650097" cy="2325137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ECC4C6A2-3D70-41A9-8AC9-CBA4AC340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093776"/>
            <a:ext cx="439248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Montant études : 1 380 000 € Descriptif des études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synthèse bibliographique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géophysique (sismique)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4 forages d’essai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tests hydrauliques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modélisation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345566068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38922"/>
            <a:ext cx="864096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Conclusions 2008 :</a:t>
            </a:r>
          </a:p>
          <a:p>
            <a:pPr algn="just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Faisabilité d’un champ captant pour au moins 10 millions de m</a:t>
            </a:r>
            <a:r>
              <a:rPr lang="fr-FR" altLang="fr-FR" sz="20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/an sur une nappe d’eau souterraine de bonne qualité non déficitaire</a:t>
            </a:r>
          </a:p>
          <a:p>
            <a:pPr algn="just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Questionnement sur les impacts eaux superficielles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r>
              <a:rPr lang="fr-FR" altLang="fr-FR" sz="1900" b="1" i="1" dirty="0">
                <a:solidFill>
                  <a:srgbClr val="0077D4"/>
                </a:solidFill>
              </a:rPr>
              <a:t>Acquis 2008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B229E090-1A31-42C3-B75D-5785FBAFD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57" y="3038021"/>
            <a:ext cx="3947784" cy="2400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730DA66A-FC42-4D95-8790-AC0F02239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430" y="4027897"/>
            <a:ext cx="4208487" cy="266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6">
            <a:extLst>
              <a:ext uri="{FF2B5EF4-FFF2-40B4-BE49-F238E27FC236}">
                <a16:creationId xmlns:a16="http://schemas.microsoft.com/office/drawing/2014/main" id="{547F2C19-462C-4EF9-A3BF-9D91396DC742}"/>
              </a:ext>
            </a:extLst>
          </p:cNvPr>
          <p:cNvGrpSpPr>
            <a:grpSpLocks/>
          </p:cNvGrpSpPr>
          <p:nvPr/>
        </p:nvGrpSpPr>
        <p:grpSpPr bwMode="auto">
          <a:xfrm>
            <a:off x="4355976" y="2758024"/>
            <a:ext cx="4788024" cy="1544921"/>
            <a:chOff x="113" y="1933"/>
            <a:chExt cx="5497" cy="2136"/>
          </a:xfrm>
        </p:grpSpPr>
        <p:pic>
          <p:nvPicPr>
            <p:cNvPr id="13" name="Picture 117">
              <a:extLst>
                <a:ext uri="{FF2B5EF4-FFF2-40B4-BE49-F238E27FC236}">
                  <a16:creationId xmlns:a16="http://schemas.microsoft.com/office/drawing/2014/main" id="{C43549C0-8EA5-40D7-ADD1-B01E34CAAA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75"/>
            <a:stretch>
              <a:fillRect/>
            </a:stretch>
          </p:blipFill>
          <p:spPr bwMode="auto">
            <a:xfrm>
              <a:off x="113" y="1933"/>
              <a:ext cx="5497" cy="2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118">
              <a:extLst>
                <a:ext uri="{FF2B5EF4-FFF2-40B4-BE49-F238E27FC236}">
                  <a16:creationId xmlns:a16="http://schemas.microsoft.com/office/drawing/2014/main" id="{F0ED143A-1C8E-4D7B-B106-CFE6F87494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249" r="89442" b="15028"/>
            <a:stretch>
              <a:fillRect/>
            </a:stretch>
          </p:blipFill>
          <p:spPr bwMode="auto">
            <a:xfrm>
              <a:off x="340" y="3022"/>
              <a:ext cx="681" cy="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 Box 15">
            <a:extLst>
              <a:ext uri="{FF2B5EF4-FFF2-40B4-BE49-F238E27FC236}">
                <a16:creationId xmlns:a16="http://schemas.microsoft.com/office/drawing/2014/main" id="{DDFEB666-6D7A-492F-A6B5-B1E32939A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615" y="5450909"/>
            <a:ext cx="375405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Suivi ressources superficielles :</a:t>
            </a:r>
          </a:p>
          <a:p>
            <a:pPr algn="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 100 000 € entre 2009 et 2015</a:t>
            </a:r>
          </a:p>
        </p:txBody>
      </p:sp>
    </p:spTree>
    <p:extLst>
      <p:ext uri="{BB962C8B-B14F-4D97-AF65-F5344CB8AC3E}">
        <p14:creationId xmlns:p14="http://schemas.microsoft.com/office/powerpoint/2010/main" val="340864442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51520" y="1438922"/>
            <a:ext cx="8640960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Besoins en ressources de substitutions : 20 Mm</a:t>
            </a:r>
            <a:r>
              <a:rPr lang="fr-FR" altLang="fr-FR" sz="20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/an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2003 : incertitudes quant à la faisabilité de projets de substitution proposées en 1996 et 1998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2004 : Cénomanien du sud Gironde pressenti comme une ressource en eau souterraine mobilisable substitution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2006 - 2008 : investigations sous maîtrise d'ouvrage du SMEGREG, pour préciser le potentiel de ce réservoir et les modalités d'exploitation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4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2009 : projet Cénomanien sélectionné par la CLE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4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2010 : arrêt des financement de l'Agence de l'eau dans l'attente d’un Maitre d’Ouvrage : arrêt des investigations SMEGREG</a:t>
            </a:r>
          </a:p>
          <a:p>
            <a:pPr marL="457200" indent="-457200" algn="just">
              <a:spcBef>
                <a:spcPts val="600"/>
              </a:spcBef>
              <a:buClr>
                <a:schemeClr val="accent2"/>
              </a:buClr>
              <a:buSzPct val="100000"/>
              <a:buFont typeface="+mj-lt"/>
              <a:buAutoNum type="arabicPeriod" startAt="4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2016 : reprise des études SMEGREG pour permettre une appropriation plus facile par un futur maître d'ouvrage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r>
              <a:rPr lang="fr-FR" altLang="fr-FR" sz="1900" b="1" i="1" dirty="0">
                <a:solidFill>
                  <a:srgbClr val="0077D4"/>
                </a:solidFill>
              </a:rPr>
              <a:t>Chronologie</a:t>
            </a:r>
          </a:p>
        </p:txBody>
      </p:sp>
    </p:spTree>
    <p:extLst>
      <p:ext uri="{BB962C8B-B14F-4D97-AF65-F5344CB8AC3E}">
        <p14:creationId xmlns:p14="http://schemas.microsoft.com/office/powerpoint/2010/main" val="212145564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b="1" dirty="0">
                <a:solidFill>
                  <a:srgbClr val="0077D4"/>
                </a:solidFill>
              </a:rPr>
              <a:t>Cénomanien sud Gironde</a:t>
            </a:r>
            <a:br>
              <a:rPr lang="fr-FR" altLang="fr-FR" b="1" dirty="0">
                <a:solidFill>
                  <a:srgbClr val="0077D4"/>
                </a:solidFill>
              </a:rPr>
            </a:br>
            <a:endParaRPr lang="fr-FR" altLang="fr-FR" sz="1900" b="1" i="1" dirty="0">
              <a:solidFill>
                <a:srgbClr val="0077D4"/>
              </a:solidFill>
            </a:endParaRP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B2E6D771-B440-4720-90F3-204A653EE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60" cy="193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Faisabilité d'un champ captant au Cénomanien du sud Gironde pour substitution de ressource (575 000 € engagés à ce jour) :</a:t>
            </a:r>
          </a:p>
          <a:p>
            <a:pPr marL="800100" lvl="1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1341A1"/>
                </a:solidFill>
                <a:latin typeface="Trebuchet MS" panose="020B0603020202020204" pitchFamily="34" charset="0"/>
              </a:rPr>
              <a:t>avancer vers une définition du projet plus proche de l'opérationnel</a:t>
            </a:r>
          </a:p>
          <a:p>
            <a:pPr marL="800100" lvl="1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1341A1"/>
                </a:solidFill>
                <a:latin typeface="Trebuchet MS" panose="020B0603020202020204" pitchFamily="34" charset="0"/>
              </a:rPr>
              <a:t>travail de recherche doctorale sur 3 ans dans le cadre d'un partenariat SMEGREG – ENSEGID avec l'appui du BRGM</a:t>
            </a:r>
          </a:p>
          <a:p>
            <a:pPr marL="800100" lvl="1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1341A1"/>
                </a:solidFill>
                <a:latin typeface="Trebuchet MS" panose="020B0603020202020204" pitchFamily="34" charset="0"/>
              </a:rPr>
              <a:t>objectifs 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23F01B6-FA19-464B-834B-9B37B6CAF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267198"/>
            <a:ext cx="6528188" cy="2826098"/>
          </a:xfrm>
          <a:prstGeom prst="rect">
            <a:avLst/>
          </a:prstGeom>
        </p:spPr>
      </p:pic>
      <p:sp>
        <p:nvSpPr>
          <p:cNvPr id="20" name="Text Box 15">
            <a:extLst>
              <a:ext uri="{FF2B5EF4-FFF2-40B4-BE49-F238E27FC236}">
                <a16:creationId xmlns:a16="http://schemas.microsoft.com/office/drawing/2014/main" id="{A02B6FDF-635C-4B1F-8FB2-D50F63F4C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3183" y="4559912"/>
            <a:ext cx="9992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&gt; 2021</a:t>
            </a: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7AF70D98-0446-49C4-A32C-892CDE2CB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872" y="5301208"/>
            <a:ext cx="1080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2021 &gt;</a:t>
            </a:r>
          </a:p>
        </p:txBody>
      </p:sp>
      <p:sp>
        <p:nvSpPr>
          <p:cNvPr id="22" name="Text Box 15">
            <a:extLst>
              <a:ext uri="{FF2B5EF4-FFF2-40B4-BE49-F238E27FC236}">
                <a16:creationId xmlns:a16="http://schemas.microsoft.com/office/drawing/2014/main" id="{1CBE19DC-9B16-43E7-8CD7-A05744FF0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359857"/>
            <a:ext cx="9361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  <a:latin typeface="Trebuchet MS" panose="020B0603020202020204" pitchFamily="34" charset="0"/>
              </a:rPr>
              <a:t>2019 &gt;</a:t>
            </a:r>
          </a:p>
        </p:txBody>
      </p:sp>
    </p:spTree>
    <p:extLst>
      <p:ext uri="{BB962C8B-B14F-4D97-AF65-F5344CB8AC3E}">
        <p14:creationId xmlns:p14="http://schemas.microsoft.com/office/powerpoint/2010/main" val="4781247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5701</TotalTime>
  <Words>1179</Words>
  <Application>Microsoft Office PowerPoint</Application>
  <PresentationFormat>Affichage à l'écran (4:3)</PresentationFormat>
  <Paragraphs>253</Paragraphs>
  <Slides>22</Slides>
  <Notes>10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Century Gothic</vt:lpstr>
      <vt:lpstr>Gill Sans MT</vt:lpstr>
      <vt:lpstr>Trebuchet MS</vt:lpstr>
      <vt:lpstr>Wingdings</vt:lpstr>
      <vt:lpstr>Office Theme</vt:lpstr>
      <vt:lpstr>Graphique</vt:lpstr>
      <vt:lpstr>Gestion des nappes profondes de Gironde Tenants et aboutissants</vt:lpstr>
      <vt:lpstr>Présentation PowerPoint</vt:lpstr>
      <vt:lpstr>Présentation PowerPoint</vt:lpstr>
      <vt:lpstr>Nappes profondes Etat des ressources</vt:lpstr>
      <vt:lpstr>Présentation PowerPoint</vt:lpstr>
      <vt:lpstr>Présentation PowerPoint</vt:lpstr>
      <vt:lpstr>Présentation PowerPoint</vt:lpstr>
      <vt:lpstr>Présentation PowerPoint</vt:lpstr>
      <vt:lpstr>SAGE Nappes profondes : objectifs et moyens</vt:lpstr>
      <vt:lpstr>Economies d'eau : découplage démographie prélèvements</vt:lpstr>
      <vt:lpstr>Les économies d'eau : où en est on ? en cumul</vt:lpstr>
      <vt:lpstr>Substituer, c'est quoi ?</vt:lpstr>
      <vt:lpstr>Substituer, c'est quoi ?</vt:lpstr>
      <vt:lpstr>Substituer, c'est quoi ?</vt:lpstr>
      <vt:lpstr>Petits ou grands projets : optimisation économique</vt:lpstr>
      <vt:lpstr>Petits ou grands projets : optimisation économique</vt:lpstr>
      <vt:lpstr>Présentation PowerPoint</vt:lpstr>
      <vt:lpstr>Présentation PowerPoint</vt:lpstr>
      <vt:lpstr>Cénomanien sud Gironde Chronologie</vt:lpstr>
      <vt:lpstr>Cénomanien sud Gironde Acquis 2008</vt:lpstr>
      <vt:lpstr>Cénomanien sud Gironde Chronologie</vt:lpstr>
      <vt:lpstr>Cénomanien sud Gironde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333</cp:revision>
  <cp:lastPrinted>2016-06-14T16:08:10Z</cp:lastPrinted>
  <dcterms:created xsi:type="dcterms:W3CDTF">2015-09-15T19:44:09Z</dcterms:created>
  <dcterms:modified xsi:type="dcterms:W3CDTF">2019-01-21T13:47:20Z</dcterms:modified>
</cp:coreProperties>
</file>